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/>
    <p:restoredTop sz="94648"/>
  </p:normalViewPr>
  <p:slideViewPr>
    <p:cSldViewPr snapToGrid="0" snapToObjects="1">
      <p:cViewPr varScale="1">
        <p:scale>
          <a:sx n="79" d="100"/>
          <a:sy n="79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hyperlink" Target="mailto:tsung@physics.ucla.edu?subject=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8.tif"/><Relationship Id="rId7" Type="http://schemas.openxmlformats.org/officeDocument/2006/relationships/hyperlink" Target="mailto:ricardo.fonseca@ist.utl.pt?subject=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0" Type="http://schemas.openxmlformats.org/officeDocument/2006/relationships/hyperlink" Target="http://plasmasim.physics.ucla.edu/" TargetMode="External"/><Relationship Id="rId4" Type="http://schemas.openxmlformats.org/officeDocument/2006/relationships/image" Target="../media/image12.jpeg"/><Relationship Id="rId9" Type="http://schemas.openxmlformats.org/officeDocument/2006/relationships/hyperlink" Target="http://epp.tecnico.ulisboa.p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281" y="8140575"/>
            <a:ext cx="3134024" cy="1103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logo pag 3.png" descr="logo pag 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5388" y="4262288"/>
            <a:ext cx="3134024" cy="3134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 Shot 2018-07-09 at 10.39.34 AM.png" descr="Screen Shot 2018-07-09 at 10.39.34 AM.png"/>
          <p:cNvPicPr>
            <a:picLocks noChangeAspect="1"/>
          </p:cNvPicPr>
          <p:nvPr/>
        </p:nvPicPr>
        <p:blipFill>
          <a:blip r:embed="rId5">
            <a:extLst/>
          </a:blip>
          <a:srcRect l="6" t="10939" r="325" b="5026"/>
          <a:stretch>
            <a:fillRect/>
          </a:stretch>
        </p:blipFill>
        <p:spPr>
          <a:xfrm>
            <a:off x="3864748" y="8085206"/>
            <a:ext cx="2736454" cy="1214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14736" y="10"/>
                </a:moveTo>
                <a:cubicBezTo>
                  <a:pt x="14463" y="-26"/>
                  <a:pt x="14193" y="40"/>
                  <a:pt x="14132" y="149"/>
                </a:cubicBezTo>
                <a:cubicBezTo>
                  <a:pt x="14071" y="259"/>
                  <a:pt x="13871" y="419"/>
                  <a:pt x="13690" y="506"/>
                </a:cubicBezTo>
                <a:cubicBezTo>
                  <a:pt x="13509" y="592"/>
                  <a:pt x="13294" y="740"/>
                  <a:pt x="13214" y="834"/>
                </a:cubicBezTo>
                <a:cubicBezTo>
                  <a:pt x="12713" y="1424"/>
                  <a:pt x="12395" y="1655"/>
                  <a:pt x="12243" y="1547"/>
                </a:cubicBezTo>
                <a:cubicBezTo>
                  <a:pt x="12135" y="1471"/>
                  <a:pt x="12046" y="1554"/>
                  <a:pt x="12011" y="1757"/>
                </a:cubicBezTo>
                <a:cubicBezTo>
                  <a:pt x="11946" y="2135"/>
                  <a:pt x="11030" y="3155"/>
                  <a:pt x="10755" y="3155"/>
                </a:cubicBezTo>
                <a:cubicBezTo>
                  <a:pt x="10652" y="3155"/>
                  <a:pt x="10547" y="3294"/>
                  <a:pt x="10516" y="3469"/>
                </a:cubicBezTo>
                <a:cubicBezTo>
                  <a:pt x="10486" y="3644"/>
                  <a:pt x="10358" y="3791"/>
                  <a:pt x="10231" y="3791"/>
                </a:cubicBezTo>
                <a:cubicBezTo>
                  <a:pt x="10105" y="3791"/>
                  <a:pt x="9977" y="3919"/>
                  <a:pt x="9949" y="4077"/>
                </a:cubicBezTo>
                <a:cubicBezTo>
                  <a:pt x="9922" y="4236"/>
                  <a:pt x="9777" y="4422"/>
                  <a:pt x="9624" y="4490"/>
                </a:cubicBezTo>
                <a:cubicBezTo>
                  <a:pt x="9471" y="4558"/>
                  <a:pt x="9242" y="4858"/>
                  <a:pt x="9116" y="5154"/>
                </a:cubicBezTo>
                <a:cubicBezTo>
                  <a:pt x="8990" y="5450"/>
                  <a:pt x="8817" y="5697"/>
                  <a:pt x="8731" y="5699"/>
                </a:cubicBezTo>
                <a:cubicBezTo>
                  <a:pt x="8645" y="5701"/>
                  <a:pt x="8548" y="5839"/>
                  <a:pt x="8518" y="6014"/>
                </a:cubicBezTo>
                <a:cubicBezTo>
                  <a:pt x="8488" y="6188"/>
                  <a:pt x="8359" y="6335"/>
                  <a:pt x="8233" y="6335"/>
                </a:cubicBezTo>
                <a:cubicBezTo>
                  <a:pt x="8106" y="6335"/>
                  <a:pt x="7979" y="6472"/>
                  <a:pt x="7951" y="6636"/>
                </a:cubicBezTo>
                <a:cubicBezTo>
                  <a:pt x="7923" y="6800"/>
                  <a:pt x="7768" y="6996"/>
                  <a:pt x="7606" y="7076"/>
                </a:cubicBezTo>
                <a:cubicBezTo>
                  <a:pt x="7444" y="7155"/>
                  <a:pt x="7244" y="7451"/>
                  <a:pt x="7161" y="7733"/>
                </a:cubicBezTo>
                <a:cubicBezTo>
                  <a:pt x="7079" y="8014"/>
                  <a:pt x="6949" y="8243"/>
                  <a:pt x="6873" y="8243"/>
                </a:cubicBezTo>
                <a:cubicBezTo>
                  <a:pt x="6797" y="8243"/>
                  <a:pt x="6448" y="8630"/>
                  <a:pt x="6099" y="9103"/>
                </a:cubicBezTo>
                <a:cubicBezTo>
                  <a:pt x="5750" y="9575"/>
                  <a:pt x="5380" y="10071"/>
                  <a:pt x="5275" y="10207"/>
                </a:cubicBezTo>
                <a:cubicBezTo>
                  <a:pt x="4480" y="11244"/>
                  <a:pt x="2383" y="14465"/>
                  <a:pt x="2340" y="14715"/>
                </a:cubicBezTo>
                <a:cubicBezTo>
                  <a:pt x="2310" y="14891"/>
                  <a:pt x="2222" y="14968"/>
                  <a:pt x="2140" y="14897"/>
                </a:cubicBezTo>
                <a:cubicBezTo>
                  <a:pt x="2048" y="14819"/>
                  <a:pt x="1996" y="14895"/>
                  <a:pt x="1996" y="15093"/>
                </a:cubicBezTo>
                <a:cubicBezTo>
                  <a:pt x="1996" y="15375"/>
                  <a:pt x="1810" y="15732"/>
                  <a:pt x="1316" y="16407"/>
                </a:cubicBezTo>
                <a:cubicBezTo>
                  <a:pt x="1229" y="16525"/>
                  <a:pt x="897" y="17003"/>
                  <a:pt x="580" y="17469"/>
                </a:cubicBezTo>
                <a:lnTo>
                  <a:pt x="3" y="18315"/>
                </a:lnTo>
                <a:lnTo>
                  <a:pt x="0" y="20209"/>
                </a:lnTo>
                <a:lnTo>
                  <a:pt x="254" y="20796"/>
                </a:lnTo>
                <a:cubicBezTo>
                  <a:pt x="526" y="21430"/>
                  <a:pt x="745" y="21545"/>
                  <a:pt x="924" y="21146"/>
                </a:cubicBezTo>
                <a:cubicBezTo>
                  <a:pt x="1007" y="20960"/>
                  <a:pt x="1070" y="20965"/>
                  <a:pt x="1172" y="21153"/>
                </a:cubicBezTo>
                <a:cubicBezTo>
                  <a:pt x="1336" y="21457"/>
                  <a:pt x="1722" y="21379"/>
                  <a:pt x="1851" y="21020"/>
                </a:cubicBezTo>
                <a:cubicBezTo>
                  <a:pt x="1927" y="20811"/>
                  <a:pt x="2002" y="20825"/>
                  <a:pt x="2218" y="21076"/>
                </a:cubicBezTo>
                <a:cubicBezTo>
                  <a:pt x="2597" y="21518"/>
                  <a:pt x="2968" y="21469"/>
                  <a:pt x="3267" y="20943"/>
                </a:cubicBezTo>
                <a:cubicBezTo>
                  <a:pt x="3517" y="20506"/>
                  <a:pt x="3531" y="20509"/>
                  <a:pt x="3722" y="20894"/>
                </a:cubicBezTo>
                <a:cubicBezTo>
                  <a:pt x="3847" y="21147"/>
                  <a:pt x="4066" y="21291"/>
                  <a:pt x="4336" y="21299"/>
                </a:cubicBezTo>
                <a:cubicBezTo>
                  <a:pt x="4712" y="21312"/>
                  <a:pt x="4761" y="21255"/>
                  <a:pt x="4809" y="20768"/>
                </a:cubicBezTo>
                <a:cubicBezTo>
                  <a:pt x="4901" y="19818"/>
                  <a:pt x="4939" y="19669"/>
                  <a:pt x="5037" y="19804"/>
                </a:cubicBezTo>
                <a:cubicBezTo>
                  <a:pt x="5090" y="19876"/>
                  <a:pt x="5131" y="20147"/>
                  <a:pt x="5131" y="20412"/>
                </a:cubicBezTo>
                <a:cubicBezTo>
                  <a:pt x="5131" y="21135"/>
                  <a:pt x="5247" y="21257"/>
                  <a:pt x="5429" y="20719"/>
                </a:cubicBezTo>
                <a:lnTo>
                  <a:pt x="5592" y="20237"/>
                </a:lnTo>
                <a:lnTo>
                  <a:pt x="5702" y="20782"/>
                </a:lnTo>
                <a:lnTo>
                  <a:pt x="5814" y="21320"/>
                </a:lnTo>
                <a:lnTo>
                  <a:pt x="7136" y="21299"/>
                </a:lnTo>
                <a:cubicBezTo>
                  <a:pt x="8220" y="21286"/>
                  <a:pt x="8466" y="21233"/>
                  <a:pt x="8512" y="20971"/>
                </a:cubicBezTo>
                <a:cubicBezTo>
                  <a:pt x="8559" y="20700"/>
                  <a:pt x="8586" y="20708"/>
                  <a:pt x="8693" y="21034"/>
                </a:cubicBezTo>
                <a:cubicBezTo>
                  <a:pt x="8872" y="21574"/>
                  <a:pt x="10198" y="21465"/>
                  <a:pt x="10385" y="20894"/>
                </a:cubicBezTo>
                <a:cubicBezTo>
                  <a:pt x="10502" y="20536"/>
                  <a:pt x="10521" y="20535"/>
                  <a:pt x="10745" y="20929"/>
                </a:cubicBezTo>
                <a:cubicBezTo>
                  <a:pt x="10944" y="21279"/>
                  <a:pt x="11129" y="21347"/>
                  <a:pt x="11948" y="21341"/>
                </a:cubicBezTo>
                <a:cubicBezTo>
                  <a:pt x="12748" y="21336"/>
                  <a:pt x="12927" y="21273"/>
                  <a:pt x="12976" y="20992"/>
                </a:cubicBezTo>
                <a:cubicBezTo>
                  <a:pt x="13029" y="20683"/>
                  <a:pt x="13046" y="20683"/>
                  <a:pt x="13148" y="20985"/>
                </a:cubicBezTo>
                <a:cubicBezTo>
                  <a:pt x="13280" y="21377"/>
                  <a:pt x="14230" y="21491"/>
                  <a:pt x="14420" y="21139"/>
                </a:cubicBezTo>
                <a:cubicBezTo>
                  <a:pt x="14563" y="20873"/>
                  <a:pt x="14583" y="19351"/>
                  <a:pt x="14445" y="19161"/>
                </a:cubicBezTo>
                <a:cubicBezTo>
                  <a:pt x="14295" y="18954"/>
                  <a:pt x="14434" y="18636"/>
                  <a:pt x="14674" y="18636"/>
                </a:cubicBezTo>
                <a:cubicBezTo>
                  <a:pt x="14950" y="18637"/>
                  <a:pt x="15042" y="18841"/>
                  <a:pt x="14915" y="19182"/>
                </a:cubicBezTo>
                <a:cubicBezTo>
                  <a:pt x="14860" y="19330"/>
                  <a:pt x="14830" y="19866"/>
                  <a:pt x="14846" y="20370"/>
                </a:cubicBezTo>
                <a:cubicBezTo>
                  <a:pt x="14873" y="21199"/>
                  <a:pt x="14899" y="21294"/>
                  <a:pt x="15140" y="21355"/>
                </a:cubicBezTo>
                <a:cubicBezTo>
                  <a:pt x="15287" y="21393"/>
                  <a:pt x="15464" y="21318"/>
                  <a:pt x="15535" y="21188"/>
                </a:cubicBezTo>
                <a:cubicBezTo>
                  <a:pt x="15606" y="21057"/>
                  <a:pt x="15688" y="21029"/>
                  <a:pt x="15717" y="21132"/>
                </a:cubicBezTo>
                <a:cubicBezTo>
                  <a:pt x="15745" y="21235"/>
                  <a:pt x="15921" y="21340"/>
                  <a:pt x="16105" y="21355"/>
                </a:cubicBezTo>
                <a:cubicBezTo>
                  <a:pt x="16471" y="21386"/>
                  <a:pt x="16509" y="21235"/>
                  <a:pt x="16559" y="19636"/>
                </a:cubicBezTo>
                <a:cubicBezTo>
                  <a:pt x="16573" y="19196"/>
                  <a:pt x="16629" y="18839"/>
                  <a:pt x="16682" y="18839"/>
                </a:cubicBezTo>
                <a:cubicBezTo>
                  <a:pt x="16734" y="18839"/>
                  <a:pt x="16787" y="19196"/>
                  <a:pt x="16801" y="19636"/>
                </a:cubicBezTo>
                <a:cubicBezTo>
                  <a:pt x="16860" y="21499"/>
                  <a:pt x="16677" y="21347"/>
                  <a:pt x="18843" y="21355"/>
                </a:cubicBezTo>
                <a:cubicBezTo>
                  <a:pt x="20347" y="21361"/>
                  <a:pt x="20813" y="21296"/>
                  <a:pt x="20977" y="21062"/>
                </a:cubicBezTo>
                <a:cubicBezTo>
                  <a:pt x="21107" y="20875"/>
                  <a:pt x="21207" y="20840"/>
                  <a:pt x="21243" y="20971"/>
                </a:cubicBezTo>
                <a:cubicBezTo>
                  <a:pt x="21275" y="21086"/>
                  <a:pt x="21341" y="21181"/>
                  <a:pt x="21390" y="21181"/>
                </a:cubicBezTo>
                <a:cubicBezTo>
                  <a:pt x="21515" y="21181"/>
                  <a:pt x="21504" y="19328"/>
                  <a:pt x="21378" y="19154"/>
                </a:cubicBezTo>
                <a:cubicBezTo>
                  <a:pt x="21303" y="19051"/>
                  <a:pt x="21303" y="18949"/>
                  <a:pt x="21378" y="18783"/>
                </a:cubicBezTo>
                <a:cubicBezTo>
                  <a:pt x="21434" y="18656"/>
                  <a:pt x="21481" y="18386"/>
                  <a:pt x="21481" y="18182"/>
                </a:cubicBezTo>
                <a:cubicBezTo>
                  <a:pt x="21481" y="17885"/>
                  <a:pt x="21384" y="17793"/>
                  <a:pt x="20983" y="17742"/>
                </a:cubicBezTo>
                <a:lnTo>
                  <a:pt x="20482" y="17679"/>
                </a:lnTo>
                <a:lnTo>
                  <a:pt x="20400" y="16728"/>
                </a:lnTo>
                <a:lnTo>
                  <a:pt x="20319" y="15771"/>
                </a:lnTo>
                <a:lnTo>
                  <a:pt x="19225" y="15848"/>
                </a:lnTo>
                <a:cubicBezTo>
                  <a:pt x="18112" y="15921"/>
                  <a:pt x="17753" y="15721"/>
                  <a:pt x="18145" y="15254"/>
                </a:cubicBezTo>
                <a:cubicBezTo>
                  <a:pt x="18255" y="15122"/>
                  <a:pt x="18345" y="14839"/>
                  <a:pt x="18345" y="14625"/>
                </a:cubicBezTo>
                <a:cubicBezTo>
                  <a:pt x="18345" y="13946"/>
                  <a:pt x="18568" y="13772"/>
                  <a:pt x="19539" y="13709"/>
                </a:cubicBezTo>
                <a:lnTo>
                  <a:pt x="20482" y="13653"/>
                </a:lnTo>
                <a:lnTo>
                  <a:pt x="20588" y="12912"/>
                </a:lnTo>
                <a:cubicBezTo>
                  <a:pt x="20647" y="12504"/>
                  <a:pt x="20755" y="12164"/>
                  <a:pt x="20826" y="12164"/>
                </a:cubicBezTo>
                <a:cubicBezTo>
                  <a:pt x="21074" y="12164"/>
                  <a:pt x="21031" y="11435"/>
                  <a:pt x="20770" y="11214"/>
                </a:cubicBezTo>
                <a:cubicBezTo>
                  <a:pt x="20632" y="11097"/>
                  <a:pt x="20546" y="10904"/>
                  <a:pt x="20579" y="10787"/>
                </a:cubicBezTo>
                <a:cubicBezTo>
                  <a:pt x="20616" y="10652"/>
                  <a:pt x="20345" y="10578"/>
                  <a:pt x="19836" y="10578"/>
                </a:cubicBezTo>
                <a:cubicBezTo>
                  <a:pt x="18994" y="10578"/>
                  <a:pt x="18850" y="10474"/>
                  <a:pt x="19022" y="10012"/>
                </a:cubicBezTo>
                <a:cubicBezTo>
                  <a:pt x="19098" y="9806"/>
                  <a:pt x="19412" y="9725"/>
                  <a:pt x="20156" y="9725"/>
                </a:cubicBezTo>
                <a:lnTo>
                  <a:pt x="21183" y="9725"/>
                </a:lnTo>
                <a:lnTo>
                  <a:pt x="21212" y="9145"/>
                </a:lnTo>
                <a:cubicBezTo>
                  <a:pt x="21228" y="8824"/>
                  <a:pt x="21297" y="8551"/>
                  <a:pt x="21362" y="8537"/>
                </a:cubicBezTo>
                <a:cubicBezTo>
                  <a:pt x="21427" y="8522"/>
                  <a:pt x="21523" y="8495"/>
                  <a:pt x="21575" y="8481"/>
                </a:cubicBezTo>
                <a:cubicBezTo>
                  <a:pt x="21584" y="8478"/>
                  <a:pt x="21592" y="8343"/>
                  <a:pt x="21600" y="8250"/>
                </a:cubicBezTo>
                <a:cubicBezTo>
                  <a:pt x="21592" y="8123"/>
                  <a:pt x="21584" y="7941"/>
                  <a:pt x="21575" y="7929"/>
                </a:cubicBezTo>
                <a:cubicBezTo>
                  <a:pt x="21523" y="7857"/>
                  <a:pt x="21481" y="7604"/>
                  <a:pt x="21481" y="7369"/>
                </a:cubicBezTo>
                <a:cubicBezTo>
                  <a:pt x="21481" y="6966"/>
                  <a:pt x="21433" y="6945"/>
                  <a:pt x="20648" y="7041"/>
                </a:cubicBezTo>
                <a:cubicBezTo>
                  <a:pt x="20190" y="7097"/>
                  <a:pt x="19514" y="7148"/>
                  <a:pt x="19141" y="7153"/>
                </a:cubicBezTo>
                <a:cubicBezTo>
                  <a:pt x="18194" y="7166"/>
                  <a:pt x="17980" y="7320"/>
                  <a:pt x="17944" y="7999"/>
                </a:cubicBezTo>
                <a:cubicBezTo>
                  <a:pt x="17905" y="8742"/>
                  <a:pt x="17459" y="8811"/>
                  <a:pt x="17412" y="8082"/>
                </a:cubicBezTo>
                <a:cubicBezTo>
                  <a:pt x="17329" y="6794"/>
                  <a:pt x="15934" y="6057"/>
                  <a:pt x="15150" y="6887"/>
                </a:cubicBezTo>
                <a:cubicBezTo>
                  <a:pt x="14743" y="7318"/>
                  <a:pt x="14609" y="7585"/>
                  <a:pt x="14219" y="8725"/>
                </a:cubicBezTo>
                <a:cubicBezTo>
                  <a:pt x="14072" y="9158"/>
                  <a:pt x="13913" y="9465"/>
                  <a:pt x="13868" y="9403"/>
                </a:cubicBezTo>
                <a:cubicBezTo>
                  <a:pt x="13824" y="9342"/>
                  <a:pt x="13774" y="10345"/>
                  <a:pt x="13759" y="11633"/>
                </a:cubicBezTo>
                <a:cubicBezTo>
                  <a:pt x="13718" y="15188"/>
                  <a:pt x="13549" y="14568"/>
                  <a:pt x="13518" y="10752"/>
                </a:cubicBezTo>
                <a:cubicBezTo>
                  <a:pt x="13503" y="8981"/>
                  <a:pt x="13447" y="7417"/>
                  <a:pt x="13395" y="7279"/>
                </a:cubicBezTo>
                <a:cubicBezTo>
                  <a:pt x="13332" y="7107"/>
                  <a:pt x="13348" y="6943"/>
                  <a:pt x="13446" y="6761"/>
                </a:cubicBezTo>
                <a:cubicBezTo>
                  <a:pt x="13525" y="6615"/>
                  <a:pt x="13590" y="6569"/>
                  <a:pt x="13590" y="6664"/>
                </a:cubicBezTo>
                <a:cubicBezTo>
                  <a:pt x="13590" y="7008"/>
                  <a:pt x="14180" y="5576"/>
                  <a:pt x="14301" y="4937"/>
                </a:cubicBezTo>
                <a:cubicBezTo>
                  <a:pt x="14369" y="4575"/>
                  <a:pt x="14557" y="4067"/>
                  <a:pt x="14717" y="3812"/>
                </a:cubicBezTo>
                <a:cubicBezTo>
                  <a:pt x="14878" y="3557"/>
                  <a:pt x="14988" y="3230"/>
                  <a:pt x="14962" y="3078"/>
                </a:cubicBezTo>
                <a:cubicBezTo>
                  <a:pt x="14936" y="2926"/>
                  <a:pt x="14978" y="2675"/>
                  <a:pt x="15059" y="2526"/>
                </a:cubicBezTo>
                <a:cubicBezTo>
                  <a:pt x="15140" y="2376"/>
                  <a:pt x="15206" y="2122"/>
                  <a:pt x="15206" y="1960"/>
                </a:cubicBezTo>
                <a:cubicBezTo>
                  <a:pt x="15206" y="1797"/>
                  <a:pt x="15260" y="1472"/>
                  <a:pt x="15325" y="1240"/>
                </a:cubicBezTo>
                <a:cubicBezTo>
                  <a:pt x="15525" y="527"/>
                  <a:pt x="15313" y="85"/>
                  <a:pt x="14736" y="10"/>
                </a:cubicBezTo>
                <a:close/>
                <a:moveTo>
                  <a:pt x="14128" y="1792"/>
                </a:moveTo>
                <a:cubicBezTo>
                  <a:pt x="14215" y="1782"/>
                  <a:pt x="14301" y="1964"/>
                  <a:pt x="14320" y="2197"/>
                </a:cubicBezTo>
                <a:cubicBezTo>
                  <a:pt x="14400" y="3184"/>
                  <a:pt x="14393" y="3470"/>
                  <a:pt x="14291" y="3427"/>
                </a:cubicBezTo>
                <a:cubicBezTo>
                  <a:pt x="14232" y="3403"/>
                  <a:pt x="14191" y="3545"/>
                  <a:pt x="14197" y="3742"/>
                </a:cubicBezTo>
                <a:cubicBezTo>
                  <a:pt x="14204" y="3939"/>
                  <a:pt x="14144" y="4096"/>
                  <a:pt x="14066" y="4098"/>
                </a:cubicBezTo>
                <a:cubicBezTo>
                  <a:pt x="13987" y="4101"/>
                  <a:pt x="13851" y="4429"/>
                  <a:pt x="13762" y="4825"/>
                </a:cubicBezTo>
                <a:cubicBezTo>
                  <a:pt x="13673" y="5221"/>
                  <a:pt x="13475" y="5867"/>
                  <a:pt x="13320" y="6258"/>
                </a:cubicBezTo>
                <a:cubicBezTo>
                  <a:pt x="13161" y="6659"/>
                  <a:pt x="13047" y="6843"/>
                  <a:pt x="12894" y="6922"/>
                </a:cubicBezTo>
                <a:cubicBezTo>
                  <a:pt x="12917" y="6970"/>
                  <a:pt x="12932" y="7023"/>
                  <a:pt x="12932" y="7076"/>
                </a:cubicBezTo>
                <a:cubicBezTo>
                  <a:pt x="12929" y="7370"/>
                  <a:pt x="12482" y="7472"/>
                  <a:pt x="12406" y="7195"/>
                </a:cubicBezTo>
                <a:cubicBezTo>
                  <a:pt x="12392" y="7148"/>
                  <a:pt x="12389" y="7099"/>
                  <a:pt x="12393" y="7055"/>
                </a:cubicBezTo>
                <a:cubicBezTo>
                  <a:pt x="12112" y="7213"/>
                  <a:pt x="11926" y="7602"/>
                  <a:pt x="11926" y="8096"/>
                </a:cubicBezTo>
                <a:cubicBezTo>
                  <a:pt x="11926" y="8392"/>
                  <a:pt x="11875" y="8540"/>
                  <a:pt x="11785" y="8509"/>
                </a:cubicBezTo>
                <a:cubicBezTo>
                  <a:pt x="11705" y="8481"/>
                  <a:pt x="11547" y="8832"/>
                  <a:pt x="11425" y="9306"/>
                </a:cubicBezTo>
                <a:cubicBezTo>
                  <a:pt x="11191" y="10218"/>
                  <a:pt x="11049" y="10366"/>
                  <a:pt x="10964" y="9781"/>
                </a:cubicBezTo>
                <a:cubicBezTo>
                  <a:pt x="10794" y="8599"/>
                  <a:pt x="10683" y="8178"/>
                  <a:pt x="10385" y="7593"/>
                </a:cubicBezTo>
                <a:cubicBezTo>
                  <a:pt x="10203" y="7236"/>
                  <a:pt x="9945" y="6851"/>
                  <a:pt x="9815" y="6740"/>
                </a:cubicBezTo>
                <a:cubicBezTo>
                  <a:pt x="9511" y="6483"/>
                  <a:pt x="9631" y="6123"/>
                  <a:pt x="10222" y="5503"/>
                </a:cubicBezTo>
                <a:cubicBezTo>
                  <a:pt x="10455" y="5259"/>
                  <a:pt x="10633" y="4943"/>
                  <a:pt x="10620" y="4797"/>
                </a:cubicBezTo>
                <a:cubicBezTo>
                  <a:pt x="10607" y="4652"/>
                  <a:pt x="10681" y="4532"/>
                  <a:pt x="10786" y="4532"/>
                </a:cubicBezTo>
                <a:cubicBezTo>
                  <a:pt x="10890" y="4532"/>
                  <a:pt x="11010" y="4422"/>
                  <a:pt x="11049" y="4287"/>
                </a:cubicBezTo>
                <a:cubicBezTo>
                  <a:pt x="11088" y="4152"/>
                  <a:pt x="11198" y="4090"/>
                  <a:pt x="11297" y="4147"/>
                </a:cubicBezTo>
                <a:cubicBezTo>
                  <a:pt x="11411" y="4214"/>
                  <a:pt x="11563" y="4041"/>
                  <a:pt x="11716" y="3672"/>
                </a:cubicBezTo>
                <a:cubicBezTo>
                  <a:pt x="11873" y="3294"/>
                  <a:pt x="12022" y="3134"/>
                  <a:pt x="12142" y="3204"/>
                </a:cubicBezTo>
                <a:cubicBezTo>
                  <a:pt x="12260" y="3272"/>
                  <a:pt x="12369" y="3155"/>
                  <a:pt x="12443" y="2889"/>
                </a:cubicBezTo>
                <a:cubicBezTo>
                  <a:pt x="12526" y="2594"/>
                  <a:pt x="12629" y="2502"/>
                  <a:pt x="12800" y="2575"/>
                </a:cubicBezTo>
                <a:cubicBezTo>
                  <a:pt x="12958" y="2642"/>
                  <a:pt x="13103" y="2542"/>
                  <a:pt x="13220" y="2281"/>
                </a:cubicBezTo>
                <a:cubicBezTo>
                  <a:pt x="13318" y="2061"/>
                  <a:pt x="13530" y="1867"/>
                  <a:pt x="13687" y="1848"/>
                </a:cubicBezTo>
                <a:cubicBezTo>
                  <a:pt x="13844" y="1828"/>
                  <a:pt x="14042" y="1802"/>
                  <a:pt x="14128" y="1792"/>
                </a:cubicBezTo>
                <a:close/>
                <a:moveTo>
                  <a:pt x="6331" y="10088"/>
                </a:moveTo>
                <a:cubicBezTo>
                  <a:pt x="6468" y="10073"/>
                  <a:pt x="6608" y="10179"/>
                  <a:pt x="6663" y="10410"/>
                </a:cubicBezTo>
                <a:cubicBezTo>
                  <a:pt x="6788" y="10932"/>
                  <a:pt x="6703" y="11455"/>
                  <a:pt x="6519" y="11298"/>
                </a:cubicBezTo>
                <a:cubicBezTo>
                  <a:pt x="6399" y="11195"/>
                  <a:pt x="6387" y="11522"/>
                  <a:pt x="6431" y="13583"/>
                </a:cubicBezTo>
                <a:cubicBezTo>
                  <a:pt x="6461" y="14926"/>
                  <a:pt x="6538" y="16169"/>
                  <a:pt x="6604" y="16407"/>
                </a:cubicBezTo>
                <a:cubicBezTo>
                  <a:pt x="6679" y="16677"/>
                  <a:pt x="6692" y="17006"/>
                  <a:pt x="6641" y="17309"/>
                </a:cubicBezTo>
                <a:lnTo>
                  <a:pt x="6563" y="17784"/>
                </a:lnTo>
                <a:lnTo>
                  <a:pt x="3869" y="17784"/>
                </a:lnTo>
                <a:cubicBezTo>
                  <a:pt x="2386" y="17784"/>
                  <a:pt x="1142" y="17726"/>
                  <a:pt x="1109" y="17651"/>
                </a:cubicBezTo>
                <a:cubicBezTo>
                  <a:pt x="999" y="17405"/>
                  <a:pt x="1145" y="17148"/>
                  <a:pt x="1397" y="17148"/>
                </a:cubicBezTo>
                <a:cubicBezTo>
                  <a:pt x="1534" y="17148"/>
                  <a:pt x="1617" y="17086"/>
                  <a:pt x="1582" y="17008"/>
                </a:cubicBezTo>
                <a:cubicBezTo>
                  <a:pt x="1508" y="16844"/>
                  <a:pt x="1789" y="16092"/>
                  <a:pt x="1923" y="16092"/>
                </a:cubicBezTo>
                <a:cubicBezTo>
                  <a:pt x="1973" y="16092"/>
                  <a:pt x="2176" y="15807"/>
                  <a:pt x="2375" y="15456"/>
                </a:cubicBezTo>
                <a:cubicBezTo>
                  <a:pt x="2573" y="15106"/>
                  <a:pt x="2870" y="14754"/>
                  <a:pt x="3036" y="14680"/>
                </a:cubicBezTo>
                <a:cubicBezTo>
                  <a:pt x="3201" y="14607"/>
                  <a:pt x="3459" y="14274"/>
                  <a:pt x="3609" y="13940"/>
                </a:cubicBezTo>
                <a:cubicBezTo>
                  <a:pt x="3759" y="13606"/>
                  <a:pt x="3937" y="13332"/>
                  <a:pt x="4007" y="13331"/>
                </a:cubicBezTo>
                <a:cubicBezTo>
                  <a:pt x="4178" y="13330"/>
                  <a:pt x="4674" y="12584"/>
                  <a:pt x="4658" y="12353"/>
                </a:cubicBezTo>
                <a:cubicBezTo>
                  <a:pt x="4651" y="12251"/>
                  <a:pt x="4765" y="12112"/>
                  <a:pt x="4912" y="12045"/>
                </a:cubicBezTo>
                <a:cubicBezTo>
                  <a:pt x="5224" y="11903"/>
                  <a:pt x="5953" y="10875"/>
                  <a:pt x="6021" y="10480"/>
                </a:cubicBezTo>
                <a:cubicBezTo>
                  <a:pt x="6063" y="10238"/>
                  <a:pt x="6195" y="10104"/>
                  <a:pt x="6331" y="10088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20" name="Table"/>
          <p:cNvGraphicFramePr/>
          <p:nvPr/>
        </p:nvGraphicFramePr>
        <p:xfrm>
          <a:off x="9762066" y="9448579"/>
          <a:ext cx="3035300" cy="2438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2/24/19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"/>
          <p:cNvSpPr txBox="1">
            <a:spLocks noGrp="1"/>
          </p:cNvSpPr>
          <p:nvPr>
            <p:ph type="body" sz="quarter" idx="13"/>
          </p:nvPr>
        </p:nvSpPr>
        <p:spPr>
          <a:xfrm>
            <a:off x="6383172" y="9397779"/>
            <a:ext cx="238456" cy="34290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sp>
        <p:nvSpPr>
          <p:cNvPr id="127" name="L. Diana Amorim, 8 Nov 2018, APS DPP Oregon"/>
          <p:cNvSpPr txBox="1"/>
          <p:nvPr/>
        </p:nvSpPr>
        <p:spPr>
          <a:xfrm>
            <a:off x="8827020" y="9410479"/>
            <a:ext cx="393596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L. Diana Amorim, 8 Nov 2018, APS DPP Oregon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72690"/>
          <a:stretch>
            <a:fillRect/>
          </a:stretch>
        </p:blipFill>
        <p:spPr>
          <a:xfrm>
            <a:off x="96705" y="73686"/>
            <a:ext cx="690308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. Diana Amorim, 8 Nov 2018, APS DPP Oregon"/>
          <p:cNvSpPr txBox="1"/>
          <p:nvPr/>
        </p:nvSpPr>
        <p:spPr>
          <a:xfrm>
            <a:off x="8827020" y="9410479"/>
            <a:ext cx="393596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L. Diana Amorim, 8 Nov 2018, APS DPP Oregon</a:t>
            </a:r>
          </a:p>
        </p:txBody>
      </p:sp>
      <p:sp>
        <p:nvSpPr>
          <p:cNvPr id="139" name="Text"/>
          <p:cNvSpPr txBox="1">
            <a:spLocks noGrp="1"/>
          </p:cNvSpPr>
          <p:nvPr>
            <p:ph type="body" sz="quarter" idx="13"/>
          </p:nvPr>
        </p:nvSpPr>
        <p:spPr>
          <a:xfrm>
            <a:off x="6383172" y="9397779"/>
            <a:ext cx="238456" cy="34290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Text"/>
          <p:cNvSpPr txBox="1">
            <a:spLocks noGrp="1"/>
          </p:cNvSpPr>
          <p:nvPr>
            <p:ph type="body" sz="quarter" idx="13"/>
          </p:nvPr>
        </p:nvSpPr>
        <p:spPr>
          <a:xfrm>
            <a:off x="6369062" y="9353550"/>
            <a:ext cx="253976" cy="3810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pic>
        <p:nvPicPr>
          <p:cNvPr id="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ny Brook Un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Text"/>
          <p:cNvSpPr txBox="1">
            <a:spLocks noGrp="1"/>
          </p:cNvSpPr>
          <p:nvPr>
            <p:ph type="body" sz="quarter" idx="13"/>
          </p:nvPr>
        </p:nvSpPr>
        <p:spPr>
          <a:xfrm>
            <a:off x="6369062" y="9353550"/>
            <a:ext cx="253976" cy="3810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94079" y="519290"/>
            <a:ext cx="11216641" cy="1885246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79" y="2596444"/>
            <a:ext cx="11216641" cy="61885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4850" y="9114114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image4.jpeg" descr="image4.jpeg"/>
          <p:cNvPicPr>
            <a:picLocks noChangeAspect="1"/>
          </p:cNvPicPr>
          <p:nvPr/>
        </p:nvPicPr>
        <p:blipFill>
          <a:blip r:embed="rId3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Rectangle"/>
          <p:cNvSpPr/>
          <p:nvPr/>
        </p:nvSpPr>
        <p:spPr>
          <a:xfrm>
            <a:off x="-8467" y="1041400"/>
            <a:ext cx="13021735" cy="7670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r="12467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Rectangle"/>
          <p:cNvSpPr/>
          <p:nvPr/>
        </p:nvSpPr>
        <p:spPr>
          <a:xfrm>
            <a:off x="276617" y="1022334"/>
            <a:ext cx="12451566" cy="8715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85" name="Table"/>
          <p:cNvGraphicFramePr/>
          <p:nvPr/>
        </p:nvGraphicFramePr>
        <p:xfrm>
          <a:off x="9850966" y="9448579"/>
          <a:ext cx="2885495" cy="2438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45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00"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L. D. Amorim,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2/24/19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" name="Text"/>
          <p:cNvSpPr txBox="1">
            <a:spLocks noGrp="1"/>
          </p:cNvSpPr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 anchor="t">
            <a:spAutoFit/>
          </a:bodyPr>
          <a:lstStyle/>
          <a:p>
            <a:pPr marL="0" indent="0" algn="ctr" defTabSz="821531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pic>
        <p:nvPicPr>
          <p:cNvPr id="8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7269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"/>
          <p:cNvSpPr/>
          <p:nvPr/>
        </p:nvSpPr>
        <p:spPr>
          <a:xfrm>
            <a:off x="-8468" y="10541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" name="Group"/>
          <p:cNvGrpSpPr/>
          <p:nvPr/>
        </p:nvGrpSpPr>
        <p:grpSpPr>
          <a:xfrm>
            <a:off x="92581" y="1237197"/>
            <a:ext cx="12819638" cy="8078678"/>
            <a:chOff x="0" y="114300"/>
            <a:chExt cx="12819636" cy="8078676"/>
          </a:xfrm>
        </p:grpSpPr>
        <p:grpSp>
          <p:nvGrpSpPr>
            <p:cNvPr id="100" name="Group"/>
            <p:cNvGrpSpPr/>
            <p:nvPr/>
          </p:nvGrpSpPr>
          <p:grpSpPr>
            <a:xfrm>
              <a:off x="3276534" y="3622227"/>
              <a:ext cx="4433377" cy="3391812"/>
              <a:chOff x="0" y="0"/>
              <a:chExt cx="4433375" cy="3391810"/>
            </a:xfrm>
          </p:grpSpPr>
          <p:pic>
            <p:nvPicPr>
              <p:cNvPr id="98" name="unknown.jpg" descr="unknown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4433376" cy="29124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9" name="visXD-color.png" descr="visXD-color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3028915" y="2684123"/>
                <a:ext cx="977679" cy="7076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1" name="unknown.png" descr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53" t="784" r="589" b="1016"/>
            <a:stretch>
              <a:fillRect/>
            </a:stretch>
          </p:blipFill>
          <p:spPr>
            <a:xfrm>
              <a:off x="8685590" y="603948"/>
              <a:ext cx="4019373" cy="3124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93" extrusionOk="0">
                  <a:moveTo>
                    <a:pt x="10920" y="2"/>
                  </a:moveTo>
                  <a:cubicBezTo>
                    <a:pt x="10053" y="-7"/>
                    <a:pt x="8635" y="11"/>
                    <a:pt x="5885" y="51"/>
                  </a:cubicBezTo>
                  <a:cubicBezTo>
                    <a:pt x="2777" y="96"/>
                    <a:pt x="175" y="151"/>
                    <a:pt x="104" y="169"/>
                  </a:cubicBezTo>
                  <a:cubicBezTo>
                    <a:pt x="34" y="187"/>
                    <a:pt x="-12" y="242"/>
                    <a:pt x="2" y="292"/>
                  </a:cubicBezTo>
                  <a:cubicBezTo>
                    <a:pt x="16" y="343"/>
                    <a:pt x="379" y="2768"/>
                    <a:pt x="808" y="5679"/>
                  </a:cubicBezTo>
                  <a:lnTo>
                    <a:pt x="1587" y="10971"/>
                  </a:lnTo>
                  <a:lnTo>
                    <a:pt x="3569" y="15853"/>
                  </a:lnTo>
                  <a:cubicBezTo>
                    <a:pt x="4658" y="18538"/>
                    <a:pt x="5624" y="20929"/>
                    <a:pt x="5717" y="21165"/>
                  </a:cubicBezTo>
                  <a:cubicBezTo>
                    <a:pt x="5810" y="21401"/>
                    <a:pt x="5909" y="21593"/>
                    <a:pt x="5936" y="21593"/>
                  </a:cubicBezTo>
                  <a:cubicBezTo>
                    <a:pt x="5964" y="21593"/>
                    <a:pt x="6779" y="21128"/>
                    <a:pt x="7747" y="20559"/>
                  </a:cubicBezTo>
                  <a:cubicBezTo>
                    <a:pt x="12172" y="17960"/>
                    <a:pt x="19070" y="13898"/>
                    <a:pt x="19081" y="13887"/>
                  </a:cubicBezTo>
                  <a:cubicBezTo>
                    <a:pt x="19087" y="13880"/>
                    <a:pt x="19553" y="11576"/>
                    <a:pt x="20114" y="8769"/>
                  </a:cubicBezTo>
                  <a:cubicBezTo>
                    <a:pt x="20675" y="5962"/>
                    <a:pt x="21238" y="3150"/>
                    <a:pt x="21365" y="2519"/>
                  </a:cubicBezTo>
                  <a:cubicBezTo>
                    <a:pt x="21492" y="1889"/>
                    <a:pt x="21588" y="1361"/>
                    <a:pt x="21578" y="1348"/>
                  </a:cubicBezTo>
                  <a:cubicBezTo>
                    <a:pt x="21568" y="1335"/>
                    <a:pt x="21050" y="1258"/>
                    <a:pt x="20429" y="1175"/>
                  </a:cubicBezTo>
                  <a:cubicBezTo>
                    <a:pt x="19809" y="1093"/>
                    <a:pt x="18676" y="939"/>
                    <a:pt x="17911" y="835"/>
                  </a:cubicBezTo>
                  <a:cubicBezTo>
                    <a:pt x="17146" y="732"/>
                    <a:pt x="15893" y="563"/>
                    <a:pt x="15128" y="460"/>
                  </a:cubicBezTo>
                  <a:cubicBezTo>
                    <a:pt x="14363" y="356"/>
                    <a:pt x="13243" y="202"/>
                    <a:pt x="12637" y="120"/>
                  </a:cubicBezTo>
                  <a:cubicBezTo>
                    <a:pt x="12102" y="47"/>
                    <a:pt x="11787" y="10"/>
                    <a:pt x="10920" y="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02" name="code features…"/>
            <p:cNvSpPr txBox="1"/>
            <p:nvPr/>
          </p:nvSpPr>
          <p:spPr>
            <a:xfrm>
              <a:off x="8570917" y="4091723"/>
              <a:ext cx="4248720" cy="410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296" tIns="89296" rIns="89296" bIns="89296" numCol="1" anchor="t">
              <a:noAutofit/>
            </a:bodyPr>
            <a:lstStyle/>
            <a:p>
              <a:pPr marL="708073" marR="75027" indent="-633046" algn="l" defTabSz="1696640">
                <a:spcBef>
                  <a:spcPts val="1600"/>
                </a:spcBef>
                <a:buClr>
                  <a:srgbClr val="407AAA"/>
                </a:buClr>
                <a:buFont typeface="Century Gothic"/>
                <a:defRPr sz="1800">
                  <a:solidFill>
                    <a:srgbClr val="407AAA"/>
                  </a:solidFill>
                  <a:uFill>
                    <a:solidFill>
                      <a:srgbClr val="407AAA"/>
                    </a:solidFill>
                  </a:uFill>
                </a:defRPr>
              </a:pPr>
              <a:r>
                <a:t>code features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Scalability to ~ 1.6 M cores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SIMD hardware optimized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Parallel I/O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Dynamic Load Balancing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QED module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Particle merging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GPGPU support</a:t>
              </a:r>
            </a:p>
            <a:p>
              <a:pPr marL="659489" marR="75027" indent="-606136" algn="l" defTabSz="1696640">
                <a:spcBef>
                  <a:spcPts val="800"/>
                </a:spcBef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Xeon Phi support</a:t>
              </a:r>
            </a:p>
          </p:txBody>
        </p:sp>
        <p:sp>
          <p:nvSpPr>
            <p:cNvPr id="103" name="osiris framework…"/>
            <p:cNvSpPr txBox="1"/>
            <p:nvPr/>
          </p:nvSpPr>
          <p:spPr>
            <a:xfrm>
              <a:off x="3752884" y="114300"/>
              <a:ext cx="4582971" cy="3636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296" tIns="89296" rIns="89296" bIns="89296" numCol="1" anchor="t">
              <a:noAutofit/>
            </a:bodyPr>
            <a:lstStyle/>
            <a:p>
              <a:pPr marL="708073" marR="75027" indent="-633046" algn="l" defTabSz="1696640">
                <a:spcBef>
                  <a:spcPts val="1600"/>
                </a:spcBef>
                <a:buClr>
                  <a:srgbClr val="407AAA"/>
                </a:buClr>
                <a:buFont typeface="Century Gothic"/>
                <a:defRPr sz="1800">
                  <a:solidFill>
                    <a:srgbClr val="407AAA"/>
                  </a:solidFill>
                  <a:uFill>
                    <a:solidFill>
                      <a:srgbClr val="407AAA"/>
                    </a:solidFill>
                  </a:uFill>
                </a:defRPr>
              </a:pPr>
              <a:r>
                <a:t>osiris framework</a:t>
              </a:r>
            </a:p>
            <a:p>
              <a:pPr marL="675652" marR="75027" indent="-622299" algn="l" defTabSz="1696640">
                <a:lnSpc>
                  <a:spcPct val="120000"/>
                </a:lnSpc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Massivelly Parallel, Fully Relativistic </a:t>
              </a:r>
              <a:br/>
              <a:r>
                <a:t>Particle-in-Cell (PIC) Code </a:t>
              </a:r>
            </a:p>
            <a:p>
              <a:pPr marL="659489" marR="75027" indent="-606136" algn="l" defTabSz="1696640">
                <a:lnSpc>
                  <a:spcPct val="120000"/>
                </a:lnSpc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Visualization and Data Analysis Infrastructure</a:t>
              </a:r>
            </a:p>
            <a:p>
              <a:pPr marL="675652" marR="75027" indent="-622299" algn="l" defTabSz="1696640">
                <a:lnSpc>
                  <a:spcPct val="120000"/>
                </a:lnSpc>
                <a:buClr>
                  <a:srgbClr val="000000"/>
                </a:buClr>
                <a:buSzPct val="100000"/>
                <a:buFont typeface="Times"/>
                <a:buChar char="·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Developed by the osiris.consortium</a:t>
              </a:r>
            </a:p>
            <a:p>
              <a:pPr marL="1178768" marR="75027" indent="-525193" algn="l" defTabSz="1696640">
                <a:lnSpc>
                  <a:spcPct val="120000"/>
                </a:lnSpc>
                <a:buClr>
                  <a:srgbClr val="000000"/>
                </a:buClr>
                <a:buSzPct val="100000"/>
                <a:buFont typeface="Symbol"/>
                <a:buChar char="Þ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t> UCLA + IST</a:t>
              </a:r>
            </a:p>
          </p:txBody>
        </p:sp>
        <p:sp>
          <p:nvSpPr>
            <p:cNvPr id="104" name="Line"/>
            <p:cNvSpPr/>
            <p:nvPr/>
          </p:nvSpPr>
          <p:spPr>
            <a:xfrm flipH="1">
              <a:off x="4181790" y="631288"/>
              <a:ext cx="1" cy="2178269"/>
            </a:xfrm>
            <a:prstGeom prst="line">
              <a:avLst/>
            </a:prstGeom>
            <a:noFill/>
            <a:ln w="25400" cap="flat">
              <a:solidFill>
                <a:srgbClr val="D848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5" name="Ricardo Fonseca: ricardo.fonseca@tecnico.ulisboa.pt…"/>
            <p:cNvSpPr txBox="1"/>
            <p:nvPr/>
          </p:nvSpPr>
          <p:spPr>
            <a:xfrm>
              <a:off x="82781" y="6570009"/>
              <a:ext cx="6580919" cy="1621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89296" tIns="89296" rIns="89296" bIns="89296" numCol="1" anchor="t">
              <a:noAutofit/>
            </a:bodyPr>
            <a:lstStyle/>
            <a:p>
              <a:pPr marR="75027" algn="l" defTabSz="1696640">
                <a:buClr>
                  <a:srgbClr val="000000"/>
                </a:buClr>
                <a:buFont typeface="Times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Ricardo Fonseca</a:t>
              </a:r>
              <a:r>
                <a:t>: </a:t>
              </a:r>
              <a:r>
                <a:rPr>
                  <a:hlinkClick r:id="rId7"/>
                </a:rPr>
                <a:t>ricardo.fonseca@tecnico.ulisboa.pt</a:t>
              </a:r>
            </a:p>
            <a:p>
              <a:pPr marR="75027" algn="l" defTabSz="1696640">
                <a:buClr>
                  <a:srgbClr val="000000"/>
                </a:buClr>
                <a:buFont typeface="Times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Frank Tsung</a:t>
              </a:r>
              <a:r>
                <a:t>: </a:t>
              </a:r>
              <a:r>
                <a:rPr>
                  <a:hlinkClick r:id="rId8"/>
                </a:rPr>
                <a:t>tsung@physics.ucla.edu</a:t>
              </a:r>
            </a:p>
            <a:p>
              <a:pPr marR="75027" algn="l" defTabSz="1696640">
                <a:spcBef>
                  <a:spcPts val="1200"/>
                </a:spcBef>
                <a:buClr>
                  <a:srgbClr val="000000"/>
                </a:buClr>
                <a:buFont typeface="Times"/>
                <a:defRPr sz="1800">
                  <a:uFill>
                    <a:solidFill>
                      <a:srgbClr val="000000"/>
                    </a:solidFill>
                  </a:uFill>
                </a:defRPr>
              </a:pPr>
              <a:r>
                <a:rPr>
                  <a:hlinkClick r:id="rId9"/>
                </a:rPr>
                <a:t>http://epp.tecnico.ulisboa.pt/</a:t>
              </a:r>
              <a:r>
                <a:t> </a:t>
              </a:r>
              <a:br/>
              <a:r>
                <a:rPr>
                  <a:hlinkClick r:id="rId10"/>
                </a:rPr>
                <a:t>http://plasmasim.physics.ucla.edu/</a:t>
              </a:r>
            </a:p>
          </p:txBody>
        </p:sp>
        <p:sp>
          <p:nvSpPr>
            <p:cNvPr id="106" name="Line"/>
            <p:cNvSpPr/>
            <p:nvPr/>
          </p:nvSpPr>
          <p:spPr>
            <a:xfrm>
              <a:off x="9020980" y="4715988"/>
              <a:ext cx="1" cy="3087247"/>
            </a:xfrm>
            <a:prstGeom prst="line">
              <a:avLst/>
            </a:prstGeom>
            <a:noFill/>
            <a:ln w="25400" cap="flat">
              <a:solidFill>
                <a:srgbClr val="D848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09" name="Group"/>
            <p:cNvGrpSpPr/>
            <p:nvPr/>
          </p:nvGrpSpPr>
          <p:grpSpPr>
            <a:xfrm>
              <a:off x="0" y="4379220"/>
              <a:ext cx="2544701" cy="2088800"/>
              <a:chOff x="0" y="0"/>
              <a:chExt cx="2544700" cy="2088799"/>
            </a:xfrm>
          </p:grpSpPr>
          <p:pic>
            <p:nvPicPr>
              <p:cNvPr id="107" name="ucla-logotype-main-11.jpg" descr="ucla-logotype-main-11.jp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875825"/>
                <a:ext cx="2544701" cy="12129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8" name="IST_A_CMYK_Pos.pdf" descr="IST_A_CMYK_Pos.pd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39917" y="0"/>
                <a:ext cx="2264866" cy="8758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" name="Group"/>
            <p:cNvGrpSpPr/>
            <p:nvPr/>
          </p:nvGrpSpPr>
          <p:grpSpPr>
            <a:xfrm>
              <a:off x="82781" y="212453"/>
              <a:ext cx="3620520" cy="1783358"/>
              <a:chOff x="0" y="0"/>
              <a:chExt cx="3620518" cy="1783357"/>
            </a:xfrm>
          </p:grpSpPr>
          <p:pic>
            <p:nvPicPr>
              <p:cNvPr id="110" name="Screen Shot 2017-09-21 at 15.44.03.png" descr="Screen Shot 2017-09-21 at 15.44.03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0054" y="28148"/>
                <a:ext cx="3600411" cy="17524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1" name="Rounded Rectangle"/>
              <p:cNvSpPr/>
              <p:nvPr/>
            </p:nvSpPr>
            <p:spPr>
              <a:xfrm>
                <a:off x="0" y="0"/>
                <a:ext cx="3620519" cy="1783358"/>
              </a:xfrm>
              <a:prstGeom prst="roundRect">
                <a:avLst>
                  <a:gd name="adj" fmla="val 14573"/>
                </a:avLst>
              </a:prstGeom>
              <a:noFill/>
              <a:ln w="139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14" name="L. Diana Amorim, 8 Nov 2018, APS DPP Oregon"/>
          <p:cNvSpPr txBox="1"/>
          <p:nvPr/>
        </p:nvSpPr>
        <p:spPr>
          <a:xfrm>
            <a:off x="8827020" y="9410479"/>
            <a:ext cx="393596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L. Diana Amorim, 8 Nov 2018, APS DPP Oregon</a:t>
            </a:r>
          </a:p>
        </p:txBody>
      </p:sp>
      <p:sp>
        <p:nvSpPr>
          <p:cNvPr id="115" name="Text"/>
          <p:cNvSpPr txBox="1">
            <a:spLocks noGrp="1"/>
          </p:cNvSpPr>
          <p:nvPr>
            <p:ph type="body" sz="quarter" idx="13"/>
          </p:nvPr>
        </p:nvSpPr>
        <p:spPr>
          <a:xfrm>
            <a:off x="6383172" y="9397779"/>
            <a:ext cx="238456" cy="34290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​</a:t>
            </a:fld>
            <a:r>
              <a:t>￼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-1" y="-2183"/>
            <a:ext cx="13004801" cy="975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62418" y="-8627"/>
            <a:ext cx="12479964" cy="9770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89000" y="279400"/>
            <a:ext cx="2654300" cy="454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01700" y="9042400"/>
            <a:ext cx="1104900" cy="398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01700" y="8877300"/>
            <a:ext cx="11214100" cy="3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37705" y="9307611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avid.vafaei-najafabadi@stonybrook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ti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ov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6.png"/><Relationship Id="rId4" Type="http://schemas.openxmlformats.org/officeDocument/2006/relationships/video" Target="../media/media2.mov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4.mp4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62.png"/><Relationship Id="rId4" Type="http://schemas.openxmlformats.org/officeDocument/2006/relationships/video" Target="../media/media4.mp4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7.mp4"/><Relationship Id="rId7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76.png"/><Relationship Id="rId4" Type="http://schemas.openxmlformats.org/officeDocument/2006/relationships/video" Target="../media/media7.mp4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“Honey, I Shrunk the CERN”…"/>
          <p:cNvSpPr txBox="1">
            <a:spLocks noGrp="1"/>
          </p:cNvSpPr>
          <p:nvPr>
            <p:ph type="ctrTitle" idx="4294967295"/>
          </p:nvPr>
        </p:nvSpPr>
        <p:spPr>
          <a:xfrm>
            <a:off x="1748366" y="818424"/>
            <a:ext cx="10464801" cy="3302001"/>
          </a:xfrm>
          <a:prstGeom prst="rect">
            <a:avLst/>
          </a:prstGeom>
        </p:spPr>
        <p:txBody>
          <a:bodyPr anchor="b"/>
          <a:lstStyle/>
          <a:p>
            <a:pPr defTabSz="438150">
              <a:defRPr sz="6000"/>
            </a:pPr>
            <a:r>
              <a:t>“Honey, I Shrunk the CERN” </a:t>
            </a:r>
          </a:p>
          <a:p>
            <a:pPr defTabSz="438150">
              <a:defRPr sz="6000"/>
            </a:pPr>
            <a:r>
              <a:t>A Plasma Physics Perspective on Accelerating Electrons</a:t>
            </a:r>
          </a:p>
        </p:txBody>
      </p:sp>
      <p:sp>
        <p:nvSpPr>
          <p:cNvPr id="150" name="Navid Vafaei-Najafabadi…"/>
          <p:cNvSpPr txBox="1">
            <a:spLocks noGrp="1"/>
          </p:cNvSpPr>
          <p:nvPr>
            <p:ph type="subTitle" sz="quarter" idx="4294967295"/>
          </p:nvPr>
        </p:nvSpPr>
        <p:spPr>
          <a:xfrm>
            <a:off x="1748366" y="4209324"/>
            <a:ext cx="10464801" cy="1130301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spcBef>
                <a:spcPts val="0"/>
              </a:spcBef>
              <a:buSzTx/>
              <a:buNone/>
              <a:defRPr sz="3200"/>
            </a:pPr>
            <a:r>
              <a:t>Navid Vafaei-Najafabadi</a:t>
            </a:r>
          </a:p>
          <a:p>
            <a:pPr marL="0" indent="0" algn="ctr">
              <a:spcBef>
                <a:spcPts val="0"/>
              </a:spcBef>
              <a:buSzTx/>
              <a:buNone/>
              <a:defRPr sz="3200"/>
            </a:pPr>
            <a:r>
              <a:rPr u="sng">
                <a:hlinkClick r:id="rId2"/>
              </a:rPr>
              <a:t>navid.vafaei-najafabadi@stonybrook.edu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10</a:t>
            </a:fld>
            <a:r>
              <a:t>￼</a:t>
            </a:r>
          </a:p>
        </p:txBody>
      </p:sp>
      <p:sp>
        <p:nvSpPr>
          <p:cNvPr id="196" name="Accelerators in Medicine"/>
          <p:cNvSpPr txBox="1"/>
          <p:nvPr/>
        </p:nvSpPr>
        <p:spPr>
          <a:xfrm>
            <a:off x="4551663" y="194876"/>
            <a:ext cx="532318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Accelerators in Medicine 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649" y="1489736"/>
            <a:ext cx="7023101" cy="222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314" y="4260850"/>
            <a:ext cx="4381501" cy="267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Proton Therapy"/>
          <p:cNvSpPr txBox="1"/>
          <p:nvPr/>
        </p:nvSpPr>
        <p:spPr>
          <a:xfrm>
            <a:off x="1838682" y="6436285"/>
            <a:ext cx="24047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Proton Therapy</a:t>
            </a:r>
            <a:endParaRPr sz="1200" b="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0" name="Particle and radiation beams are used for imaging, diagnosis, and therapy"/>
          <p:cNvSpPr txBox="1"/>
          <p:nvPr/>
        </p:nvSpPr>
        <p:spPr>
          <a:xfrm>
            <a:off x="427218" y="8007495"/>
            <a:ext cx="1284320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Particle and radiation beams are used for imaging, diagnosis, and therapy</a:t>
            </a:r>
          </a:p>
        </p:txBody>
      </p:sp>
      <p:sp>
        <p:nvSpPr>
          <p:cNvPr id="201" name="Radiation Therapy"/>
          <p:cNvSpPr txBox="1"/>
          <p:nvPr/>
        </p:nvSpPr>
        <p:spPr>
          <a:xfrm>
            <a:off x="9412659" y="6760135"/>
            <a:ext cx="26376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Radiation Therapy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02" name="Teilchenbeschleuniger-2.jpg" descr="Teilchenbeschleuniger-2.jpg"/>
          <p:cNvPicPr>
            <a:picLocks noChangeAspect="1"/>
          </p:cNvPicPr>
          <p:nvPr/>
        </p:nvPicPr>
        <p:blipFill>
          <a:blip r:embed="rId4">
            <a:extLst/>
          </a:blip>
          <a:srcRect l="14714"/>
          <a:stretch>
            <a:fillRect/>
          </a:stretch>
        </p:blipFill>
        <p:spPr>
          <a:xfrm>
            <a:off x="8355281" y="1400735"/>
            <a:ext cx="5296977" cy="5359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11</a:t>
            </a:fld>
            <a:r>
              <a:t>￼</a:t>
            </a:r>
          </a:p>
        </p:txBody>
      </p:sp>
      <p:sp>
        <p:nvSpPr>
          <p:cNvPr id="205" name="Particle Accelerators: Introduction and Applications…"/>
          <p:cNvSpPr txBox="1">
            <a:spLocks noGrp="1"/>
          </p:cNvSpPr>
          <p:nvPr>
            <p:ph type="body" idx="4294967295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A6AAA9"/>
                </a:solidFill>
              </a:defRPr>
            </a:pPr>
            <a:r>
              <a:t>Particle Accelerators: Introduction and Applications</a:t>
            </a:r>
          </a:p>
          <a:p>
            <a:r>
              <a:t>Plasma Waves as Particle Accelerators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Long Term Research Vision at ATF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Current Experimental Research at ATF</a:t>
            </a:r>
          </a:p>
        </p:txBody>
      </p:sp>
      <p:sp>
        <p:nvSpPr>
          <p:cNvPr id="206" name="Plasma-Based Particle Accelerators"/>
          <p:cNvSpPr txBox="1"/>
          <p:nvPr/>
        </p:nvSpPr>
        <p:spPr>
          <a:xfrm>
            <a:off x="3252419" y="194876"/>
            <a:ext cx="7465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Plasma-Based Particle Accelerators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12</a:t>
            </a:fld>
            <a:r>
              <a:t>￼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962" y="1305156"/>
            <a:ext cx="3079548" cy="23190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0" name="Table"/>
          <p:cNvGraphicFramePr/>
          <p:nvPr/>
        </p:nvGraphicFramePr>
        <p:xfrm>
          <a:off x="4969610" y="1511300"/>
          <a:ext cx="7218981" cy="282435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402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574"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E(MeV)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E(J)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  <a:defRPr sz="3000"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 (e</a:t>
                      </a:r>
                      <a:r>
                        <a:rPr baseline="31999"/>
                        <a:t>-</a:t>
                      </a:r>
                      <a:r>
                        <a:t>)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574"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4.8E-19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0.985 c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574"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300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4.8E-17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7500"/>
                        </a:lnSpc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0.9999985 c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1" name="How Do We Accelerate Particles"/>
          <p:cNvSpPr txBox="1"/>
          <p:nvPr/>
        </p:nvSpPr>
        <p:spPr>
          <a:xfrm>
            <a:off x="3998729" y="194876"/>
            <a:ext cx="674598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How Do We Accelerate Particles</a:t>
            </a:r>
          </a:p>
        </p:txBody>
      </p:sp>
      <p:grpSp>
        <p:nvGrpSpPr>
          <p:cNvPr id="215" name="Group"/>
          <p:cNvGrpSpPr/>
          <p:nvPr/>
        </p:nvGrpSpPr>
        <p:grpSpPr>
          <a:xfrm>
            <a:off x="113118" y="3835400"/>
            <a:ext cx="11555745" cy="5399940"/>
            <a:chOff x="0" y="0"/>
            <a:chExt cx="11555744" cy="5399939"/>
          </a:xfrm>
        </p:grpSpPr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2344" y="736600"/>
              <a:ext cx="5422901" cy="2057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065633" y="0"/>
              <a:ext cx="4490112" cy="4039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4" name="Copper structure with irises…"/>
            <p:cNvSpPr txBox="1"/>
            <p:nvPr/>
          </p:nvSpPr>
          <p:spPr>
            <a:xfrm>
              <a:off x="-1" y="3660039"/>
              <a:ext cx="5847589" cy="173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Copper structure with irises</a:t>
              </a:r>
            </a:p>
            <a:p>
              <a:r>
                <a:t>Structure diameter ~ 10 cm</a:t>
              </a:r>
            </a:p>
            <a:p>
              <a:r>
                <a:t>Energy gain ~ 20 MeV/m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13</a:t>
            </a:fld>
            <a:r>
              <a:t>￼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608" y="1869435"/>
            <a:ext cx="6350001" cy="334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7511" y="4720887"/>
            <a:ext cx="165101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450" y="2009135"/>
            <a:ext cx="165101" cy="3060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EM Wave in Copper Structure…"/>
          <p:cNvSpPr txBox="1"/>
          <p:nvPr/>
        </p:nvSpPr>
        <p:spPr>
          <a:xfrm>
            <a:off x="2956620" y="5261554"/>
            <a:ext cx="473468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6500"/>
              </a:lnSpc>
              <a:defRPr sz="2666">
                <a:latin typeface="Helvetica"/>
                <a:ea typeface="Helvetica"/>
                <a:cs typeface="Helvetica"/>
                <a:sym typeface="Helvetica"/>
              </a:defRPr>
            </a:pPr>
            <a:r>
              <a:t>EM Wave in Copper Structure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6500"/>
              </a:lnSpc>
              <a:defRPr sz="2666">
                <a:latin typeface="Helvetica"/>
                <a:ea typeface="Helvetica"/>
                <a:cs typeface="Helvetica"/>
                <a:sym typeface="Helvetica"/>
              </a:defRPr>
            </a:pPr>
            <a:r>
              <a:t>(100 MeV/m)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2" name="Plasma Wave…"/>
          <p:cNvSpPr txBox="1"/>
          <p:nvPr/>
        </p:nvSpPr>
        <p:spPr>
          <a:xfrm>
            <a:off x="638221" y="5261554"/>
            <a:ext cx="222907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500"/>
              </a:lnSpc>
              <a:defRPr sz="2666">
                <a:latin typeface="Helvetica"/>
                <a:ea typeface="Helvetica"/>
                <a:cs typeface="Helvetica"/>
                <a:sym typeface="Helvetica"/>
              </a:defRPr>
            </a:pPr>
            <a:r>
              <a:t>Plasma Wave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6500"/>
              </a:lnSpc>
              <a:defRPr sz="2666">
                <a:latin typeface="Helvetica"/>
                <a:ea typeface="Helvetica"/>
                <a:cs typeface="Helvetica"/>
                <a:sym typeface="Helvetica"/>
              </a:defRPr>
            </a:pPr>
            <a:r>
              <a:t>(40 GeV/m)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3" name="By getting the electrons a large potential wave to ride, colliders of the future could get hundreds of times smaller…"/>
          <p:cNvSpPr txBox="1"/>
          <p:nvPr/>
        </p:nvSpPr>
        <p:spPr>
          <a:xfrm>
            <a:off x="990741" y="6932902"/>
            <a:ext cx="11311656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By getting the electrons a large potential wave to ride, colliders of the future could get hundreds of times smaller</a:t>
            </a:r>
          </a:p>
          <a:p>
            <a:r>
              <a:t>LHC: 27 km circumference -&gt; ~70 m in length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6962" y="1869435"/>
            <a:ext cx="3840223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Getting a Larger Wave for Electrons to Ride"/>
          <p:cNvSpPr txBox="1"/>
          <p:nvPr/>
        </p:nvSpPr>
        <p:spPr>
          <a:xfrm>
            <a:off x="2867773" y="194876"/>
            <a:ext cx="89826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Getting a Larger Wave for Electrons to Ride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4253" y="2415822"/>
            <a:ext cx="20447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76161" y="3989372"/>
            <a:ext cx="1447801" cy="7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14</a:t>
            </a:fld>
            <a:r>
              <a:t>￼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90" y="2025435"/>
            <a:ext cx="5977924" cy="464484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Popular Science"/>
          <p:cNvSpPr txBox="1"/>
          <p:nvPr/>
        </p:nvSpPr>
        <p:spPr>
          <a:xfrm>
            <a:off x="96705" y="6200005"/>
            <a:ext cx="160497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Popular Science</a:t>
            </a:r>
          </a:p>
        </p:txBody>
      </p:sp>
      <p:pic>
        <p:nvPicPr>
          <p:cNvPr id="232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431" y="7016964"/>
            <a:ext cx="4747339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ree Electron Laser"/>
          <p:cNvSpPr txBox="1"/>
          <p:nvPr/>
        </p:nvSpPr>
        <p:spPr>
          <a:xfrm>
            <a:off x="7263714" y="6158271"/>
            <a:ext cx="40873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Free Electron Laser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6987" y="2788016"/>
            <a:ext cx="5854514" cy="196312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ecurity"/>
          <p:cNvSpPr txBox="1"/>
          <p:nvPr/>
        </p:nvSpPr>
        <p:spPr>
          <a:xfrm>
            <a:off x="8921390" y="4621093"/>
            <a:ext cx="17657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Security</a:t>
            </a:r>
          </a:p>
        </p:txBody>
      </p:sp>
      <p:sp>
        <p:nvSpPr>
          <p:cNvPr id="236" name="Medicine"/>
          <p:cNvSpPr txBox="1"/>
          <p:nvPr/>
        </p:nvSpPr>
        <p:spPr>
          <a:xfrm>
            <a:off x="1767543" y="6694290"/>
            <a:ext cx="19943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Medicine</a:t>
            </a:r>
          </a:p>
        </p:txBody>
      </p:sp>
      <p:sp>
        <p:nvSpPr>
          <p:cNvPr id="237" name="LBNL- Bella"/>
          <p:cNvSpPr txBox="1"/>
          <p:nvPr/>
        </p:nvSpPr>
        <p:spPr>
          <a:xfrm>
            <a:off x="10687096" y="8833064"/>
            <a:ext cx="119837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LBNL- Bella</a:t>
            </a:r>
          </a:p>
        </p:txBody>
      </p:sp>
      <p:sp>
        <p:nvSpPr>
          <p:cNvPr id="238" name="U. Nebraska"/>
          <p:cNvSpPr txBox="1"/>
          <p:nvPr/>
        </p:nvSpPr>
        <p:spPr>
          <a:xfrm>
            <a:off x="7010808" y="2911659"/>
            <a:ext cx="1254659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U. Nebraska</a:t>
            </a:r>
          </a:p>
        </p:txBody>
      </p:sp>
      <p:sp>
        <p:nvSpPr>
          <p:cNvPr id="239" name="Application of Table-Top Plasma Accelerators"/>
          <p:cNvSpPr txBox="1"/>
          <p:nvPr/>
        </p:nvSpPr>
        <p:spPr>
          <a:xfrm>
            <a:off x="2771450" y="194876"/>
            <a:ext cx="97467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Application of Table-Top Plasma Accelerators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15</a:t>
            </a:fld>
            <a:r>
              <a:t>￼</a:t>
            </a:r>
          </a:p>
        </p:txBody>
      </p:sp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9021" y="6253995"/>
            <a:ext cx="5143501" cy="281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ions"/>
          <p:cNvSpPr txBox="1"/>
          <p:nvPr/>
        </p:nvSpPr>
        <p:spPr>
          <a:xfrm>
            <a:off x="11067574" y="6387954"/>
            <a:ext cx="7115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ions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53447" y="6857854"/>
            <a:ext cx="4699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electrons"/>
          <p:cNvSpPr txBox="1"/>
          <p:nvPr/>
        </p:nvSpPr>
        <p:spPr>
          <a:xfrm>
            <a:off x="9818285" y="8727823"/>
            <a:ext cx="138916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electrons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9447" y="8371719"/>
            <a:ext cx="508001" cy="5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Most of the universe exist in the state of plasma…"/>
          <p:cNvSpPr txBox="1"/>
          <p:nvPr/>
        </p:nvSpPr>
        <p:spPr>
          <a:xfrm>
            <a:off x="6930158" y="1580395"/>
            <a:ext cx="6208056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42900" indent="-342900" algn="l">
              <a:buSzPct val="80000"/>
              <a:buChar char="•"/>
              <a:defRPr sz="3300"/>
            </a:pPr>
            <a:r>
              <a:t>Most of the universe exist in the state of plasma </a:t>
            </a:r>
          </a:p>
          <a:p>
            <a:pPr marL="342900" indent="-342900" algn="l">
              <a:buSzPct val="80000"/>
              <a:buChar char="•"/>
              <a:defRPr sz="3300"/>
            </a:pPr>
            <a:r>
              <a:t>A plasma is a collection of electrons and ions that are not bound to each other</a:t>
            </a:r>
          </a:p>
          <a:p>
            <a:pPr marL="342900" indent="-342900" algn="l">
              <a:buSzPct val="80000"/>
              <a:buChar char="•"/>
              <a:defRPr sz="3300"/>
            </a:pPr>
            <a:r>
              <a:t>The mass of the ions are several thousand times greater than the mass of the electrons.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454" y="1652668"/>
            <a:ext cx="6518154" cy="544709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Contemporary Physics Education Project"/>
          <p:cNvSpPr txBox="1"/>
          <p:nvPr/>
        </p:nvSpPr>
        <p:spPr>
          <a:xfrm>
            <a:off x="187454" y="7137863"/>
            <a:ext cx="382940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Contemporary Physics Education Project</a:t>
            </a:r>
          </a:p>
        </p:txBody>
      </p:sp>
      <p:sp>
        <p:nvSpPr>
          <p:cNvPr id="250" name="Plasma, More Common Than You Would Think"/>
          <p:cNvSpPr txBox="1"/>
          <p:nvPr/>
        </p:nvSpPr>
        <p:spPr>
          <a:xfrm>
            <a:off x="2839133" y="194876"/>
            <a:ext cx="95330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Plasma, More Common Than You Would Think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16</a:t>
            </a:fld>
            <a:r>
              <a:t>￼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1400" y="5461000"/>
            <a:ext cx="6081800" cy="2243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31880" y="1632695"/>
            <a:ext cx="2248428" cy="240789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Energy ➙ Ionization"/>
          <p:cNvSpPr txBox="1"/>
          <p:nvPr/>
        </p:nvSpPr>
        <p:spPr>
          <a:xfrm>
            <a:off x="9320200" y="4040585"/>
            <a:ext cx="2873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Energy ➙ Ionization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6" name="Must provide energy for the electron to overcome the ion’s electric attraction…"/>
          <p:cNvSpPr txBox="1"/>
          <p:nvPr/>
        </p:nvSpPr>
        <p:spPr>
          <a:xfrm>
            <a:off x="338010" y="1599373"/>
            <a:ext cx="8216058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300"/>
            </a:pPr>
            <a:r>
              <a:t>Must provide energy for the electron to overcome the ion’s electric attraction</a:t>
            </a:r>
          </a:p>
          <a:p>
            <a:pPr algn="l">
              <a:defRPr sz="3300"/>
            </a:pPr>
            <a:endParaRPr/>
          </a:p>
          <a:p>
            <a:pPr algn="l">
              <a:defRPr sz="3300"/>
            </a:pPr>
            <a:r>
              <a:t>1. Use heat</a:t>
            </a:r>
          </a:p>
          <a:p>
            <a:pPr algn="l">
              <a:defRPr sz="3300"/>
            </a:pPr>
            <a:endParaRPr/>
          </a:p>
          <a:p>
            <a:pPr algn="l">
              <a:defRPr sz="3300"/>
            </a:pPr>
            <a:endParaRPr/>
          </a:p>
          <a:p>
            <a:pPr algn="l">
              <a:defRPr sz="3300"/>
            </a:pPr>
            <a:endParaRPr/>
          </a:p>
          <a:p>
            <a:pPr algn="l">
              <a:defRPr sz="3300"/>
            </a:pPr>
            <a:r>
              <a:t>e.g. for air at room temperature, </a:t>
            </a:r>
          </a:p>
          <a:p>
            <a:pPr algn="l">
              <a:defRPr sz="3300"/>
            </a:pPr>
            <a:r>
              <a:t>  n</a:t>
            </a:r>
            <a:r>
              <a:rPr baseline="-5999"/>
              <a:t>i</a:t>
            </a:r>
            <a:r>
              <a:t>/n</a:t>
            </a:r>
            <a:r>
              <a:rPr baseline="-5999"/>
              <a:t>n</a:t>
            </a:r>
            <a:r>
              <a:t> ~ 10</a:t>
            </a:r>
            <a:r>
              <a:rPr baseline="31999"/>
              <a:t>-122</a:t>
            </a:r>
          </a:p>
          <a:p>
            <a:pPr algn="l">
              <a:defRPr sz="3300"/>
            </a:pPr>
            <a:endParaRPr baseline="31999"/>
          </a:p>
          <a:p>
            <a:pPr algn="l">
              <a:defRPr sz="3300"/>
            </a:pPr>
            <a:r>
              <a:t>2. Use stronger electric field </a:t>
            </a:r>
          </a:p>
          <a:p>
            <a:pPr algn="l">
              <a:defRPr sz="3300"/>
            </a:pPr>
            <a:r>
              <a:t>  a. Light (laser)</a:t>
            </a:r>
          </a:p>
          <a:p>
            <a:pPr algn="l">
              <a:defRPr sz="3300"/>
            </a:pPr>
            <a:r>
              <a:t>  b. particles (electron beam)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7" name="Equation"/>
              <p:cNvSpPr txBox="1"/>
              <p:nvPr/>
            </p:nvSpPr>
            <p:spPr>
              <a:xfrm>
                <a:off x="1391259" y="3926080"/>
                <a:ext cx="4977804" cy="115830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=2.4×</m:t>
                      </m:r>
                      <m:f>
                        <m:f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p>
                          </m:sSup>
                          <m:sSup>
                            <m:sSup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sz="3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sz="3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𝐾𝑇</m:t>
                          </m:r>
                        </m:sup>
                      </m:sSup>
                    </m:oMath>
                  </m:oMathPara>
                </a14:m>
                <a:endParaRPr sz="3600"/>
              </a:p>
            </p:txBody>
          </p:sp>
        </mc:Choice>
        <mc:Fallback>
          <p:sp>
            <p:nvSpPr>
              <p:cNvPr id="25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59" y="3926080"/>
                <a:ext cx="4977804" cy="1158308"/>
              </a:xfrm>
              <a:prstGeom prst="rect">
                <a:avLst/>
              </a:prstGeom>
              <a:blipFill>
                <a:blip r:embed="rId4"/>
                <a:stretch>
                  <a:fillRect l="-2290" t="-58696" r="-10941" b="-239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" name="How to Make a Plasma"/>
          <p:cNvSpPr txBox="1"/>
          <p:nvPr/>
        </p:nvSpPr>
        <p:spPr>
          <a:xfrm>
            <a:off x="4228452" y="194876"/>
            <a:ext cx="47891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How to Make a Plasma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17</a:t>
            </a:fld>
            <a:r>
              <a:t>￼</a:t>
            </a: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3141"/>
          <a:stretch>
            <a:fillRect/>
          </a:stretch>
        </p:blipFill>
        <p:spPr>
          <a:xfrm>
            <a:off x="3352204" y="1174827"/>
            <a:ext cx="6300484" cy="693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Density perturbations due to a powerful driver results in high amplitude accelerating field"/>
          <p:cNvSpPr txBox="1"/>
          <p:nvPr/>
        </p:nvSpPr>
        <p:spPr>
          <a:xfrm>
            <a:off x="597094" y="8106248"/>
            <a:ext cx="1181061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Density perturbations due to a powerful driver results in high amplitude accelerating field</a:t>
            </a:r>
          </a:p>
        </p:txBody>
      </p:sp>
      <p:sp>
        <p:nvSpPr>
          <p:cNvPr id="263" name="Plasma Wakefield"/>
          <p:cNvSpPr txBox="1"/>
          <p:nvPr/>
        </p:nvSpPr>
        <p:spPr>
          <a:xfrm>
            <a:off x="4757890" y="194876"/>
            <a:ext cx="37302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 Wakefield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18</a:t>
            </a:fld>
            <a:r>
              <a:t>￼</a:t>
            </a:r>
          </a:p>
        </p:txBody>
      </p:sp>
      <p:sp>
        <p:nvSpPr>
          <p:cNvPr id="266" name="It’s Like Wake Surfing, But With a Laser/Beam Driver"/>
          <p:cNvSpPr txBox="1"/>
          <p:nvPr/>
        </p:nvSpPr>
        <p:spPr>
          <a:xfrm>
            <a:off x="2889389" y="-38100"/>
            <a:ext cx="914721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It’s Like Wake Surfing, But With a Laser/Beam Driver</a:t>
            </a:r>
          </a:p>
        </p:txBody>
      </p:sp>
      <p:pic>
        <p:nvPicPr>
          <p:cNvPr id="267" name="media1.mp4" descr="media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6705" y="3526154"/>
            <a:ext cx="6086000" cy="342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media2 (Converted).mov" descr="media2 (Converted)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714432" y="1724025"/>
            <a:ext cx="6502401" cy="6502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lide Courtesy of Dr. J. L. Shaw, LLE, Rochester"/>
          <p:cNvSpPr txBox="1"/>
          <p:nvPr/>
        </p:nvSpPr>
        <p:spPr>
          <a:xfrm>
            <a:off x="-1" y="9053446"/>
            <a:ext cx="391548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Slide Courtesy of Dr. J. L. Shaw, LLE, Rochester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74920" y="3080385"/>
            <a:ext cx="4318001" cy="156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32679" y="6447879"/>
            <a:ext cx="5422901" cy="100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87264" y="2535554"/>
            <a:ext cx="2451101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8326119" y="1527175"/>
            <a:ext cx="380416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866434" y="2535554"/>
            <a:ext cx="2451101" cy="82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999" fill="hold"/>
                                        <p:tgtEl>
                                          <p:spTgt spid="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84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708097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6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19</a:t>
            </a:fld>
            <a:r>
              <a:t>￼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" y="1278590"/>
            <a:ext cx="13004801" cy="544180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Linear Focusing Force, similar to quadrupole magnets in a conventional accelerator…"/>
          <p:cNvSpPr txBox="1"/>
          <p:nvPr/>
        </p:nvSpPr>
        <p:spPr>
          <a:xfrm>
            <a:off x="9091414" y="6720393"/>
            <a:ext cx="3947518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Linear Focusing Force, similar to quadrupole magnets in a conventional accelerator </a:t>
            </a:r>
          </a:p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Uniform Longitudinally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9" name="Nonlinear accelerating force…"/>
          <p:cNvSpPr txBox="1"/>
          <p:nvPr/>
        </p:nvSpPr>
        <p:spPr>
          <a:xfrm>
            <a:off x="4528641" y="6883357"/>
            <a:ext cx="3947518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Nonlinear accelerating force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E normalized to 50 GeV/m</a:t>
            </a:r>
          </a:p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Uniform transversely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80" name="“Blowout regime” occurs as ne➞0"/>
          <p:cNvSpPr txBox="1"/>
          <p:nvPr/>
        </p:nvSpPr>
        <p:spPr>
          <a:xfrm>
            <a:off x="337434" y="6787604"/>
            <a:ext cx="36617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5700"/>
              </a:lnSpc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“Blowout regime” occurs as n</a:t>
            </a:r>
            <a:r>
              <a:rPr baseline="-5999"/>
              <a:t>e</a:t>
            </a:r>
            <a:r>
              <a:t>➞0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81" name="Fields Within the “Blowout” are Ideal for Accelerating and Focusing"/>
          <p:cNvSpPr txBox="1"/>
          <p:nvPr/>
        </p:nvSpPr>
        <p:spPr>
          <a:xfrm>
            <a:off x="2624395" y="-78174"/>
            <a:ext cx="964633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Fields Within the “Blowout” are Ideal for Accelerating and Focusing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</a:t>
            </a:fld>
            <a:r>
              <a:t>￼</a:t>
            </a:r>
          </a:p>
        </p:txBody>
      </p:sp>
      <p:sp>
        <p:nvSpPr>
          <p:cNvPr id="153" name="Synthesis"/>
          <p:cNvSpPr txBox="1"/>
          <p:nvPr/>
        </p:nvSpPr>
        <p:spPr>
          <a:xfrm>
            <a:off x="5467070" y="194876"/>
            <a:ext cx="20706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Synthesis</a:t>
            </a:r>
          </a:p>
        </p:txBody>
      </p:sp>
      <p:sp>
        <p:nvSpPr>
          <p:cNvPr id="154" name="Particle accelerators are a critical tool for scientific research and industrial applications…"/>
          <p:cNvSpPr txBox="1">
            <a:spLocks noGrp="1"/>
          </p:cNvSpPr>
          <p:nvPr>
            <p:ph type="body" idx="4294967295"/>
          </p:nvPr>
        </p:nvSpPr>
        <p:spPr>
          <a:xfrm>
            <a:off x="225186" y="1141285"/>
            <a:ext cx="12050952" cy="7913557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2800"/>
              </a:spcBef>
              <a:defRPr sz="3239"/>
            </a:pPr>
            <a:r>
              <a:t>Particle accelerators are a critical tool for scientific research and industrial applications</a:t>
            </a:r>
          </a:p>
          <a:p>
            <a:pPr marL="400050" indent="-400050" defTabSz="525779">
              <a:spcBef>
                <a:spcPts val="2800"/>
              </a:spcBef>
              <a:defRPr sz="3239"/>
            </a:pPr>
            <a:r>
              <a:t>A Plasma “cavity” can be used to accelerate particles at a rate that is a thousand times higher than conventional accelerators</a:t>
            </a:r>
          </a:p>
          <a:p>
            <a:pPr marL="400050" indent="-400050" defTabSz="525779">
              <a:spcBef>
                <a:spcPts val="2800"/>
              </a:spcBef>
              <a:defRPr sz="3239"/>
            </a:pPr>
            <a:r>
              <a:t>Future research at ATF will use high power and short pulse mid-IR laser for close study of plasma accelerators</a:t>
            </a:r>
          </a:p>
          <a:p>
            <a:pPr marL="400050" indent="-400050" defTabSz="525779">
              <a:spcBef>
                <a:spcPts val="2800"/>
              </a:spcBef>
              <a:defRPr sz="3239"/>
            </a:pPr>
            <a:r>
              <a:t>Current research is focused on developing diagnostic methods for studying the fields and density structure of the the plasma cavity </a:t>
            </a:r>
          </a:p>
          <a:p>
            <a:pPr marL="400050" indent="-400050" defTabSz="525779">
              <a:spcBef>
                <a:spcPts val="2800"/>
              </a:spcBef>
              <a:defRPr sz="3239"/>
            </a:pPr>
            <a:r>
              <a:t>You can get involved in this research through REU research at the Center for Accelerator Science and Education (CASE), which is a collaboration between SBU and BNL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20</a:t>
            </a:fld>
            <a:r>
              <a:t>￼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3641" y="1474198"/>
            <a:ext cx="6377519" cy="489702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Unsustainable scaling of size and cost with maximum energy has resulted in a “saturation” of peak energy of operating accelerators"/>
          <p:cNvSpPr txBox="1"/>
          <p:nvPr/>
        </p:nvSpPr>
        <p:spPr>
          <a:xfrm>
            <a:off x="264757" y="6992435"/>
            <a:ext cx="127165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200"/>
              </a:spcBef>
            </a:lvl1pPr>
          </a:lstStyle>
          <a:p>
            <a:r>
              <a:t>Unsustainable scaling of size and cost with maximum energy has resulted in a “saturation” of peak energy of operating accelerators</a:t>
            </a:r>
          </a:p>
        </p:txBody>
      </p:sp>
      <p:sp>
        <p:nvSpPr>
          <p:cNvPr id="286" name="Accelerator “Moor’s Law”"/>
          <p:cNvSpPr txBox="1"/>
          <p:nvPr/>
        </p:nvSpPr>
        <p:spPr>
          <a:xfrm>
            <a:off x="3991165" y="194876"/>
            <a:ext cx="52637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Accelerator “Moor’s Law”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21</a:t>
            </a:fld>
            <a:r>
              <a:t>￼</a:t>
            </a:r>
          </a:p>
        </p:txBody>
      </p:sp>
      <p:sp>
        <p:nvSpPr>
          <p:cNvPr id="289" name="Particle Accelerators: Introduction and Applications…"/>
          <p:cNvSpPr txBox="1">
            <a:spLocks noGrp="1"/>
          </p:cNvSpPr>
          <p:nvPr>
            <p:ph type="body" idx="4294967295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A6AAA9"/>
                </a:solidFill>
              </a:defRPr>
            </a:pPr>
            <a:r>
              <a:t>Particle Accelerators: Introduction and Applications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Plasma Waves as Particle Accelerators</a:t>
            </a:r>
          </a:p>
          <a:p>
            <a:r>
              <a:t>Long Term Research Vision at ATF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Current Experimental Research at ATF</a:t>
            </a:r>
          </a:p>
        </p:txBody>
      </p:sp>
      <p:sp>
        <p:nvSpPr>
          <p:cNvPr id="290" name="Plasma-Based Particle Accelerators"/>
          <p:cNvSpPr txBox="1"/>
          <p:nvPr/>
        </p:nvSpPr>
        <p:spPr>
          <a:xfrm>
            <a:off x="3252419" y="194876"/>
            <a:ext cx="7465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Plasma-Based Particle Accelerators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22</a:t>
            </a:fld>
            <a:r>
              <a:t>￼</a:t>
            </a:r>
          </a:p>
        </p:txBody>
      </p:sp>
      <p:sp>
        <p:nvSpPr>
          <p:cNvPr id="293" name="Long Term Research Vision at ATF"/>
          <p:cNvSpPr txBox="1"/>
          <p:nvPr/>
        </p:nvSpPr>
        <p:spPr>
          <a:xfrm>
            <a:off x="3501617" y="194876"/>
            <a:ext cx="71030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Long Term Research Vision at ATF</a:t>
            </a:r>
          </a:p>
        </p:txBody>
      </p:sp>
      <p:sp>
        <p:nvSpPr>
          <p:cNvPr id="294" name="CO2 Laser power upgrade will enable experimentation in the ideal “blowout” regime…"/>
          <p:cNvSpPr txBox="1"/>
          <p:nvPr/>
        </p:nvSpPr>
        <p:spPr>
          <a:xfrm>
            <a:off x="463652" y="2430486"/>
            <a:ext cx="12433300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b="1" dirty="0"/>
              <a:t>CO</a:t>
            </a:r>
            <a:r>
              <a:rPr b="1" baseline="-5999" dirty="0"/>
              <a:t>2</a:t>
            </a:r>
            <a:r>
              <a:rPr b="1" dirty="0"/>
              <a:t> Laser power upgrade will enable experimentation in the ideal “blowout” regime</a:t>
            </a:r>
          </a:p>
          <a:p>
            <a:pPr algn="l"/>
            <a:endParaRPr b="1" dirty="0"/>
          </a:p>
          <a:p>
            <a:pPr algn="l"/>
            <a:r>
              <a:rPr b="1" dirty="0"/>
              <a:t>Combination of this high power laser and a </a:t>
            </a:r>
            <a:r>
              <a:rPr b="1" dirty="0" err="1"/>
              <a:t>linac</a:t>
            </a:r>
            <a:r>
              <a:rPr b="1" dirty="0"/>
              <a:t>-produced electron beam makes ATF a </a:t>
            </a:r>
            <a:r>
              <a:rPr b="1" u="sng" dirty="0"/>
              <a:t>unique</a:t>
            </a:r>
            <a:r>
              <a:rPr b="1" dirty="0"/>
              <a:t> facility in the US</a:t>
            </a:r>
          </a:p>
          <a:p>
            <a:pPr algn="l"/>
            <a:endParaRPr b="1" dirty="0"/>
          </a:p>
          <a:p>
            <a:pPr algn="l"/>
            <a:r>
              <a:rPr b="1" dirty="0"/>
              <a:t>Future scientists (you!) could study the properties of the fields in the blowout regime as well as the physics of coupling the electron beam to the plasma wake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23</a:t>
            </a:fld>
            <a:r>
              <a:t>￼</a:t>
            </a:r>
          </a:p>
        </p:txBody>
      </p:sp>
      <p:sp>
        <p:nvSpPr>
          <p:cNvPr id="297" name="Understanding the Physics Requires Complex Simulation Tools (OSIRIS) and Supercomputers (CORI@NERSC and SEAWULF@SBU)"/>
          <p:cNvSpPr txBox="1"/>
          <p:nvPr/>
        </p:nvSpPr>
        <p:spPr>
          <a:xfrm>
            <a:off x="2747746" y="137724"/>
            <a:ext cx="10253203" cy="762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500"/>
            </a:pPr>
            <a:r>
              <a:t>Understanding the Physics Requires Complex Simulation Tools (OSIRIS) and Supercomputers (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CORI</a:t>
            </a:r>
            <a:r>
              <a:t>@NERSC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SEAWULF</a:t>
            </a:r>
            <a:r>
              <a:t>@SBU)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24</a:t>
            </a:fld>
            <a:r>
              <a:t>￼</a:t>
            </a:r>
          </a:p>
        </p:txBody>
      </p:sp>
      <p:sp>
        <p:nvSpPr>
          <p:cNvPr id="300" name="CO2 Laser Pulse and H2 Plasma Chosen for External Injection of ATF Beam Into Wake"/>
          <p:cNvSpPr txBox="1"/>
          <p:nvPr/>
        </p:nvSpPr>
        <p:spPr>
          <a:xfrm>
            <a:off x="3022650" y="10726"/>
            <a:ext cx="9705533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CO</a:t>
            </a:r>
            <a:r>
              <a:rPr baseline="-5999"/>
              <a:t>2 </a:t>
            </a:r>
            <a:r>
              <a:t>Laser Pulse and H</a:t>
            </a:r>
            <a:r>
              <a:rPr baseline="-5999"/>
              <a:t>2</a:t>
            </a:r>
            <a:r>
              <a:t> Plasma Chosen for External Injection of ATF Beam Into Wake  </a:t>
            </a:r>
          </a:p>
        </p:txBody>
      </p:sp>
      <p:graphicFrame>
        <p:nvGraphicFramePr>
          <p:cNvPr id="301" name="Table"/>
          <p:cNvGraphicFramePr/>
          <p:nvPr/>
        </p:nvGraphicFramePr>
        <p:xfrm>
          <a:off x="-12700" y="4655834"/>
          <a:ext cx="13030197" cy="114300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2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7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287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0"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Duration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Power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Spot size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Energy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Intensity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Rayleigh
length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Critical
power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Critical
Density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Depletion
length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Dephasing length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Laser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  <a:solidFill>
                      <a:srgbClr val="A91F1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0.2 ps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20 TW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9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80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4.3 J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3.2x10</a:t>
                      </a:r>
                      <a:r>
                        <a:rPr baseline="31999"/>
                        <a:t>18</a:t>
                      </a:r>
                    </a:p>
                    <a:p>
                      <a:pPr defTabSz="914400"/>
                      <a:r>
                        <a:t>W/cm</a:t>
                      </a:r>
                      <a:r>
                        <a:rPr baseline="31999"/>
                        <a:t>-2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0.014 cm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0.06 TW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1.4x10</a:t>
                      </a:r>
                      <a:r>
                        <a:rPr baseline="31999"/>
                        <a:t>19 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1.4 cm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1.2 cm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A91F19"/>
                      </a:solidFill>
                      <a:miter lim="400000"/>
                    </a:lnL>
                    <a:lnR w="12700">
                      <a:solidFill>
                        <a:srgbClr val="A91F19"/>
                      </a:solidFill>
                      <a:miter lim="400000"/>
                    </a:lnR>
                    <a:lnT w="12700">
                      <a:solidFill>
                        <a:srgbClr val="A91F19"/>
                      </a:solidFill>
                      <a:miter lim="400000"/>
                    </a:lnT>
                    <a:lnB w="12700">
                      <a:solidFill>
                        <a:srgbClr val="A91F19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2" name="Table"/>
          <p:cNvGraphicFramePr/>
          <p:nvPr/>
        </p:nvGraphicFramePr>
        <p:xfrm>
          <a:off x="2491480" y="6265369"/>
          <a:ext cx="8021838" cy="122174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8F00"/>
                      </a:solidFill>
                      <a:miter lim="400000"/>
                    </a:lnR>
                    <a:lnB w="12700">
                      <a:solidFill>
                        <a:srgbClr val="008F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Charge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FWHM
length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z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p</a:t>
                      </a:r>
                      <a:r>
                        <a:t>/n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Energy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Emittance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Particles per cell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e</a:t>
                      </a:r>
                      <a:r>
                        <a:rPr baseline="31999"/>
                        <a:t>-</a:t>
                      </a:r>
                      <a:r>
                        <a:t> beam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0.16 nC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30 fs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3.8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11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2.3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60 MeV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7.5 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2x2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8F00"/>
                      </a:solidFill>
                      <a:miter lim="400000"/>
                    </a:lnL>
                    <a:lnR w="12700">
                      <a:solidFill>
                        <a:srgbClr val="008F00"/>
                      </a:solidFill>
                      <a:miter lim="400000"/>
                    </a:lnR>
                    <a:lnT w="12700">
                      <a:solidFill>
                        <a:srgbClr val="008F00"/>
                      </a:solidFill>
                      <a:miter lim="400000"/>
                    </a:lnT>
                    <a:lnB w="12700">
                      <a:solidFill>
                        <a:srgbClr val="008F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27" name="Group"/>
          <p:cNvGrpSpPr/>
          <p:nvPr/>
        </p:nvGrpSpPr>
        <p:grpSpPr>
          <a:xfrm>
            <a:off x="506588" y="1194885"/>
            <a:ext cx="11991624" cy="2927370"/>
            <a:chOff x="0" y="0"/>
            <a:chExt cx="11991623" cy="2927368"/>
          </a:xfrm>
        </p:grpSpPr>
        <p:sp>
          <p:nvSpPr>
            <p:cNvPr id="303" name="Rectangle"/>
            <p:cNvSpPr/>
            <p:nvPr/>
          </p:nvSpPr>
          <p:spPr>
            <a:xfrm>
              <a:off x="3614762" y="527992"/>
              <a:ext cx="5594351" cy="1905001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Rectangle"/>
            <p:cNvSpPr/>
            <p:nvPr/>
          </p:nvSpPr>
          <p:spPr>
            <a:xfrm>
              <a:off x="3085738" y="527992"/>
              <a:ext cx="559156" cy="1905001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Oval"/>
            <p:cNvSpPr/>
            <p:nvPr/>
          </p:nvSpPr>
          <p:spPr>
            <a:xfrm rot="16200000">
              <a:off x="1814319" y="1200914"/>
              <a:ext cx="914401" cy="559156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6" name="Oval"/>
            <p:cNvSpPr/>
            <p:nvPr/>
          </p:nvSpPr>
          <p:spPr>
            <a:xfrm>
              <a:off x="917062" y="1405325"/>
              <a:ext cx="410271" cy="150334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Rectangle"/>
            <p:cNvSpPr/>
            <p:nvPr/>
          </p:nvSpPr>
          <p:spPr>
            <a:xfrm>
              <a:off x="9130940" y="527991"/>
              <a:ext cx="559156" cy="1905001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CO2 pulse"/>
            <p:cNvSpPr txBox="1"/>
            <p:nvPr/>
          </p:nvSpPr>
          <p:spPr>
            <a:xfrm>
              <a:off x="1653092" y="1973130"/>
              <a:ext cx="12368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FF2600"/>
                  </a:solidFill>
                </a:defRPr>
              </a:pPr>
              <a:r>
                <a:t>CO</a:t>
              </a:r>
              <a:r>
                <a:rPr baseline="-5999"/>
                <a:t>2 </a:t>
              </a:r>
              <a:r>
                <a:t>pulse</a:t>
              </a:r>
            </a:p>
          </p:txBody>
        </p:sp>
        <p:sp>
          <p:nvSpPr>
            <p:cNvPr id="309" name="Electron…"/>
            <p:cNvSpPr txBox="1"/>
            <p:nvPr/>
          </p:nvSpPr>
          <p:spPr>
            <a:xfrm>
              <a:off x="616077" y="1625769"/>
              <a:ext cx="101224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8F00"/>
                  </a:solidFill>
                </a:defRPr>
              </a:pPr>
              <a:r>
                <a:t>Electron</a:t>
              </a:r>
            </a:p>
            <a:p>
              <a:pPr>
                <a:defRPr sz="1800">
                  <a:solidFill>
                    <a:srgbClr val="008F00"/>
                  </a:solidFill>
                </a:defRPr>
              </a:pPr>
              <a:r>
                <a:t>Beam</a:t>
              </a:r>
            </a:p>
          </p:txBody>
        </p:sp>
        <p:sp>
          <p:nvSpPr>
            <p:cNvPr id="310" name="H2 plasma (2x2 particles per cell)…"/>
            <p:cNvSpPr txBox="1"/>
            <p:nvPr/>
          </p:nvSpPr>
          <p:spPr>
            <a:xfrm>
              <a:off x="4610153" y="762169"/>
              <a:ext cx="3594659" cy="152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t>H</a:t>
              </a:r>
              <a:r>
                <a:rPr baseline="-5999"/>
                <a:t>2</a:t>
              </a:r>
              <a:r>
                <a:t> plasma (2x2 particles per cell)</a:t>
              </a:r>
            </a:p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800">
                  <a:solidFill>
                    <a:srgbClr val="FFFFFF"/>
                  </a:solidFill>
                </a:defRPr>
              </a:pPr>
              <a:r>
                <a:t>n</a:t>
              </a:r>
              <a:r>
                <a:rPr baseline="-5999"/>
                <a:t>0</a:t>
              </a:r>
              <a:r>
                <a:t> = 6.1x10</a:t>
              </a:r>
              <a:r>
                <a:rPr baseline="31999"/>
                <a:t>16 </a:t>
              </a:r>
              <a:r>
                <a:t>cm</a:t>
              </a:r>
              <a:r>
                <a:rPr baseline="31999"/>
                <a:t>-3</a:t>
              </a:r>
            </a:p>
            <a:p>
              <a:pPr>
                <a:defRPr sz="1900">
                  <a:solidFill>
                    <a:srgbClr val="FFFFFF"/>
                  </a:solidFill>
                </a:defRPr>
              </a:pPr>
              <a:endParaRPr baseline="31999"/>
            </a:p>
            <a:p>
              <a:pPr>
                <a:defRPr sz="1900">
                  <a:solidFill>
                    <a:srgbClr val="FFFFFF"/>
                  </a:solidFill>
                </a:defRPr>
              </a:pPr>
              <a:r>
                <a:t>λ</a:t>
              </a:r>
              <a:r>
                <a:rPr baseline="-5999"/>
                <a:t>p</a:t>
              </a:r>
              <a:r>
                <a:t> = 17 µm</a:t>
              </a:r>
            </a:p>
          </p:txBody>
        </p:sp>
        <p:sp>
          <p:nvSpPr>
            <p:cNvPr id="311" name="Polarization direction"/>
            <p:cNvSpPr txBox="1"/>
            <p:nvPr/>
          </p:nvSpPr>
          <p:spPr>
            <a:xfrm>
              <a:off x="-1" y="0"/>
              <a:ext cx="224439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Polarization direction</a:t>
              </a:r>
            </a:p>
          </p:txBody>
        </p:sp>
        <p:sp>
          <p:nvSpPr>
            <p:cNvPr id="312" name="Line"/>
            <p:cNvSpPr/>
            <p:nvPr/>
          </p:nvSpPr>
          <p:spPr>
            <a:xfrm flipV="1">
              <a:off x="367069" y="344117"/>
              <a:ext cx="1" cy="23601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113069" y="2448310"/>
              <a:ext cx="1029778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4" name="Propagation…"/>
            <p:cNvSpPr txBox="1"/>
            <p:nvPr/>
          </p:nvSpPr>
          <p:spPr>
            <a:xfrm>
              <a:off x="10458860" y="2127795"/>
              <a:ext cx="153276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/>
              </a:pPr>
              <a:r>
                <a:t>Propagation</a:t>
              </a:r>
            </a:p>
            <a:p>
              <a:pPr>
                <a:defRPr sz="1800"/>
              </a:pPr>
              <a:r>
                <a:t>direction [cm]</a:t>
              </a:r>
            </a:p>
          </p:txBody>
        </p:sp>
        <p:sp>
          <p:nvSpPr>
            <p:cNvPr id="315" name="0"/>
            <p:cNvSpPr txBox="1"/>
            <p:nvPr/>
          </p:nvSpPr>
          <p:spPr>
            <a:xfrm>
              <a:off x="369135" y="2447783"/>
              <a:ext cx="24140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0</a:t>
              </a:r>
            </a:p>
          </p:txBody>
        </p:sp>
        <p:sp>
          <p:nvSpPr>
            <p:cNvPr id="316" name="0.03"/>
            <p:cNvSpPr txBox="1"/>
            <p:nvPr/>
          </p:nvSpPr>
          <p:spPr>
            <a:xfrm>
              <a:off x="2823750" y="2536683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0.03</a:t>
              </a:r>
            </a:p>
          </p:txBody>
        </p:sp>
        <p:sp>
          <p:nvSpPr>
            <p:cNvPr id="317" name="Line"/>
            <p:cNvSpPr/>
            <p:nvPr/>
          </p:nvSpPr>
          <p:spPr>
            <a:xfrm flipV="1">
              <a:off x="3103327" y="2339513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8" name="Line"/>
            <p:cNvSpPr/>
            <p:nvPr/>
          </p:nvSpPr>
          <p:spPr>
            <a:xfrm flipV="1">
              <a:off x="3665973" y="2339513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19" name="0.04"/>
            <p:cNvSpPr txBox="1"/>
            <p:nvPr/>
          </p:nvSpPr>
          <p:spPr>
            <a:xfrm>
              <a:off x="3386395" y="2536683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0.04</a:t>
              </a:r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9672506" y="2339513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1" name="1.24"/>
            <p:cNvSpPr txBox="1"/>
            <p:nvPr/>
          </p:nvSpPr>
          <p:spPr>
            <a:xfrm>
              <a:off x="9392928" y="2536683"/>
              <a:ext cx="55915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1.24</a:t>
              </a:r>
            </a:p>
          </p:txBody>
        </p:sp>
        <p:sp>
          <p:nvSpPr>
            <p:cNvPr id="322" name="Line"/>
            <p:cNvSpPr/>
            <p:nvPr/>
          </p:nvSpPr>
          <p:spPr>
            <a:xfrm flipV="1">
              <a:off x="9126972" y="2349198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23" name="1.23"/>
            <p:cNvSpPr txBox="1"/>
            <p:nvPr/>
          </p:nvSpPr>
          <p:spPr>
            <a:xfrm>
              <a:off x="8847395" y="2546368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r>
                <a:t>1.23</a:t>
              </a:r>
            </a:p>
          </p:txBody>
        </p:sp>
        <p:sp>
          <p:nvSpPr>
            <p:cNvPr id="324" name="Rectangle"/>
            <p:cNvSpPr/>
            <p:nvPr/>
          </p:nvSpPr>
          <p:spPr>
            <a:xfrm>
              <a:off x="382411" y="473120"/>
              <a:ext cx="2722365" cy="1981128"/>
            </a:xfrm>
            <a:prstGeom prst="rect">
              <a:avLst/>
            </a:prstGeom>
            <a:noFill/>
            <a:ln w="25400" cap="flat">
              <a:solidFill>
                <a:srgbClr val="9DA3B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Moving window"/>
            <p:cNvSpPr txBox="1"/>
            <p:nvPr/>
          </p:nvSpPr>
          <p:spPr>
            <a:xfrm>
              <a:off x="850627" y="511646"/>
              <a:ext cx="1701928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9DA3B0"/>
                  </a:solidFill>
                </a:defRPr>
              </a:lvl1pPr>
            </a:lstStyle>
            <a:p>
              <a:r>
                <a:t>Moving window</a:t>
              </a:r>
            </a:p>
          </p:txBody>
        </p:sp>
        <p:sp>
          <p:nvSpPr>
            <p:cNvPr id="326" name="Arrow"/>
            <p:cNvSpPr/>
            <p:nvPr/>
          </p:nvSpPr>
          <p:spPr>
            <a:xfrm>
              <a:off x="2639182" y="1277292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aphicFrame>
        <p:nvGraphicFramePr>
          <p:cNvPr id="328" name="Table"/>
          <p:cNvGraphicFramePr/>
          <p:nvPr/>
        </p:nvGraphicFramePr>
        <p:xfrm>
          <a:off x="869950" y="7868554"/>
          <a:ext cx="11264900" cy="1871980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9DA3B0"/>
                      </a:solidFill>
                      <a:miter lim="400000"/>
                    </a:lnR>
                    <a:noFill/>
                  </a:tcPr>
                </a:tc>
                <a:tc gridSpan="3"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9DA3B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Simulation box - Longitudinal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9DA3B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Simulation box - Transversal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9DA3B0"/>
                      </a:solidFill>
                      <a:miter lim="400000"/>
                    </a:lnR>
                    <a:lnB w="12700">
                      <a:solidFill>
                        <a:srgbClr val="9DA3B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Size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Cells per λ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Cells per c/ω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Size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Cells p. spot size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Cells per c/ω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Ionization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Simulation box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303
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120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288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475
µm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80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296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Active - ADK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output.mp4" descr="outp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83633" y="-33867"/>
            <a:ext cx="7366001" cy="368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output.mp4" descr="output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83633" y="3035300"/>
            <a:ext cx="7366001" cy="368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output.mp4" descr="output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83633" y="6096000"/>
            <a:ext cx="7366001" cy="3683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Text"/>
          <p:cNvSpPr txBox="1">
            <a:spLocks noGrp="1"/>
          </p:cNvSpPr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marL="0" indent="0" algn="ctr" defTabSz="821531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25</a:t>
            </a:fld>
            <a:r>
              <a:t>￼</a:t>
            </a:r>
          </a:p>
        </p:txBody>
      </p:sp>
      <p:sp>
        <p:nvSpPr>
          <p:cNvPr id="334" name="Arrow"/>
          <p:cNvSpPr/>
          <p:nvPr/>
        </p:nvSpPr>
        <p:spPr>
          <a:xfrm>
            <a:off x="9495631" y="1941925"/>
            <a:ext cx="598091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FF0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35" name="Propagation…"/>
          <p:cNvSpPr txBox="1"/>
          <p:nvPr/>
        </p:nvSpPr>
        <p:spPr>
          <a:xfrm>
            <a:off x="9085330" y="1216141"/>
            <a:ext cx="141869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Propagation</a:t>
            </a:r>
          </a:p>
          <a:p>
            <a:pPr>
              <a:defRPr sz="1800"/>
            </a:pPr>
            <a:r>
              <a:t>direction</a:t>
            </a:r>
          </a:p>
        </p:txBody>
      </p:sp>
      <p:sp>
        <p:nvSpPr>
          <p:cNvPr id="336" name="Laser"/>
          <p:cNvSpPr txBox="1"/>
          <p:nvPr/>
        </p:nvSpPr>
        <p:spPr>
          <a:xfrm>
            <a:off x="4109195" y="6291907"/>
            <a:ext cx="68603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Laser</a:t>
            </a:r>
          </a:p>
        </p:txBody>
      </p:sp>
      <p:sp>
        <p:nvSpPr>
          <p:cNvPr id="337" name="Accelerating wakefield"/>
          <p:cNvSpPr txBox="1"/>
          <p:nvPr/>
        </p:nvSpPr>
        <p:spPr>
          <a:xfrm>
            <a:off x="1361495" y="3353974"/>
            <a:ext cx="243916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Accelerating wakefield</a:t>
            </a:r>
          </a:p>
        </p:txBody>
      </p:sp>
      <p:sp>
        <p:nvSpPr>
          <p:cNvPr id="338" name="CO2  laser pulse drives nonlinear blowout regime in H2 plasma electrons…"/>
          <p:cNvSpPr txBox="1"/>
          <p:nvPr/>
        </p:nvSpPr>
        <p:spPr>
          <a:xfrm>
            <a:off x="6971931" y="3891607"/>
            <a:ext cx="5645491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2800"/>
            </a:pPr>
            <a:r>
              <a:t>CO</a:t>
            </a:r>
            <a:r>
              <a:rPr baseline="-5999"/>
              <a:t>2  </a:t>
            </a:r>
            <a:r>
              <a:t>laser pulse drives nonlinear blowout regime in H</a:t>
            </a:r>
            <a:r>
              <a:rPr baseline="-5999"/>
              <a:t>2 </a:t>
            </a:r>
            <a:r>
              <a:t>plasma electrons</a:t>
            </a:r>
          </a:p>
          <a:p>
            <a:pPr>
              <a:defRPr sz="2800"/>
            </a:pPr>
            <a:endParaRPr/>
          </a:p>
          <a:p>
            <a:pPr>
              <a:defRPr sz="2800"/>
            </a:pPr>
            <a:endParaRPr/>
          </a:p>
          <a:p>
            <a:pPr>
              <a:defRPr sz="2800"/>
            </a:pPr>
            <a:r>
              <a:t>Electron beam is externally injected into the back of the bubble that trails the laser pulse</a:t>
            </a:r>
          </a:p>
          <a:p>
            <a:pPr>
              <a:defRPr sz="2800"/>
            </a:pPr>
            <a:endParaRPr/>
          </a:p>
          <a:p>
            <a:pPr>
              <a:defRPr sz="2800"/>
            </a:pPr>
            <a:r>
              <a:t>Beam is accelerated</a:t>
            </a:r>
          </a:p>
          <a:p>
            <a:pPr>
              <a:defRPr sz="2800"/>
            </a:pPr>
            <a:r>
              <a:t>while performing betatron oscillations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50000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30"/>
                </p:tgtEl>
              </p:cMediaNode>
            </p:vide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26</a:t>
            </a:fld>
            <a:r>
              <a:t>￼</a:t>
            </a:r>
          </a:p>
        </p:txBody>
      </p:sp>
      <p:pic>
        <p:nvPicPr>
          <p:cNvPr id="341" name="RhoElecBeam_02cm.png" descr="RhoElecBeam_02c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933" y="1081616"/>
            <a:ext cx="76200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E1_02cm.png" descr="E1_02c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933" y="4243916"/>
            <a:ext cx="762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At 0.2 cm, Blowout Regime of ~ 200 µm Support Accelerating Field of 27 GV/m"/>
          <p:cNvSpPr txBox="1"/>
          <p:nvPr/>
        </p:nvSpPr>
        <p:spPr>
          <a:xfrm>
            <a:off x="2534015" y="10726"/>
            <a:ext cx="1019416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r>
              <a:t>At 0.2 cm, Blowout Regime of ~ 200 µm Support Accelerating Field of 27 GV/m</a:t>
            </a:r>
          </a:p>
        </p:txBody>
      </p:sp>
      <p:sp>
        <p:nvSpPr>
          <p:cNvPr id="344" name="Propagation…"/>
          <p:cNvSpPr txBox="1"/>
          <p:nvPr/>
        </p:nvSpPr>
        <p:spPr>
          <a:xfrm>
            <a:off x="8397810" y="2959100"/>
            <a:ext cx="141869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Propagation</a:t>
            </a:r>
          </a:p>
          <a:p>
            <a:pPr>
              <a:defRPr sz="1800"/>
            </a:pPr>
            <a:r>
              <a:t>direction</a:t>
            </a:r>
          </a:p>
        </p:txBody>
      </p:sp>
      <p:sp>
        <p:nvSpPr>
          <p:cNvPr id="345" name="Line"/>
          <p:cNvSpPr/>
          <p:nvPr/>
        </p:nvSpPr>
        <p:spPr>
          <a:xfrm>
            <a:off x="1274233" y="5888566"/>
            <a:ext cx="4389592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46" name="On-axis longitudinal field (red) [GV/m]…"/>
          <p:cNvSpPr txBox="1"/>
          <p:nvPr/>
        </p:nvSpPr>
        <p:spPr>
          <a:xfrm rot="16200000">
            <a:off x="5595360" y="7156449"/>
            <a:ext cx="3776973" cy="584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On-axis longitudinal field (red) [GV/m]</a:t>
            </a:r>
          </a:p>
          <a:p>
            <a:pPr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On-axis beam density (green) [10</a:t>
            </a:r>
            <a:r>
              <a:rPr baseline="31999"/>
              <a:t>16</a:t>
            </a:r>
            <a:r>
              <a:t> cm</a:t>
            </a:r>
            <a:r>
              <a:rPr baseline="31999"/>
              <a:t>-3</a:t>
            </a:r>
            <a:r>
              <a:t>]</a:t>
            </a:r>
          </a:p>
        </p:txBody>
      </p:sp>
      <p:sp>
        <p:nvSpPr>
          <p:cNvPr id="347" name="Line"/>
          <p:cNvSpPr/>
          <p:nvPr/>
        </p:nvSpPr>
        <p:spPr>
          <a:xfrm>
            <a:off x="5534487" y="5882081"/>
            <a:ext cx="1714635" cy="4688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48" name="Arrow"/>
          <p:cNvSpPr/>
          <p:nvPr/>
        </p:nvSpPr>
        <p:spPr>
          <a:xfrm>
            <a:off x="8503311" y="2539833"/>
            <a:ext cx="598091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FF0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 flipV="1">
            <a:off x="3445933" y="1274789"/>
            <a:ext cx="1" cy="6099692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grpSp>
        <p:nvGrpSpPr>
          <p:cNvPr id="354" name="Group"/>
          <p:cNvGrpSpPr/>
          <p:nvPr/>
        </p:nvGrpSpPr>
        <p:grpSpPr>
          <a:xfrm>
            <a:off x="7824792" y="5543550"/>
            <a:ext cx="4903391" cy="3810000"/>
            <a:chOff x="0" y="0"/>
            <a:chExt cx="4903390" cy="3810000"/>
          </a:xfrm>
        </p:grpSpPr>
        <p:pic>
          <p:nvPicPr>
            <p:cNvPr id="350" name="LineoutE1Rho_02.png" descr="LineoutE1Rho_0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89" r="28361"/>
            <a:stretch>
              <a:fillRect/>
            </a:stretch>
          </p:blipFill>
          <p:spPr>
            <a:xfrm>
              <a:off x="0" y="0"/>
              <a:ext cx="4903391" cy="381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Rectangle"/>
            <p:cNvSpPr/>
            <p:nvPr/>
          </p:nvSpPr>
          <p:spPr>
            <a:xfrm>
              <a:off x="1599191" y="184150"/>
              <a:ext cx="308869" cy="2945656"/>
            </a:xfrm>
            <a:prstGeom prst="rect">
              <a:avLst/>
            </a:prstGeom>
            <a:solidFill>
              <a:srgbClr val="008F00">
                <a:alpha val="20000"/>
              </a:srgbClr>
            </a:solidFill>
            <a:ln w="25400" cap="flat">
              <a:solidFill>
                <a:srgbClr val="008F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2" name="Acceleration field…"/>
            <p:cNvSpPr txBox="1"/>
            <p:nvPr/>
          </p:nvSpPr>
          <p:spPr>
            <a:xfrm>
              <a:off x="2426299" y="1859607"/>
              <a:ext cx="1802682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latin typeface="Times"/>
                  <a:ea typeface="Times"/>
                  <a:cs typeface="Times"/>
                  <a:sym typeface="Times"/>
                </a:defRPr>
              </a:pPr>
              <a:r>
                <a:t>Acceleration field</a:t>
              </a:r>
            </a:p>
            <a:p>
              <a:pPr>
                <a:defRPr sz="1800">
                  <a:latin typeface="Times"/>
                  <a:ea typeface="Times"/>
                  <a:cs typeface="Times"/>
                  <a:sym typeface="Times"/>
                </a:defRPr>
              </a:pPr>
              <a:r>
                <a:t>close to 27 GV/m</a:t>
              </a:r>
            </a:p>
          </p:txBody>
        </p:sp>
        <p:sp>
          <p:nvSpPr>
            <p:cNvPr id="353" name="Line"/>
            <p:cNvSpPr/>
            <p:nvPr/>
          </p:nvSpPr>
          <p:spPr>
            <a:xfrm>
              <a:off x="1263421" y="2177773"/>
              <a:ext cx="87932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27</a:t>
            </a:fld>
            <a:r>
              <a:t>￼</a:t>
            </a:r>
          </a:p>
        </p:txBody>
      </p:sp>
      <p:pic>
        <p:nvPicPr>
          <p:cNvPr id="357" name="RAWEnergyGain.pdf" descr="RAWEnergyGai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4011" y="5956079"/>
            <a:ext cx="5209321" cy="349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RAWEnergyGain.pdf" descr="RAWEnergyGai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6832" y="1187444"/>
            <a:ext cx="5209322" cy="349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Energy Gained by Electrons"/>
          <p:cNvSpPr txBox="1"/>
          <p:nvPr/>
        </p:nvSpPr>
        <p:spPr>
          <a:xfrm>
            <a:off x="276617" y="264726"/>
            <a:ext cx="1245156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r>
              <a:t>Energy Gained by Electrons</a:t>
            </a:r>
          </a:p>
        </p:txBody>
      </p:sp>
      <p:sp>
        <p:nvSpPr>
          <p:cNvPr id="360" name="This energy is consistent with acceleration in ≈1 cm long plasma inside accelerating wakefields of (initially)     27 GV/m"/>
          <p:cNvSpPr txBox="1"/>
          <p:nvPr/>
        </p:nvSpPr>
        <p:spPr>
          <a:xfrm>
            <a:off x="313459" y="4853786"/>
            <a:ext cx="12194227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This energy is consistent with acceleration in ≈1 cm long plasma inside accelerating </a:t>
            </a:r>
            <a:r>
              <a:rPr dirty="0" err="1"/>
              <a:t>wakefields</a:t>
            </a:r>
            <a:r>
              <a:rPr dirty="0"/>
              <a:t> of (initially)     27 GV/m </a:t>
            </a:r>
          </a:p>
        </p:txBody>
      </p:sp>
      <p:sp>
        <p:nvSpPr>
          <p:cNvPr id="361" name="Shade indicates ±1σ deviation…"/>
          <p:cNvSpPr txBox="1"/>
          <p:nvPr/>
        </p:nvSpPr>
        <p:spPr>
          <a:xfrm>
            <a:off x="5004536" y="2988907"/>
            <a:ext cx="293161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Shade indicates ±1σ deviation</a:t>
            </a:r>
          </a:p>
          <a:p>
            <a:pPr>
              <a:defRPr sz="1800">
                <a:latin typeface="Times"/>
                <a:ea typeface="Times"/>
                <a:cs typeface="Times"/>
                <a:sym typeface="Times"/>
              </a:defRPr>
            </a:pPr>
            <a:r>
              <a:t>from RMS energy value</a:t>
            </a:r>
          </a:p>
        </p:txBody>
      </p:sp>
      <p:sp>
        <p:nvSpPr>
          <p:cNvPr id="362" name="Line"/>
          <p:cNvSpPr/>
          <p:nvPr/>
        </p:nvSpPr>
        <p:spPr>
          <a:xfrm flipV="1">
            <a:off x="3643071" y="5948639"/>
            <a:ext cx="2864395" cy="2788196"/>
          </a:xfrm>
          <a:prstGeom prst="line">
            <a:avLst/>
          </a:prstGeom>
          <a:ln w="50800">
            <a:solidFill>
              <a:srgbClr val="008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3" name="After about 0.5cm…"/>
          <p:cNvSpPr txBox="1"/>
          <p:nvPr/>
        </p:nvSpPr>
        <p:spPr>
          <a:xfrm>
            <a:off x="8404457" y="8151206"/>
            <a:ext cx="360022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After about 0.5cm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the beam experiences Wakefields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below the initial 20 GV/m </a:t>
            </a:r>
          </a:p>
        </p:txBody>
      </p:sp>
      <p:sp>
        <p:nvSpPr>
          <p:cNvPr id="364" name="Line"/>
          <p:cNvSpPr/>
          <p:nvPr/>
        </p:nvSpPr>
        <p:spPr>
          <a:xfrm flipV="1">
            <a:off x="5243271" y="6015131"/>
            <a:ext cx="1" cy="2821876"/>
          </a:xfrm>
          <a:prstGeom prst="line">
            <a:avLst/>
          </a:prstGeom>
          <a:ln w="25400">
            <a:solidFill>
              <a:srgbClr val="008F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5" name="Line"/>
          <p:cNvSpPr/>
          <p:nvPr/>
        </p:nvSpPr>
        <p:spPr>
          <a:xfrm flipH="1" flipV="1">
            <a:off x="5331493" y="7220071"/>
            <a:ext cx="3600386" cy="8982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6" name="Line"/>
          <p:cNvSpPr/>
          <p:nvPr/>
        </p:nvSpPr>
        <p:spPr>
          <a:xfrm flipV="1">
            <a:off x="6284671" y="6015131"/>
            <a:ext cx="1" cy="2821876"/>
          </a:xfrm>
          <a:prstGeom prst="line">
            <a:avLst/>
          </a:prstGeom>
          <a:ln w="25400">
            <a:solidFill>
              <a:srgbClr val="008F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4207492" y="6078631"/>
            <a:ext cx="1" cy="2821876"/>
          </a:xfrm>
          <a:prstGeom prst="line">
            <a:avLst/>
          </a:prstGeom>
          <a:ln w="25400">
            <a:solidFill>
              <a:srgbClr val="008F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8" name="Final beam:…"/>
          <p:cNvSpPr/>
          <p:nvPr/>
        </p:nvSpPr>
        <p:spPr>
          <a:xfrm>
            <a:off x="8672922" y="1779245"/>
            <a:ext cx="3063297" cy="2074929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Final beam:</a:t>
            </a:r>
          </a:p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250 MeV with 4% energy spread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9" name="Equation"/>
              <p:cNvSpPr txBox="1"/>
              <p:nvPr/>
            </p:nvSpPr>
            <p:spPr>
              <a:xfrm>
                <a:off x="7334347" y="5416346"/>
                <a:ext cx="275693" cy="197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sz="3600"/>
              </a:p>
            </p:txBody>
          </p:sp>
        </mc:Choice>
        <mc:Fallback>
          <p:sp>
            <p:nvSpPr>
              <p:cNvPr id="36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347" y="5416346"/>
                <a:ext cx="275693" cy="197055"/>
              </a:xfrm>
              <a:prstGeom prst="rect">
                <a:avLst/>
              </a:prstGeom>
              <a:blipFill>
                <a:blip r:embed="rId3"/>
                <a:stretch>
                  <a:fillRect l="-45455" r="-59091" b="-15882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28</a:t>
            </a:fld>
            <a:r>
              <a:t>￼</a:t>
            </a:r>
          </a:p>
        </p:txBody>
      </p:sp>
      <p:sp>
        <p:nvSpPr>
          <p:cNvPr id="372" name="Particle Accelerators: Introduction and Applications…"/>
          <p:cNvSpPr txBox="1">
            <a:spLocks noGrp="1"/>
          </p:cNvSpPr>
          <p:nvPr>
            <p:ph type="body" idx="4294967295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A6AAA9"/>
                </a:solidFill>
              </a:defRPr>
            </a:pPr>
            <a:r>
              <a:t>Particle Accelerators: Introduction and Applications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Plasma Waves as Particle Accelerators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Long Term Research Vision at ATF</a:t>
            </a:r>
          </a:p>
          <a:p>
            <a:r>
              <a:t>Current Experimental Research at ATF</a:t>
            </a:r>
          </a:p>
        </p:txBody>
      </p:sp>
      <p:sp>
        <p:nvSpPr>
          <p:cNvPr id="373" name="Plasma-Based Particle Accelerators"/>
          <p:cNvSpPr txBox="1"/>
          <p:nvPr/>
        </p:nvSpPr>
        <p:spPr>
          <a:xfrm>
            <a:off x="3252419" y="194876"/>
            <a:ext cx="7465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Plasma-Based Particle Accelerators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29</a:t>
            </a:fld>
            <a:r>
              <a:t>￼</a:t>
            </a:r>
          </a:p>
        </p:txBody>
      </p:sp>
      <p:sp>
        <p:nvSpPr>
          <p:cNvPr id="376" name="Current Research"/>
          <p:cNvSpPr txBox="1"/>
          <p:nvPr/>
        </p:nvSpPr>
        <p:spPr>
          <a:xfrm>
            <a:off x="4649368" y="194876"/>
            <a:ext cx="37060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Current Research</a:t>
            </a:r>
          </a:p>
        </p:txBody>
      </p:sp>
      <p:sp>
        <p:nvSpPr>
          <p:cNvPr id="377" name="The available laser pulse is currently much longer than the plasma wavelength…"/>
          <p:cNvSpPr txBox="1"/>
          <p:nvPr/>
        </p:nvSpPr>
        <p:spPr>
          <a:xfrm>
            <a:off x="163287" y="1168783"/>
            <a:ext cx="12841514" cy="7858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The available laser pulse is currently much longer than the plasma wavelength</a:t>
            </a:r>
          </a:p>
          <a:p>
            <a:endParaRPr dirty="0"/>
          </a:p>
          <a:p>
            <a:r>
              <a:rPr dirty="0"/>
              <a:t>Our experiments are in a regime called self modulation, where the laser pulse is modified by the plasma wave 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r>
              <a:rPr dirty="0"/>
              <a:t>We are using laser and electron beam probe to characterize this plasma wave in preparation for our ultimate goal: the external injection of ATF beam into a plasma </a:t>
            </a:r>
            <a:r>
              <a:rPr dirty="0" err="1"/>
              <a:t>wakefield</a:t>
            </a:r>
            <a:r>
              <a:rPr dirty="0"/>
              <a:t> in blowout regime 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9850" y="4478020"/>
            <a:ext cx="3984309" cy="2034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3</a:t>
            </a:fld>
            <a:r>
              <a:t>￼</a:t>
            </a:r>
          </a:p>
        </p:txBody>
      </p:sp>
      <p:sp>
        <p:nvSpPr>
          <p:cNvPr id="157" name="Particle Accelerators: Introduction and Applications…"/>
          <p:cNvSpPr txBox="1">
            <a:spLocks noGrp="1"/>
          </p:cNvSpPr>
          <p:nvPr>
            <p:ph type="body" idx="4294967295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Particle Accelerators: Introduction and Applications</a:t>
            </a:r>
          </a:p>
          <a:p>
            <a:r>
              <a:t>Plasma Waves as Particle Accelerators</a:t>
            </a:r>
          </a:p>
          <a:p>
            <a:r>
              <a:t>Long Term Research Vision at ATF</a:t>
            </a:r>
          </a:p>
          <a:p>
            <a:r>
              <a:t>Current Experimental Research at ATF</a:t>
            </a:r>
          </a:p>
        </p:txBody>
      </p:sp>
      <p:sp>
        <p:nvSpPr>
          <p:cNvPr id="158" name="Plasma-Based Particle Accelerators"/>
          <p:cNvSpPr txBox="1"/>
          <p:nvPr/>
        </p:nvSpPr>
        <p:spPr>
          <a:xfrm>
            <a:off x="3252419" y="194876"/>
            <a:ext cx="7465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Plasma-Based Particle Accelerators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30</a:t>
            </a:fld>
            <a:r>
              <a:t>￼</a:t>
            </a:r>
          </a:p>
        </p:txBody>
      </p:sp>
      <p:sp>
        <p:nvSpPr>
          <p:cNvPr id="381" name="Previous Experiments with Laser Probe"/>
          <p:cNvSpPr txBox="1"/>
          <p:nvPr/>
        </p:nvSpPr>
        <p:spPr>
          <a:xfrm>
            <a:off x="3050900" y="194876"/>
            <a:ext cx="8075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Previous Experiments with Laser Probe</a:t>
            </a:r>
          </a:p>
        </p:txBody>
      </p:sp>
      <p:pic>
        <p:nvPicPr>
          <p:cNvPr id="3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8552" y="3220965"/>
            <a:ext cx="8595472" cy="61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Picosecond CO2 laser is focused on a gas target…"/>
          <p:cNvSpPr txBox="1"/>
          <p:nvPr/>
        </p:nvSpPr>
        <p:spPr>
          <a:xfrm>
            <a:off x="2153552" y="1407873"/>
            <a:ext cx="9869764" cy="145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4500" indent="-444500" algn="l">
              <a:spcBef>
                <a:spcPts val="1000"/>
              </a:spcBef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Picosecond CO</a:t>
            </a:r>
            <a:r>
              <a:rPr baseline="-5999"/>
              <a:t>2</a:t>
            </a:r>
            <a:r>
              <a:t> laser is focused on a gas target </a:t>
            </a:r>
          </a:p>
          <a:p>
            <a:pPr marL="444500" indent="-444500" algn="l">
              <a:spcBef>
                <a:spcPts val="1000"/>
              </a:spcBef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Nd:YAG laser (1064/532 nm wavelength) was used as probe</a:t>
            </a:r>
          </a:p>
          <a:p>
            <a:pPr marL="444500" indent="-444500" algn="l">
              <a:spcBef>
                <a:spcPts val="1000"/>
              </a:spcBef>
              <a:buSzPct val="145000"/>
              <a:buChar char="•"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“scattered” signal was collected and sent to a “spectrometer”</a:t>
            </a:r>
          </a:p>
        </p:txBody>
      </p:sp>
      <p:sp>
        <p:nvSpPr>
          <p:cNvPr id="384" name="CO2"/>
          <p:cNvSpPr txBox="1"/>
          <p:nvPr/>
        </p:nvSpPr>
        <p:spPr>
          <a:xfrm>
            <a:off x="8260350" y="6782780"/>
            <a:ext cx="94585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</a:t>
            </a:r>
            <a:r>
              <a:rPr baseline="-5999"/>
              <a:t>2</a:t>
            </a:r>
          </a:p>
        </p:txBody>
      </p:sp>
      <p:sp>
        <p:nvSpPr>
          <p:cNvPr id="385" name="YAG (Probe)"/>
          <p:cNvSpPr txBox="1"/>
          <p:nvPr/>
        </p:nvSpPr>
        <p:spPr>
          <a:xfrm>
            <a:off x="8506450" y="5831327"/>
            <a:ext cx="2167574" cy="546101"/>
          </a:xfrm>
          <a:prstGeom prst="rect">
            <a:avLst/>
          </a:prstGeom>
          <a:solidFill>
            <a:srgbClr val="A6AAA9">
              <a:alpha val="7995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chemeClr val="accent2"/>
                </a:solidFill>
              </a:defRPr>
            </a:lvl1pPr>
          </a:lstStyle>
          <a:p>
            <a:r>
              <a:t>YAG (Probe)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31</a:t>
            </a:fld>
            <a:r>
              <a:t>￼</a:t>
            </a:r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617" y="6242050"/>
            <a:ext cx="3533621" cy="294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3334" y="4478376"/>
            <a:ext cx="90678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7952" y="6242050"/>
            <a:ext cx="4533901" cy="330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cattering Signal"/>
          <p:cNvSpPr txBox="1"/>
          <p:nvPr/>
        </p:nvSpPr>
        <p:spPr>
          <a:xfrm>
            <a:off x="4872183" y="194876"/>
            <a:ext cx="35949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Scattering Signal</a:t>
            </a:r>
          </a:p>
        </p:txBody>
      </p:sp>
      <p:pic>
        <p:nvPicPr>
          <p:cNvPr id="392" name="1-s2.0-S1046202316304108-gr1.jpg" descr="1-s2.0-S1046202316304108-gr1.jpg"/>
          <p:cNvPicPr>
            <a:picLocks noChangeAspect="1"/>
          </p:cNvPicPr>
          <p:nvPr/>
        </p:nvPicPr>
        <p:blipFill>
          <a:blip r:embed="rId5">
            <a:extLst/>
          </a:blip>
          <a:srcRect b="50000"/>
          <a:stretch>
            <a:fillRect/>
          </a:stretch>
        </p:blipFill>
        <p:spPr>
          <a:xfrm>
            <a:off x="3847106" y="1365278"/>
            <a:ext cx="5047490" cy="231618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rc: H. J. Lee, Methods,128,119-128 (2017)"/>
          <p:cNvSpPr txBox="1"/>
          <p:nvPr/>
        </p:nvSpPr>
        <p:spPr>
          <a:xfrm>
            <a:off x="8894562" y="2045961"/>
            <a:ext cx="2042577" cy="1219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src: H. J. Lee, Methods,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128</a:t>
            </a:r>
            <a:r>
              <a:t>,119-128 (2017)</a:t>
            </a:r>
          </a:p>
        </p:txBody>
      </p:sp>
      <p:sp>
        <p:nvSpPr>
          <p:cNvPr id="394" name="ATF Experimental Observations, Courtesy of James Welch:"/>
          <p:cNvSpPr txBox="1"/>
          <p:nvPr/>
        </p:nvSpPr>
        <p:spPr>
          <a:xfrm>
            <a:off x="-34132" y="3852578"/>
            <a:ext cx="978217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ATF Experimental Observations, Courtesy of James Welch:</a:t>
            </a:r>
          </a:p>
        </p:txBody>
      </p:sp>
      <p:sp>
        <p:nvSpPr>
          <p:cNvPr id="395" name="Trend as expected"/>
          <p:cNvSpPr txBox="1"/>
          <p:nvPr/>
        </p:nvSpPr>
        <p:spPr>
          <a:xfrm rot="20307541">
            <a:off x="9567585" y="7608944"/>
            <a:ext cx="15804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Trend as expected</a:t>
            </a:r>
          </a:p>
        </p:txBody>
      </p:sp>
      <p:sp>
        <p:nvSpPr>
          <p:cNvPr id="396" name="Theory:"/>
          <p:cNvSpPr txBox="1"/>
          <p:nvPr/>
        </p:nvSpPr>
        <p:spPr>
          <a:xfrm>
            <a:off x="11340" y="963767"/>
            <a:ext cx="134921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Theory: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Line"/>
          <p:cNvSpPr/>
          <p:nvPr/>
        </p:nvSpPr>
        <p:spPr>
          <a:xfrm>
            <a:off x="375378" y="5713577"/>
            <a:ext cx="40130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99" name="Propagation direction [cm]"/>
          <p:cNvSpPr txBox="1"/>
          <p:nvPr/>
        </p:nvSpPr>
        <p:spPr>
          <a:xfrm>
            <a:off x="1014112" y="6164442"/>
            <a:ext cx="283715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Propagation direction [cm]</a:t>
            </a:r>
          </a:p>
        </p:txBody>
      </p:sp>
      <p:sp>
        <p:nvSpPr>
          <p:cNvPr id="400" name="0"/>
          <p:cNvSpPr txBox="1"/>
          <p:nvPr/>
        </p:nvSpPr>
        <p:spPr>
          <a:xfrm>
            <a:off x="364744" y="5801951"/>
            <a:ext cx="24140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</a:t>
            </a:r>
          </a:p>
        </p:txBody>
      </p:sp>
      <p:sp>
        <p:nvSpPr>
          <p:cNvPr id="401" name="Line"/>
          <p:cNvSpPr/>
          <p:nvPr/>
        </p:nvSpPr>
        <p:spPr>
          <a:xfrm flipV="1">
            <a:off x="485445" y="5604781"/>
            <a:ext cx="1" cy="217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2" name="0.43"/>
          <p:cNvSpPr txBox="1"/>
          <p:nvPr/>
        </p:nvSpPr>
        <p:spPr>
          <a:xfrm>
            <a:off x="2307335" y="5801951"/>
            <a:ext cx="5591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0.43</a:t>
            </a:r>
          </a:p>
        </p:txBody>
      </p:sp>
      <p:sp>
        <p:nvSpPr>
          <p:cNvPr id="403" name="Line"/>
          <p:cNvSpPr/>
          <p:nvPr/>
        </p:nvSpPr>
        <p:spPr>
          <a:xfrm flipV="1">
            <a:off x="2784932" y="5604781"/>
            <a:ext cx="1" cy="217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4" name="Line"/>
          <p:cNvSpPr/>
          <p:nvPr/>
        </p:nvSpPr>
        <p:spPr>
          <a:xfrm flipV="1">
            <a:off x="2975781" y="5604781"/>
            <a:ext cx="1" cy="217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5" name="Line"/>
          <p:cNvSpPr/>
          <p:nvPr/>
        </p:nvSpPr>
        <p:spPr>
          <a:xfrm flipV="1">
            <a:off x="4099697" y="5604781"/>
            <a:ext cx="1" cy="217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6" name="0.73"/>
          <p:cNvSpPr txBox="1"/>
          <p:nvPr/>
        </p:nvSpPr>
        <p:spPr>
          <a:xfrm>
            <a:off x="3820119" y="5801951"/>
            <a:ext cx="5591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0.73</a:t>
            </a:r>
          </a:p>
        </p:txBody>
      </p:sp>
      <p:sp>
        <p:nvSpPr>
          <p:cNvPr id="407" name="0.48"/>
          <p:cNvSpPr txBox="1"/>
          <p:nvPr/>
        </p:nvSpPr>
        <p:spPr>
          <a:xfrm>
            <a:off x="2886704" y="5801951"/>
            <a:ext cx="5591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0.48</a:t>
            </a:r>
          </a:p>
        </p:txBody>
      </p:sp>
      <p:sp>
        <p:nvSpPr>
          <p:cNvPr id="408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32</a:t>
            </a:fld>
            <a:r>
              <a:t>￼</a:t>
            </a:r>
          </a:p>
        </p:txBody>
      </p:sp>
      <p:sp>
        <p:nvSpPr>
          <p:cNvPr id="409" name="Numerical setup was based on AE71 experiment…"/>
          <p:cNvSpPr txBox="1"/>
          <p:nvPr/>
        </p:nvSpPr>
        <p:spPr>
          <a:xfrm>
            <a:off x="3643570" y="36126"/>
            <a:ext cx="849472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t>Numerical setup was based on AE71 experiment</a:t>
            </a:r>
          </a:p>
          <a:p>
            <a:pPr>
              <a:defRPr sz="2800"/>
            </a:pPr>
            <a:r>
              <a:t>at Accelerator Test Facility of Brookhaven Laboratory</a:t>
            </a:r>
          </a:p>
        </p:txBody>
      </p:sp>
      <p:grpSp>
        <p:nvGrpSpPr>
          <p:cNvPr id="416" name="Group"/>
          <p:cNvGrpSpPr/>
          <p:nvPr/>
        </p:nvGrpSpPr>
        <p:grpSpPr>
          <a:xfrm>
            <a:off x="434098" y="1632109"/>
            <a:ext cx="3672954" cy="2987257"/>
            <a:chOff x="0" y="0"/>
            <a:chExt cx="3672953" cy="2987256"/>
          </a:xfrm>
        </p:grpSpPr>
        <p:sp>
          <p:nvSpPr>
            <p:cNvPr id="410" name="Rectangle"/>
            <p:cNvSpPr/>
            <p:nvPr/>
          </p:nvSpPr>
          <p:spPr>
            <a:xfrm>
              <a:off x="3431551" y="0"/>
              <a:ext cx="241403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1" name="Oval"/>
            <p:cNvSpPr/>
            <p:nvPr/>
          </p:nvSpPr>
          <p:spPr>
            <a:xfrm rot="16200000">
              <a:off x="734032" y="1194582"/>
              <a:ext cx="2177952" cy="598092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2" name="Oval"/>
            <p:cNvSpPr/>
            <p:nvPr/>
          </p:nvSpPr>
          <p:spPr>
            <a:xfrm>
              <a:off x="0" y="1407373"/>
              <a:ext cx="3175000" cy="172510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3" name="Rectangle"/>
            <p:cNvSpPr/>
            <p:nvPr/>
          </p:nvSpPr>
          <p:spPr>
            <a:xfrm>
              <a:off x="2556269" y="0"/>
              <a:ext cx="879476" cy="2987257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4" name="Rectangle"/>
            <p:cNvSpPr/>
            <p:nvPr/>
          </p:nvSpPr>
          <p:spPr>
            <a:xfrm>
              <a:off x="2349658" y="0"/>
              <a:ext cx="212329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5" name="Arrow"/>
            <p:cNvSpPr/>
            <p:nvPr/>
          </p:nvSpPr>
          <p:spPr>
            <a:xfrm>
              <a:off x="2233790" y="755490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417" name="CO2…"/>
          <p:cNvSpPr txBox="1"/>
          <p:nvPr/>
        </p:nvSpPr>
        <p:spPr>
          <a:xfrm>
            <a:off x="1920492" y="4170421"/>
            <a:ext cx="67322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FF2600"/>
                </a:solidFill>
              </a:defRPr>
            </a:pPr>
            <a:r>
              <a:t>CO</a:t>
            </a:r>
            <a:r>
              <a:rPr baseline="-5999"/>
              <a:t>2</a:t>
            </a:r>
          </a:p>
          <a:p>
            <a:pPr>
              <a:defRPr sz="1800">
                <a:solidFill>
                  <a:srgbClr val="FF2600"/>
                </a:solidFill>
              </a:defRPr>
            </a:pPr>
            <a:r>
              <a:t>pulse</a:t>
            </a:r>
          </a:p>
        </p:txBody>
      </p:sp>
      <p:sp>
        <p:nvSpPr>
          <p:cNvPr id="418" name="Doubled…"/>
          <p:cNvSpPr txBox="1"/>
          <p:nvPr/>
        </p:nvSpPr>
        <p:spPr>
          <a:xfrm>
            <a:off x="535681" y="3429506"/>
            <a:ext cx="11221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8F00"/>
                </a:solidFill>
              </a:defRPr>
            </a:pPr>
            <a:r>
              <a:t>Doubled</a:t>
            </a:r>
          </a:p>
          <a:p>
            <a:pPr>
              <a:defRPr sz="1800">
                <a:solidFill>
                  <a:srgbClr val="008F00"/>
                </a:solidFill>
              </a:defRPr>
            </a:pPr>
            <a:r>
              <a:t>Yag pulse</a:t>
            </a:r>
          </a:p>
        </p:txBody>
      </p:sp>
      <p:graphicFrame>
        <p:nvGraphicFramePr>
          <p:cNvPr id="419" name="Table"/>
          <p:cNvGraphicFramePr/>
          <p:nvPr/>
        </p:nvGraphicFramePr>
        <p:xfrm>
          <a:off x="5268569" y="1359200"/>
          <a:ext cx="7370968" cy="127000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0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2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τ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(FWHM)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Z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CO2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0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20µm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10.6µm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4ps (in E)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1J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0,012cm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2.1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0" name="Table"/>
          <p:cNvGraphicFramePr/>
          <p:nvPr/>
        </p:nvGraphicFramePr>
        <p:xfrm>
          <a:off x="5268569" y="3473908"/>
          <a:ext cx="7370968" cy="128524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04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2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s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(FWHM)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Z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Doubled Yag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35µm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0.532µm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3ps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1mJ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0,72cm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0.0014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1" name="Table"/>
          <p:cNvGraphicFramePr/>
          <p:nvPr/>
        </p:nvGraphicFramePr>
        <p:xfrm>
          <a:off x="5268569" y="5588615"/>
          <a:ext cx="5927670" cy="128524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08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</a:t>
                      </a:r>
                      <a:r>
                        <a:t>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(ions/e</a:t>
                      </a:r>
                      <a:r>
                        <a:rPr b="0" baseline="31999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Skin depth</a:t>
                      </a:r>
                    </a:p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c/ω</a:t>
                      </a:r>
                      <a:r>
                        <a:rPr baseline="-5999"/>
                        <a:t>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Particles per cell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t> plasma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7.5x10</a:t>
                      </a:r>
                      <a:r>
                        <a:rPr baseline="31999"/>
                        <a:t>17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6.12µm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 x 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2" name="Longitudinally:…"/>
          <p:cNvSpPr txBox="1"/>
          <p:nvPr/>
        </p:nvSpPr>
        <p:spPr>
          <a:xfrm>
            <a:off x="10132674" y="7216489"/>
            <a:ext cx="26702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Longitudinally:</a:t>
            </a:r>
          </a:p>
          <a:p>
            <a:pPr>
              <a:defRPr sz="1800"/>
            </a:pPr>
            <a:r>
              <a:t>163315 cells</a:t>
            </a:r>
          </a:p>
          <a:p>
            <a:pPr>
              <a:defRPr sz="1800"/>
            </a:pPr>
            <a:r>
              <a:t>(20/398 per λ</a:t>
            </a:r>
            <a:r>
              <a:rPr baseline="-5999"/>
              <a:t>0 Yag</a:t>
            </a:r>
            <a:r>
              <a:t> / λ</a:t>
            </a:r>
            <a:r>
              <a:rPr baseline="-5999"/>
              <a:t>0 CO2</a:t>
            </a:r>
            <a:r>
              <a:t>)</a:t>
            </a:r>
          </a:p>
        </p:txBody>
      </p:sp>
      <p:sp>
        <p:nvSpPr>
          <p:cNvPr id="423" name="Transversely:…"/>
          <p:cNvSpPr txBox="1"/>
          <p:nvPr/>
        </p:nvSpPr>
        <p:spPr>
          <a:xfrm>
            <a:off x="10102727" y="8313484"/>
            <a:ext cx="273009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Transversely:</a:t>
            </a:r>
          </a:p>
          <a:p>
            <a:pPr>
              <a:defRPr sz="1800"/>
            </a:pPr>
            <a:r>
              <a:t>1038 cells</a:t>
            </a:r>
          </a:p>
          <a:p>
            <a:pPr>
              <a:defRPr sz="1800"/>
            </a:pPr>
            <a:r>
              <a:t>(23/30 per W</a:t>
            </a:r>
            <a:r>
              <a:rPr baseline="-5999"/>
              <a:t>0 Yag</a:t>
            </a:r>
            <a:r>
              <a:t> / W</a:t>
            </a:r>
            <a:r>
              <a:rPr baseline="-5999"/>
              <a:t>0 CO2</a:t>
            </a:r>
            <a:r>
              <a:t>)</a:t>
            </a:r>
          </a:p>
        </p:txBody>
      </p:sp>
      <p:sp>
        <p:nvSpPr>
          <p:cNvPr id="424" name="Hydrogen…"/>
          <p:cNvSpPr txBox="1"/>
          <p:nvPr/>
        </p:nvSpPr>
        <p:spPr>
          <a:xfrm>
            <a:off x="2835173" y="4781873"/>
            <a:ext cx="118986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96FF"/>
                </a:solidFill>
              </a:defRPr>
            </a:pPr>
            <a:r>
              <a:t>Hydrogen</a:t>
            </a:r>
          </a:p>
          <a:p>
            <a:pPr>
              <a:defRPr sz="1800">
                <a:solidFill>
                  <a:srgbClr val="0096FF"/>
                </a:solidFill>
              </a:defRPr>
            </a:pPr>
            <a:r>
              <a:t>plasma</a:t>
            </a:r>
          </a:p>
        </p:txBody>
      </p:sp>
      <p:sp>
        <p:nvSpPr>
          <p:cNvPr id="425" name="Simulation done in 2D geometry…"/>
          <p:cNvSpPr txBox="1"/>
          <p:nvPr/>
        </p:nvSpPr>
        <p:spPr>
          <a:xfrm>
            <a:off x="5257272" y="7661472"/>
            <a:ext cx="475142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Simulation done in 2D geometry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Moving window (0.43cm long / 0.16cm wide)</a:t>
            </a:r>
          </a:p>
        </p:txBody>
      </p:sp>
      <p:sp>
        <p:nvSpPr>
          <p:cNvPr id="426" name="Line"/>
          <p:cNvSpPr/>
          <p:nvPr/>
        </p:nvSpPr>
        <p:spPr>
          <a:xfrm flipV="1">
            <a:off x="375378" y="1615186"/>
            <a:ext cx="1" cy="4104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7" name="Polarization direction"/>
          <p:cNvSpPr txBox="1"/>
          <p:nvPr/>
        </p:nvSpPr>
        <p:spPr>
          <a:xfrm>
            <a:off x="91292" y="1151660"/>
            <a:ext cx="224439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Polarization direction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33</a:t>
            </a:fld>
            <a:r>
              <a:t>￼</a:t>
            </a:r>
          </a:p>
        </p:txBody>
      </p:sp>
      <p:pic>
        <p:nvPicPr>
          <p:cNvPr id="430" name="output.mp4" descr="outpu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832100" y="-646"/>
            <a:ext cx="1016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output.mp4" descr="output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832100" y="3021954"/>
            <a:ext cx="10160000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output.mp4" descr="output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832100" y="6045845"/>
            <a:ext cx="10160000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ransverse direction (laser polarization) (x) [µm]"/>
          <p:cNvSpPr txBox="1"/>
          <p:nvPr/>
        </p:nvSpPr>
        <p:spPr>
          <a:xfrm rot="16200000">
            <a:off x="-1762163" y="4660899"/>
            <a:ext cx="9749889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Transverse direction (laser polarization) (x) [µm]</a:t>
            </a:r>
          </a:p>
        </p:txBody>
      </p:sp>
      <p:sp>
        <p:nvSpPr>
          <p:cNvPr id="434" name="Rectangle"/>
          <p:cNvSpPr/>
          <p:nvPr/>
        </p:nvSpPr>
        <p:spPr>
          <a:xfrm>
            <a:off x="3284239" y="5739363"/>
            <a:ext cx="690167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Rectangle"/>
          <p:cNvSpPr/>
          <p:nvPr/>
        </p:nvSpPr>
        <p:spPr>
          <a:xfrm>
            <a:off x="12059939" y="5865718"/>
            <a:ext cx="406401" cy="34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6" name="Electron…"/>
          <p:cNvSpPr txBox="1"/>
          <p:nvPr/>
        </p:nvSpPr>
        <p:spPr>
          <a:xfrm>
            <a:off x="123546" y="3938290"/>
            <a:ext cx="1887677" cy="660401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t>Electron</a:t>
            </a:r>
          </a:p>
          <a:p>
            <a:pPr>
              <a:defRPr sz="1800">
                <a:solidFill>
                  <a:srgbClr val="FFFFFF"/>
                </a:solidFill>
              </a:defRPr>
            </a:pPr>
            <a:r>
              <a:t>density</a:t>
            </a:r>
          </a:p>
        </p:txBody>
      </p:sp>
      <p:sp>
        <p:nvSpPr>
          <p:cNvPr id="437" name="Ion…"/>
          <p:cNvSpPr txBox="1"/>
          <p:nvPr/>
        </p:nvSpPr>
        <p:spPr>
          <a:xfrm>
            <a:off x="123546" y="7037090"/>
            <a:ext cx="1887677" cy="660401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t>Ion</a:t>
            </a:r>
          </a:p>
          <a:p>
            <a:pPr>
              <a:defRPr sz="1800">
                <a:solidFill>
                  <a:srgbClr val="FFFFFF"/>
                </a:solidFill>
              </a:defRPr>
            </a:pPr>
            <a:r>
              <a:t>density</a:t>
            </a:r>
          </a:p>
        </p:txBody>
      </p:sp>
      <p:sp>
        <p:nvSpPr>
          <p:cNvPr id="438" name="Transverse…"/>
          <p:cNvSpPr txBox="1"/>
          <p:nvPr/>
        </p:nvSpPr>
        <p:spPr>
          <a:xfrm>
            <a:off x="123546" y="839490"/>
            <a:ext cx="1887677" cy="660401"/>
          </a:xfrm>
          <a:prstGeom prst="rect">
            <a:avLst/>
          </a:prstGeom>
          <a:solidFill>
            <a:srgbClr val="A91F1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FFFFFF"/>
                </a:solidFill>
              </a:defRPr>
            </a:pPr>
            <a:r>
              <a:t>Transverse</a:t>
            </a:r>
          </a:p>
          <a:p>
            <a:pPr>
              <a:defRPr sz="1800">
                <a:solidFill>
                  <a:srgbClr val="FFFFFF"/>
                </a:solidFill>
              </a:defRPr>
            </a:pPr>
            <a:r>
              <a:t>Wakefields</a:t>
            </a:r>
          </a:p>
        </p:txBody>
      </p:sp>
      <p:sp>
        <p:nvSpPr>
          <p:cNvPr id="439" name="Rectangle"/>
          <p:cNvSpPr/>
          <p:nvPr/>
        </p:nvSpPr>
        <p:spPr>
          <a:xfrm>
            <a:off x="3282950" y="2742163"/>
            <a:ext cx="690166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0" name="Rectangle"/>
          <p:cNvSpPr/>
          <p:nvPr/>
        </p:nvSpPr>
        <p:spPr>
          <a:xfrm>
            <a:off x="12058650" y="2868518"/>
            <a:ext cx="583357" cy="342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000" fill="hold"/>
                                        <p:tgtEl>
                                          <p:spTgt spid="4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0000" fill="hold"/>
                                        <p:tgtEl>
                                          <p:spTgt spid="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0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00000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31"/>
                </p:tgtEl>
              </p:cMediaNode>
            </p:video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video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3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" y="1398973"/>
            <a:ext cx="4333820" cy="611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3735" y="1325237"/>
            <a:ext cx="4259388" cy="6307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4150" y="1284185"/>
            <a:ext cx="5010989" cy="630795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Laser Fields Show Interesting and Unexpected Instability"/>
          <p:cNvSpPr txBox="1"/>
          <p:nvPr/>
        </p:nvSpPr>
        <p:spPr>
          <a:xfrm>
            <a:off x="630808" y="194876"/>
            <a:ext cx="117431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Laser Fields Show Interesting and Unexpected Instability</a:t>
            </a:r>
          </a:p>
        </p:txBody>
      </p:sp>
      <p:sp>
        <p:nvSpPr>
          <p:cNvPr id="446" name="Electron density"/>
          <p:cNvSpPr txBox="1"/>
          <p:nvPr/>
        </p:nvSpPr>
        <p:spPr>
          <a:xfrm>
            <a:off x="799461" y="7518400"/>
            <a:ext cx="252769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Electron density</a:t>
            </a:r>
          </a:p>
        </p:txBody>
      </p:sp>
      <p:sp>
        <p:nvSpPr>
          <p:cNvPr id="447" name="Ion density"/>
          <p:cNvSpPr txBox="1"/>
          <p:nvPr/>
        </p:nvSpPr>
        <p:spPr>
          <a:xfrm>
            <a:off x="5244551" y="7518400"/>
            <a:ext cx="209775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Ion density</a:t>
            </a:r>
          </a:p>
        </p:txBody>
      </p:sp>
      <p:sp>
        <p:nvSpPr>
          <p:cNvPr id="448" name="Laser Fields"/>
          <p:cNvSpPr txBox="1"/>
          <p:nvPr/>
        </p:nvSpPr>
        <p:spPr>
          <a:xfrm>
            <a:off x="10087456" y="7518400"/>
            <a:ext cx="20977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Laser Fields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35</a:t>
            </a:fld>
            <a:r>
              <a:t>￼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2898" y="913989"/>
            <a:ext cx="7374807" cy="7890877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Three Interaction Region"/>
          <p:cNvSpPr txBox="1"/>
          <p:nvPr/>
        </p:nvSpPr>
        <p:spPr>
          <a:xfrm>
            <a:off x="3933393" y="194876"/>
            <a:ext cx="51380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Three Interaction Region</a:t>
            </a:r>
          </a:p>
        </p:txBody>
      </p:sp>
      <p:sp>
        <p:nvSpPr>
          <p:cNvPr id="453" name="We plan to use an electron beam probe to directly observe these regions"/>
          <p:cNvSpPr txBox="1"/>
          <p:nvPr/>
        </p:nvSpPr>
        <p:spPr>
          <a:xfrm>
            <a:off x="580821" y="8876278"/>
            <a:ext cx="1219896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We plan to use an electron beam probe to directly observe these regions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36</a:t>
            </a:fld>
            <a:r>
              <a:t>￼</a:t>
            </a:r>
          </a:p>
        </p:txBody>
      </p:sp>
      <p:sp>
        <p:nvSpPr>
          <p:cNvPr id="456" name="Simulation modeled upgraded CO2 pulse in…"/>
          <p:cNvSpPr txBox="1"/>
          <p:nvPr/>
        </p:nvSpPr>
        <p:spPr>
          <a:xfrm>
            <a:off x="3177382" y="10726"/>
            <a:ext cx="945223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Simulation modeled upgraded CO</a:t>
            </a:r>
            <a:r>
              <a:rPr baseline="-5999"/>
              <a:t>2</a:t>
            </a:r>
            <a:r>
              <a:t> pulse in </a:t>
            </a:r>
          </a:p>
          <a:p>
            <a:pPr>
              <a:defRPr sz="3000"/>
            </a:pPr>
            <a:r>
              <a:t>the same hydrogen plasma probed with electron beam</a:t>
            </a:r>
          </a:p>
        </p:txBody>
      </p:sp>
      <p:sp>
        <p:nvSpPr>
          <p:cNvPr id="457" name="CO2…"/>
          <p:cNvSpPr txBox="1"/>
          <p:nvPr/>
        </p:nvSpPr>
        <p:spPr>
          <a:xfrm>
            <a:off x="671097" y="4167184"/>
            <a:ext cx="67322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FF2600"/>
                </a:solidFill>
              </a:defRPr>
            </a:pPr>
            <a:r>
              <a:t>CO</a:t>
            </a:r>
            <a:r>
              <a:rPr baseline="-5999"/>
              <a:t>2</a:t>
            </a:r>
          </a:p>
          <a:p>
            <a:pPr>
              <a:defRPr sz="1800">
                <a:solidFill>
                  <a:srgbClr val="FF2600"/>
                </a:solidFill>
              </a:defRPr>
            </a:pPr>
            <a:r>
              <a:t>pulse</a:t>
            </a:r>
          </a:p>
        </p:txBody>
      </p:sp>
      <p:sp>
        <p:nvSpPr>
          <p:cNvPr id="458" name="Electron beam probe"/>
          <p:cNvSpPr txBox="1"/>
          <p:nvPr/>
        </p:nvSpPr>
        <p:spPr>
          <a:xfrm>
            <a:off x="1047882" y="6449362"/>
            <a:ext cx="226565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8F00"/>
                </a:solidFill>
              </a:defRPr>
            </a:lvl1pPr>
          </a:lstStyle>
          <a:p>
            <a:r>
              <a:t>Electron beam probe</a:t>
            </a:r>
          </a:p>
        </p:txBody>
      </p:sp>
      <p:sp>
        <p:nvSpPr>
          <p:cNvPr id="459" name="Hydrogen…"/>
          <p:cNvSpPr txBox="1"/>
          <p:nvPr/>
        </p:nvSpPr>
        <p:spPr>
          <a:xfrm>
            <a:off x="1585778" y="4778635"/>
            <a:ext cx="118986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solidFill>
                  <a:srgbClr val="0096FF"/>
                </a:solidFill>
              </a:defRPr>
            </a:pPr>
            <a:r>
              <a:t>Hydrogen</a:t>
            </a:r>
          </a:p>
          <a:p>
            <a:pPr>
              <a:defRPr sz="1800">
                <a:solidFill>
                  <a:srgbClr val="0096FF"/>
                </a:solidFill>
              </a:defRPr>
            </a:pPr>
            <a:r>
              <a:t>plasma</a:t>
            </a:r>
          </a:p>
        </p:txBody>
      </p:sp>
      <p:sp>
        <p:nvSpPr>
          <p:cNvPr id="460" name="Line"/>
          <p:cNvSpPr/>
          <p:nvPr/>
        </p:nvSpPr>
        <p:spPr>
          <a:xfrm>
            <a:off x="452483" y="7234240"/>
            <a:ext cx="27272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1" name="Propagation direction [cm]"/>
          <p:cNvSpPr txBox="1"/>
          <p:nvPr/>
        </p:nvSpPr>
        <p:spPr>
          <a:xfrm>
            <a:off x="397510" y="7743728"/>
            <a:ext cx="283715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Propagation direction [cm]</a:t>
            </a:r>
          </a:p>
        </p:txBody>
      </p:sp>
      <p:sp>
        <p:nvSpPr>
          <p:cNvPr id="462" name="0"/>
          <p:cNvSpPr txBox="1"/>
          <p:nvPr/>
        </p:nvSpPr>
        <p:spPr>
          <a:xfrm>
            <a:off x="444288" y="7322614"/>
            <a:ext cx="2414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</a:t>
            </a:r>
          </a:p>
        </p:txBody>
      </p:sp>
      <p:sp>
        <p:nvSpPr>
          <p:cNvPr id="463" name="Line"/>
          <p:cNvSpPr/>
          <p:nvPr/>
        </p:nvSpPr>
        <p:spPr>
          <a:xfrm flipV="1">
            <a:off x="564989" y="7125443"/>
            <a:ext cx="1" cy="2175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4" name="0.21"/>
          <p:cNvSpPr txBox="1"/>
          <p:nvPr/>
        </p:nvSpPr>
        <p:spPr>
          <a:xfrm>
            <a:off x="1047827" y="7322614"/>
            <a:ext cx="5591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0.21</a:t>
            </a:r>
          </a:p>
        </p:txBody>
      </p:sp>
      <p:sp>
        <p:nvSpPr>
          <p:cNvPr id="465" name="Line"/>
          <p:cNvSpPr/>
          <p:nvPr/>
        </p:nvSpPr>
        <p:spPr>
          <a:xfrm flipV="1">
            <a:off x="1525424" y="7125443"/>
            <a:ext cx="1" cy="2175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6" name="Line"/>
          <p:cNvSpPr/>
          <p:nvPr/>
        </p:nvSpPr>
        <p:spPr>
          <a:xfrm flipV="1">
            <a:off x="1716273" y="7125443"/>
            <a:ext cx="1" cy="2175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7" name="Line"/>
          <p:cNvSpPr/>
          <p:nvPr/>
        </p:nvSpPr>
        <p:spPr>
          <a:xfrm flipV="1">
            <a:off x="2840188" y="7125443"/>
            <a:ext cx="1" cy="2175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8" name="0.51"/>
          <p:cNvSpPr txBox="1"/>
          <p:nvPr/>
        </p:nvSpPr>
        <p:spPr>
          <a:xfrm>
            <a:off x="2560610" y="7322614"/>
            <a:ext cx="5591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0.51</a:t>
            </a:r>
          </a:p>
        </p:txBody>
      </p:sp>
      <p:sp>
        <p:nvSpPr>
          <p:cNvPr id="469" name="0.26"/>
          <p:cNvSpPr txBox="1"/>
          <p:nvPr/>
        </p:nvSpPr>
        <p:spPr>
          <a:xfrm>
            <a:off x="1627195" y="7322614"/>
            <a:ext cx="5591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0.26</a:t>
            </a:r>
          </a:p>
        </p:txBody>
      </p:sp>
      <p:grpSp>
        <p:nvGrpSpPr>
          <p:cNvPr id="477" name="Group"/>
          <p:cNvGrpSpPr/>
          <p:nvPr/>
        </p:nvGrpSpPr>
        <p:grpSpPr>
          <a:xfrm>
            <a:off x="708665" y="1628871"/>
            <a:ext cx="2742045" cy="4721391"/>
            <a:chOff x="0" y="0"/>
            <a:chExt cx="2742044" cy="4721389"/>
          </a:xfrm>
        </p:grpSpPr>
        <p:sp>
          <p:nvSpPr>
            <p:cNvPr id="470" name="Rectangle"/>
            <p:cNvSpPr/>
            <p:nvPr/>
          </p:nvSpPr>
          <p:spPr>
            <a:xfrm>
              <a:off x="1907589" y="0"/>
              <a:ext cx="241402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1" name="Oval"/>
            <p:cNvSpPr/>
            <p:nvPr/>
          </p:nvSpPr>
          <p:spPr>
            <a:xfrm rot="16200000">
              <a:off x="-789931" y="1194582"/>
              <a:ext cx="2177952" cy="598092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2" name="Oval"/>
            <p:cNvSpPr/>
            <p:nvPr/>
          </p:nvSpPr>
          <p:spPr>
            <a:xfrm>
              <a:off x="202044" y="4548881"/>
              <a:ext cx="2540001" cy="172509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3" name="Rectangle"/>
            <p:cNvSpPr/>
            <p:nvPr/>
          </p:nvSpPr>
          <p:spPr>
            <a:xfrm>
              <a:off x="1032306" y="0"/>
              <a:ext cx="879476" cy="2987257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4" name="Rectangle"/>
            <p:cNvSpPr/>
            <p:nvPr/>
          </p:nvSpPr>
          <p:spPr>
            <a:xfrm>
              <a:off x="825696" y="0"/>
              <a:ext cx="212329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5" name="Arrow"/>
            <p:cNvSpPr/>
            <p:nvPr/>
          </p:nvSpPr>
          <p:spPr>
            <a:xfrm>
              <a:off x="632814" y="1290428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6" name="Arrow"/>
            <p:cNvSpPr/>
            <p:nvPr/>
          </p:nvSpPr>
          <p:spPr>
            <a:xfrm rot="16200000">
              <a:off x="1172998" y="3937844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aphicFrame>
        <p:nvGraphicFramePr>
          <p:cNvPr id="478" name="Table"/>
          <p:cNvGraphicFramePr/>
          <p:nvPr/>
        </p:nvGraphicFramePr>
        <p:xfrm>
          <a:off x="5160619" y="3480735"/>
          <a:ext cx="7365997" cy="128524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82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0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8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4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0b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Q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z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x</a:t>
                      </a:r>
                      <a:r>
                        <a:t>/σ</a:t>
                      </a:r>
                      <a:r>
                        <a:rPr baseline="-5999"/>
                        <a:t>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ppc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Electron
probe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4.4x10</a:t>
                      </a:r>
                      <a:r>
                        <a:rPr baseline="31999"/>
                        <a:t>13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1nC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30fs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1mm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60 MeV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2x2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9" name="Table"/>
          <p:cNvGraphicFramePr/>
          <p:nvPr/>
        </p:nvGraphicFramePr>
        <p:xfrm>
          <a:off x="5166969" y="1359200"/>
          <a:ext cx="7365997" cy="127000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03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1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11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22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τ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(FWHM)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Z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CO2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0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20µm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10.6µm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4ps (in E)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1J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0,012cm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2.1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0" name="Table"/>
          <p:cNvGraphicFramePr/>
          <p:nvPr/>
        </p:nvGraphicFramePr>
        <p:xfrm>
          <a:off x="5166969" y="5588615"/>
          <a:ext cx="5927669" cy="1285240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1407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9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</a:t>
                      </a:r>
                      <a:r>
                        <a:t>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(ions/e</a:t>
                      </a:r>
                      <a:r>
                        <a:rPr b="0" baseline="31999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Skin depth</a:t>
                      </a:r>
                    </a:p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c/ω</a:t>
                      </a:r>
                      <a:r>
                        <a:rPr baseline="-5999"/>
                        <a:t>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Particles per cell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t> plasma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7.5x10</a:t>
                      </a:r>
                      <a:r>
                        <a:rPr baseline="31999"/>
                        <a:t>17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6.12µm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 x 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1" name="Future AE71 (part II) experimental run at ATF-BNL"/>
          <p:cNvSpPr txBox="1"/>
          <p:nvPr/>
        </p:nvSpPr>
        <p:spPr>
          <a:xfrm>
            <a:off x="251612" y="9378729"/>
            <a:ext cx="537032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rgbClr val="767C85"/>
                </a:solidFill>
              </a:defRPr>
            </a:lvl1pPr>
          </a:lstStyle>
          <a:p>
            <a:r>
              <a:t>Future AE71 (part II) experimental run at ATF-BNL</a:t>
            </a:r>
          </a:p>
        </p:txBody>
      </p:sp>
      <p:sp>
        <p:nvSpPr>
          <p:cNvPr id="482" name="Simulation done in 2D geometry…"/>
          <p:cNvSpPr txBox="1"/>
          <p:nvPr/>
        </p:nvSpPr>
        <p:spPr>
          <a:xfrm>
            <a:off x="5650972" y="7490022"/>
            <a:ext cx="4751425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Simulation done in 2D geometry</a:t>
            </a:r>
          </a:p>
          <a:p>
            <a:pPr>
              <a:defRPr sz="1800"/>
            </a:pPr>
            <a:endParaRPr/>
          </a:p>
          <a:p>
            <a:pPr>
              <a:defRPr sz="1800"/>
            </a:pPr>
            <a:r>
              <a:t>Moving window (0.21cm long / 0.36cm wide)</a:t>
            </a:r>
          </a:p>
          <a:p>
            <a:pPr>
              <a:defRPr sz="1800"/>
            </a:pPr>
            <a:endParaRPr/>
          </a:p>
          <a:p>
            <a:pPr>
              <a:defRPr sz="1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ADK ionization model</a:t>
            </a:r>
          </a:p>
        </p:txBody>
      </p:sp>
      <p:sp>
        <p:nvSpPr>
          <p:cNvPr id="483" name="Longitudinally:…"/>
          <p:cNvSpPr txBox="1"/>
          <p:nvPr/>
        </p:nvSpPr>
        <p:spPr>
          <a:xfrm>
            <a:off x="11092870" y="7204744"/>
            <a:ext cx="166420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Longitudinally:</a:t>
            </a:r>
          </a:p>
          <a:p>
            <a:pPr>
              <a:defRPr sz="1800"/>
            </a:pPr>
            <a:r>
              <a:t>8000 cells</a:t>
            </a:r>
          </a:p>
          <a:p>
            <a:pPr>
              <a:defRPr sz="1800"/>
            </a:pPr>
            <a:r>
              <a:t>(50 per λ</a:t>
            </a:r>
            <a:r>
              <a:rPr baseline="-5999"/>
              <a:t>0 pump</a:t>
            </a:r>
            <a:r>
              <a:t>)</a:t>
            </a:r>
          </a:p>
        </p:txBody>
      </p:sp>
      <p:sp>
        <p:nvSpPr>
          <p:cNvPr id="484" name="Transversely:…"/>
          <p:cNvSpPr txBox="1"/>
          <p:nvPr/>
        </p:nvSpPr>
        <p:spPr>
          <a:xfrm>
            <a:off x="11065476" y="8271631"/>
            <a:ext cx="171899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Transversely:</a:t>
            </a:r>
          </a:p>
          <a:p>
            <a:pPr>
              <a:defRPr sz="1800"/>
            </a:pPr>
            <a:r>
              <a:t>5500 cells</a:t>
            </a:r>
          </a:p>
          <a:p>
            <a:pPr>
              <a:defRPr sz="1800"/>
            </a:pPr>
            <a:r>
              <a:t>(30 per W</a:t>
            </a:r>
            <a:r>
              <a:rPr baseline="-5999"/>
              <a:t>0 pump</a:t>
            </a:r>
            <a:r>
              <a:t>)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E1BeamAPSDPP2018.png" descr="E1BeamAPSDPP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2784" y="1195792"/>
            <a:ext cx="8636001" cy="431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Arrow"/>
          <p:cNvSpPr/>
          <p:nvPr/>
        </p:nvSpPr>
        <p:spPr>
          <a:xfrm rot="14940000">
            <a:off x="5536785" y="3326140"/>
            <a:ext cx="598092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00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88" name="Arrow"/>
          <p:cNvSpPr/>
          <p:nvPr/>
        </p:nvSpPr>
        <p:spPr>
          <a:xfrm>
            <a:off x="8632056" y="2897885"/>
            <a:ext cx="598092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FF0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89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37</a:t>
            </a:fld>
            <a:r>
              <a:t>￼</a:t>
            </a:r>
          </a:p>
        </p:txBody>
      </p:sp>
      <p:sp>
        <p:nvSpPr>
          <p:cNvPr id="490" name="Electron beam probe"/>
          <p:cNvSpPr txBox="1"/>
          <p:nvPr/>
        </p:nvSpPr>
        <p:spPr>
          <a:xfrm>
            <a:off x="5369572" y="4194285"/>
            <a:ext cx="22656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8F00"/>
                </a:solidFill>
              </a:defRPr>
            </a:lvl1pPr>
          </a:lstStyle>
          <a:p>
            <a:r>
              <a:t>Electron beam probe</a:t>
            </a:r>
          </a:p>
        </p:txBody>
      </p:sp>
      <p:grpSp>
        <p:nvGrpSpPr>
          <p:cNvPr id="498" name="Group"/>
          <p:cNvGrpSpPr/>
          <p:nvPr/>
        </p:nvGrpSpPr>
        <p:grpSpPr>
          <a:xfrm>
            <a:off x="12126465" y="-6661"/>
            <a:ext cx="952864" cy="1038075"/>
            <a:chOff x="0" y="0"/>
            <a:chExt cx="952863" cy="1038074"/>
          </a:xfrm>
        </p:grpSpPr>
        <p:sp>
          <p:nvSpPr>
            <p:cNvPr id="491" name="Rectangle"/>
            <p:cNvSpPr/>
            <p:nvPr/>
          </p:nvSpPr>
          <p:spPr>
            <a:xfrm>
              <a:off x="662889" y="0"/>
              <a:ext cx="83888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2" name="Rectangle"/>
            <p:cNvSpPr/>
            <p:nvPr/>
          </p:nvSpPr>
          <p:spPr>
            <a:xfrm>
              <a:off x="358727" y="0"/>
              <a:ext cx="305620" cy="1038075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Rectangle"/>
            <p:cNvSpPr/>
            <p:nvPr/>
          </p:nvSpPr>
          <p:spPr>
            <a:xfrm>
              <a:off x="286930" y="0"/>
              <a:ext cx="73785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4" name="Oval"/>
            <p:cNvSpPr/>
            <p:nvPr/>
          </p:nvSpPr>
          <p:spPr>
            <a:xfrm rot="16200000">
              <a:off x="-274502" y="415118"/>
              <a:ext cx="756841" cy="207838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Oval"/>
            <p:cNvSpPr/>
            <p:nvPr/>
          </p:nvSpPr>
          <p:spPr>
            <a:xfrm>
              <a:off x="70210" y="936404"/>
              <a:ext cx="882654" cy="59948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6" name="Arrow"/>
            <p:cNvSpPr/>
            <p:nvPr/>
          </p:nvSpPr>
          <p:spPr>
            <a:xfrm>
              <a:off x="219903" y="448425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97" name="Arrow"/>
            <p:cNvSpPr/>
            <p:nvPr/>
          </p:nvSpPr>
          <p:spPr>
            <a:xfrm rot="16200000">
              <a:off x="407618" y="724068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499" name="Electron beam probe preliminary results show strong density modulations"/>
          <p:cNvSpPr txBox="1"/>
          <p:nvPr/>
        </p:nvSpPr>
        <p:spPr>
          <a:xfrm>
            <a:off x="3308256" y="10726"/>
            <a:ext cx="89004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Electron beam probe preliminary results show strong density modulations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38</a:t>
            </a:fld>
            <a:r>
              <a:t>￼</a:t>
            </a:r>
          </a:p>
        </p:txBody>
      </p:sp>
      <p:sp>
        <p:nvSpPr>
          <p:cNvPr id="502" name="Electron beam probe preliminary results show strong density modulations"/>
          <p:cNvSpPr txBox="1"/>
          <p:nvPr/>
        </p:nvSpPr>
        <p:spPr>
          <a:xfrm>
            <a:off x="3308256" y="10726"/>
            <a:ext cx="89004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Electron beam probe preliminary results show strong density modulations</a:t>
            </a:r>
          </a:p>
        </p:txBody>
      </p:sp>
      <p:sp>
        <p:nvSpPr>
          <p:cNvPr id="503" name="Electron beam probe"/>
          <p:cNvSpPr txBox="1"/>
          <p:nvPr/>
        </p:nvSpPr>
        <p:spPr>
          <a:xfrm>
            <a:off x="5276558" y="4524485"/>
            <a:ext cx="25046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008F00"/>
                </a:solidFill>
              </a:defRPr>
            </a:lvl1pPr>
          </a:lstStyle>
          <a:p>
            <a:r>
              <a:t>Electron beam probe</a:t>
            </a:r>
          </a:p>
        </p:txBody>
      </p:sp>
      <p:pic>
        <p:nvPicPr>
          <p:cNvPr id="504" name="E1BeamAPSDPP2018.png" descr="E1BeamAPSDPP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2784" y="1195792"/>
            <a:ext cx="86360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E1BeamAPSDPP2018_2.png" descr="E1BeamAPSDPP2018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2784" y="5056132"/>
            <a:ext cx="8636001" cy="431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Arrow"/>
          <p:cNvSpPr/>
          <p:nvPr/>
        </p:nvSpPr>
        <p:spPr>
          <a:xfrm rot="14940000">
            <a:off x="5536785" y="3326140"/>
            <a:ext cx="598092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008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07" name="Arrow"/>
          <p:cNvSpPr/>
          <p:nvPr/>
        </p:nvSpPr>
        <p:spPr>
          <a:xfrm>
            <a:off x="8632056" y="2897885"/>
            <a:ext cx="598092" cy="406401"/>
          </a:xfrm>
          <a:prstGeom prst="rightArrow">
            <a:avLst>
              <a:gd name="adj1" fmla="val 46441"/>
              <a:gd name="adj2" fmla="val 86540"/>
            </a:avLst>
          </a:prstGeom>
          <a:solidFill>
            <a:srgbClr val="FF0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08" name="Line"/>
          <p:cNvSpPr/>
          <p:nvPr/>
        </p:nvSpPr>
        <p:spPr>
          <a:xfrm flipH="1" flipV="1">
            <a:off x="8319463" y="5925504"/>
            <a:ext cx="1046839" cy="27271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9" name="Line"/>
          <p:cNvSpPr/>
          <p:nvPr/>
        </p:nvSpPr>
        <p:spPr>
          <a:xfrm flipH="1" flipV="1">
            <a:off x="6106661" y="5925504"/>
            <a:ext cx="1046839" cy="27271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0" name="Line"/>
          <p:cNvSpPr/>
          <p:nvPr/>
        </p:nvSpPr>
        <p:spPr>
          <a:xfrm flipH="1" flipV="1">
            <a:off x="7235726" y="5925504"/>
            <a:ext cx="1046839" cy="27271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1" name="C"/>
          <p:cNvSpPr/>
          <p:nvPr/>
        </p:nvSpPr>
        <p:spPr>
          <a:xfrm>
            <a:off x="7996532" y="5323495"/>
            <a:ext cx="368505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</a:t>
            </a:r>
          </a:p>
        </p:txBody>
      </p:sp>
      <p:sp>
        <p:nvSpPr>
          <p:cNvPr id="512" name="Part       experiences the strongly nonlinear “hosing-like” fields"/>
          <p:cNvSpPr txBox="1"/>
          <p:nvPr/>
        </p:nvSpPr>
        <p:spPr>
          <a:xfrm>
            <a:off x="490106" y="6281736"/>
            <a:ext cx="282286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Part       experiences the strongly nonlinear “hosing-like” fields</a:t>
            </a:r>
          </a:p>
        </p:txBody>
      </p:sp>
      <p:sp>
        <p:nvSpPr>
          <p:cNvPr id="513" name="B"/>
          <p:cNvSpPr/>
          <p:nvPr/>
        </p:nvSpPr>
        <p:spPr>
          <a:xfrm>
            <a:off x="1123521" y="6224097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</a:t>
            </a:r>
          </a:p>
        </p:txBody>
      </p:sp>
      <p:sp>
        <p:nvSpPr>
          <p:cNvPr id="514" name="A"/>
          <p:cNvSpPr/>
          <p:nvPr/>
        </p:nvSpPr>
        <p:spPr>
          <a:xfrm>
            <a:off x="6445147" y="5323495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</a:t>
            </a:r>
          </a:p>
        </p:txBody>
      </p:sp>
      <p:sp>
        <p:nvSpPr>
          <p:cNvPr id="515" name="Part       of probe beam is modulated close to CO2 frequency (inside the channel)"/>
          <p:cNvSpPr txBox="1"/>
          <p:nvPr/>
        </p:nvSpPr>
        <p:spPr>
          <a:xfrm>
            <a:off x="560462" y="4363886"/>
            <a:ext cx="294173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Part       of probe beam is modulated close to CO2 frequency (inside the channel)</a:t>
            </a:r>
          </a:p>
        </p:txBody>
      </p:sp>
      <p:sp>
        <p:nvSpPr>
          <p:cNvPr id="516" name="A"/>
          <p:cNvSpPr/>
          <p:nvPr/>
        </p:nvSpPr>
        <p:spPr>
          <a:xfrm>
            <a:off x="1187021" y="4284663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</a:t>
            </a:r>
          </a:p>
        </p:txBody>
      </p:sp>
      <p:sp>
        <p:nvSpPr>
          <p:cNvPr id="517" name="B"/>
          <p:cNvSpPr/>
          <p:nvPr/>
        </p:nvSpPr>
        <p:spPr>
          <a:xfrm>
            <a:off x="7421812" y="5323495"/>
            <a:ext cx="368505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</a:t>
            </a:r>
          </a:p>
        </p:txBody>
      </p:sp>
      <p:sp>
        <p:nvSpPr>
          <p:cNvPr id="518" name="Part       goes through wakefields in  more linear regime where CO2 self-modulates"/>
          <p:cNvSpPr txBox="1"/>
          <p:nvPr/>
        </p:nvSpPr>
        <p:spPr>
          <a:xfrm>
            <a:off x="535053" y="7914296"/>
            <a:ext cx="263137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Part       goes through wakefields in  more linear regime where CO</a:t>
            </a:r>
            <a:r>
              <a:rPr baseline="-5999"/>
              <a:t>2</a:t>
            </a:r>
            <a:r>
              <a:t> self-modulates</a:t>
            </a:r>
          </a:p>
        </p:txBody>
      </p:sp>
      <p:sp>
        <p:nvSpPr>
          <p:cNvPr id="519" name="C"/>
          <p:cNvSpPr/>
          <p:nvPr/>
        </p:nvSpPr>
        <p:spPr>
          <a:xfrm>
            <a:off x="1212421" y="7825395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</a:t>
            </a:r>
          </a:p>
        </p:txBody>
      </p:sp>
      <p:grpSp>
        <p:nvGrpSpPr>
          <p:cNvPr id="527" name="Group"/>
          <p:cNvGrpSpPr/>
          <p:nvPr/>
        </p:nvGrpSpPr>
        <p:grpSpPr>
          <a:xfrm>
            <a:off x="12126465" y="-6661"/>
            <a:ext cx="952864" cy="1038075"/>
            <a:chOff x="0" y="0"/>
            <a:chExt cx="952863" cy="1038074"/>
          </a:xfrm>
        </p:grpSpPr>
        <p:sp>
          <p:nvSpPr>
            <p:cNvPr id="520" name="Rectangle"/>
            <p:cNvSpPr/>
            <p:nvPr/>
          </p:nvSpPr>
          <p:spPr>
            <a:xfrm>
              <a:off x="662889" y="0"/>
              <a:ext cx="83888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1" name="Rectangle"/>
            <p:cNvSpPr/>
            <p:nvPr/>
          </p:nvSpPr>
          <p:spPr>
            <a:xfrm>
              <a:off x="358727" y="0"/>
              <a:ext cx="305620" cy="1038075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2" name="Rectangle"/>
            <p:cNvSpPr/>
            <p:nvPr/>
          </p:nvSpPr>
          <p:spPr>
            <a:xfrm>
              <a:off x="286930" y="0"/>
              <a:ext cx="73785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3" name="Oval"/>
            <p:cNvSpPr/>
            <p:nvPr/>
          </p:nvSpPr>
          <p:spPr>
            <a:xfrm rot="16200000">
              <a:off x="-274502" y="415118"/>
              <a:ext cx="756841" cy="207838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4" name="Oval"/>
            <p:cNvSpPr/>
            <p:nvPr/>
          </p:nvSpPr>
          <p:spPr>
            <a:xfrm>
              <a:off x="70210" y="936404"/>
              <a:ext cx="882654" cy="59948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5" name="Arrow"/>
            <p:cNvSpPr/>
            <p:nvPr/>
          </p:nvSpPr>
          <p:spPr>
            <a:xfrm>
              <a:off x="219903" y="448425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26" name="Arrow"/>
            <p:cNvSpPr/>
            <p:nvPr/>
          </p:nvSpPr>
          <p:spPr>
            <a:xfrm rot="16200000">
              <a:off x="407618" y="724068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528" name="Line"/>
          <p:cNvSpPr/>
          <p:nvPr/>
        </p:nvSpPr>
        <p:spPr>
          <a:xfrm flipH="1" flipV="1">
            <a:off x="7997726" y="5925504"/>
            <a:ext cx="1046839" cy="27271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29" name="Electron beam probe"/>
          <p:cNvSpPr txBox="1"/>
          <p:nvPr/>
        </p:nvSpPr>
        <p:spPr>
          <a:xfrm>
            <a:off x="5369572" y="4194285"/>
            <a:ext cx="22656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8F00"/>
                </a:solidFill>
              </a:defRPr>
            </a:lvl1pPr>
          </a:lstStyle>
          <a:p>
            <a:r>
              <a:t>Electron beam probe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1X1_AtFirstDump.png" descr="P1X1_AtFirstDum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7107" y="1415082"/>
            <a:ext cx="7138459" cy="4508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P2X1_AtFirstDump.png" descr="P2X1_AtFirstDum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7107" y="5239717"/>
            <a:ext cx="7138459" cy="450850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ext"/>
          <p:cNvSpPr txBox="1">
            <a:spLocks noGrp="1"/>
          </p:cNvSpPr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B52337"/>
                </a:solidFill>
              </a:defRPr>
            </a:pPr>
            <a:fld id="{86CB4B4D-7CA3-9044-876B-883B54F8677D}" type="slidenum">
              <a:t>39</a:t>
            </a:fld>
            <a:r>
              <a:t>￼</a:t>
            </a:r>
          </a:p>
        </p:txBody>
      </p:sp>
      <p:sp>
        <p:nvSpPr>
          <p:cNvPr id="534" name="Electron beam phase space shows momentum gain (loss) of up to 2(3) MeV/c"/>
          <p:cNvSpPr txBox="1"/>
          <p:nvPr/>
        </p:nvSpPr>
        <p:spPr>
          <a:xfrm>
            <a:off x="3371502" y="10726"/>
            <a:ext cx="872168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Electron beam phase space shows momentum gain (loss) of up to 2(3) MeV/c</a:t>
            </a:r>
          </a:p>
        </p:txBody>
      </p:sp>
      <p:sp>
        <p:nvSpPr>
          <p:cNvPr id="535" name="C"/>
          <p:cNvSpPr/>
          <p:nvPr/>
        </p:nvSpPr>
        <p:spPr>
          <a:xfrm>
            <a:off x="9588500" y="1524000"/>
            <a:ext cx="368504" cy="40640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</a:t>
            </a:r>
          </a:p>
        </p:txBody>
      </p:sp>
      <p:sp>
        <p:nvSpPr>
          <p:cNvPr id="536" name="A"/>
          <p:cNvSpPr/>
          <p:nvPr/>
        </p:nvSpPr>
        <p:spPr>
          <a:xfrm>
            <a:off x="6610248" y="1524000"/>
            <a:ext cx="368504" cy="40640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</a:t>
            </a:r>
          </a:p>
        </p:txBody>
      </p:sp>
      <p:sp>
        <p:nvSpPr>
          <p:cNvPr id="537" name="B"/>
          <p:cNvSpPr/>
          <p:nvPr/>
        </p:nvSpPr>
        <p:spPr>
          <a:xfrm>
            <a:off x="8708750" y="1524000"/>
            <a:ext cx="368504" cy="406400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</a:t>
            </a:r>
          </a:p>
        </p:txBody>
      </p:sp>
      <p:grpSp>
        <p:nvGrpSpPr>
          <p:cNvPr id="545" name="Group"/>
          <p:cNvGrpSpPr/>
          <p:nvPr/>
        </p:nvGrpSpPr>
        <p:grpSpPr>
          <a:xfrm>
            <a:off x="12126465" y="-6661"/>
            <a:ext cx="952864" cy="1038075"/>
            <a:chOff x="0" y="0"/>
            <a:chExt cx="952863" cy="1038074"/>
          </a:xfrm>
        </p:grpSpPr>
        <p:sp>
          <p:nvSpPr>
            <p:cNvPr id="538" name="Rectangle"/>
            <p:cNvSpPr/>
            <p:nvPr/>
          </p:nvSpPr>
          <p:spPr>
            <a:xfrm>
              <a:off x="662889" y="0"/>
              <a:ext cx="83888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9" name="Rectangle"/>
            <p:cNvSpPr/>
            <p:nvPr/>
          </p:nvSpPr>
          <p:spPr>
            <a:xfrm>
              <a:off x="358727" y="0"/>
              <a:ext cx="305620" cy="1038075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0" name="Rectangle"/>
            <p:cNvSpPr/>
            <p:nvPr/>
          </p:nvSpPr>
          <p:spPr>
            <a:xfrm>
              <a:off x="286930" y="0"/>
              <a:ext cx="73785" cy="1038075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1" name="Oval"/>
            <p:cNvSpPr/>
            <p:nvPr/>
          </p:nvSpPr>
          <p:spPr>
            <a:xfrm rot="16200000">
              <a:off x="-274502" y="415118"/>
              <a:ext cx="756841" cy="207838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2" name="Oval"/>
            <p:cNvSpPr/>
            <p:nvPr/>
          </p:nvSpPr>
          <p:spPr>
            <a:xfrm>
              <a:off x="70210" y="936404"/>
              <a:ext cx="882654" cy="59948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3" name="Arrow"/>
            <p:cNvSpPr/>
            <p:nvPr/>
          </p:nvSpPr>
          <p:spPr>
            <a:xfrm>
              <a:off x="219903" y="448425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4" name="Arrow"/>
            <p:cNvSpPr/>
            <p:nvPr/>
          </p:nvSpPr>
          <p:spPr>
            <a:xfrm rot="16200000">
              <a:off x="407618" y="724068"/>
              <a:ext cx="207838" cy="141225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546" name="Part       experiences the strongly nonlinear “hosing-like” fields"/>
          <p:cNvSpPr txBox="1"/>
          <p:nvPr/>
        </p:nvSpPr>
        <p:spPr>
          <a:xfrm>
            <a:off x="490106" y="6281736"/>
            <a:ext cx="282286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Part       experiences the strongly nonlinear “hosing-like” fields</a:t>
            </a:r>
          </a:p>
        </p:txBody>
      </p:sp>
      <p:sp>
        <p:nvSpPr>
          <p:cNvPr id="547" name="B"/>
          <p:cNvSpPr/>
          <p:nvPr/>
        </p:nvSpPr>
        <p:spPr>
          <a:xfrm>
            <a:off x="1123521" y="6224097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</a:t>
            </a:r>
          </a:p>
        </p:txBody>
      </p:sp>
      <p:sp>
        <p:nvSpPr>
          <p:cNvPr id="548" name="Part       of probe beam is modulated close to CO2 frequency (DLA inside the channel)"/>
          <p:cNvSpPr txBox="1"/>
          <p:nvPr/>
        </p:nvSpPr>
        <p:spPr>
          <a:xfrm>
            <a:off x="560462" y="4363886"/>
            <a:ext cx="294173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Part       of probe beam is modulated close to CO2 frequency (DLA inside the channel)</a:t>
            </a:r>
          </a:p>
        </p:txBody>
      </p:sp>
      <p:sp>
        <p:nvSpPr>
          <p:cNvPr id="549" name="A"/>
          <p:cNvSpPr/>
          <p:nvPr/>
        </p:nvSpPr>
        <p:spPr>
          <a:xfrm>
            <a:off x="1187021" y="4284663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</a:t>
            </a:r>
          </a:p>
        </p:txBody>
      </p:sp>
      <p:sp>
        <p:nvSpPr>
          <p:cNvPr id="550" name="Part       goes through wakefields in  more linear regime where CO2 self-modulates"/>
          <p:cNvSpPr txBox="1"/>
          <p:nvPr/>
        </p:nvSpPr>
        <p:spPr>
          <a:xfrm>
            <a:off x="535053" y="7914296"/>
            <a:ext cx="263137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Part       goes through wakefields in  more linear regime where CO</a:t>
            </a:r>
            <a:r>
              <a:rPr baseline="-5999"/>
              <a:t>2</a:t>
            </a:r>
            <a:r>
              <a:t> self-modulates</a:t>
            </a:r>
          </a:p>
        </p:txBody>
      </p:sp>
      <p:sp>
        <p:nvSpPr>
          <p:cNvPr id="551" name="C"/>
          <p:cNvSpPr/>
          <p:nvPr/>
        </p:nvSpPr>
        <p:spPr>
          <a:xfrm>
            <a:off x="1212421" y="7825395"/>
            <a:ext cx="368504" cy="406401"/>
          </a:xfrm>
          <a:prstGeom prst="rect">
            <a:avLst/>
          </a:prstGeom>
          <a:solidFill>
            <a:srgbClr val="FF93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1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</a:t>
            </a:fld>
            <a:r>
              <a:t>￼</a:t>
            </a:r>
          </a:p>
        </p:txBody>
      </p:sp>
      <p:sp>
        <p:nvSpPr>
          <p:cNvPr id="161" name="Particle Accelerators: Introduction and Applications…"/>
          <p:cNvSpPr txBox="1">
            <a:spLocks noGrp="1"/>
          </p:cNvSpPr>
          <p:nvPr>
            <p:ph type="body" idx="4294967295"/>
          </p:nvPr>
        </p:nvSpPr>
        <p:spPr>
          <a:xfrm>
            <a:off x="952500" y="1733550"/>
            <a:ext cx="11099800" cy="6286500"/>
          </a:xfrm>
          <a:prstGeom prst="rect">
            <a:avLst/>
          </a:prstGeom>
        </p:spPr>
        <p:txBody>
          <a:bodyPr/>
          <a:lstStyle/>
          <a:p>
            <a:r>
              <a:t>Particle Accelerators: Introduction and Applications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Plasma Waves as Particle Accelerators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Long Term Research Vision at ATF</a:t>
            </a:r>
          </a:p>
          <a:p>
            <a:pPr>
              <a:defRPr>
                <a:solidFill>
                  <a:srgbClr val="A6AAA9"/>
                </a:solidFill>
              </a:defRPr>
            </a:pPr>
            <a:r>
              <a:t>Current Experimental Research at ATF</a:t>
            </a:r>
          </a:p>
        </p:txBody>
      </p:sp>
      <p:sp>
        <p:nvSpPr>
          <p:cNvPr id="162" name="Plasma-Based Particle Accelerators"/>
          <p:cNvSpPr txBox="1"/>
          <p:nvPr/>
        </p:nvSpPr>
        <p:spPr>
          <a:xfrm>
            <a:off x="3252419" y="194876"/>
            <a:ext cx="74651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Plasma-Based Particle Accelerators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40</a:t>
            </a:fld>
            <a:r>
              <a:t>￼</a:t>
            </a:r>
          </a:p>
        </p:txBody>
      </p:sp>
      <p:sp>
        <p:nvSpPr>
          <p:cNvPr id="554" name="Proposed Experiment with Electron Beam as Probe"/>
          <p:cNvSpPr txBox="1"/>
          <p:nvPr/>
        </p:nvSpPr>
        <p:spPr>
          <a:xfrm>
            <a:off x="3224822" y="-78174"/>
            <a:ext cx="86640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Proposed Experiment with Electron Beam as Probe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7232"/>
          <a:stretch>
            <a:fillRect/>
          </a:stretch>
        </p:blipFill>
        <p:spPr>
          <a:xfrm>
            <a:off x="1820368" y="1115626"/>
            <a:ext cx="9719747" cy="753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41</a:t>
            </a:fld>
            <a:r>
              <a:t>￼</a:t>
            </a:r>
          </a:p>
        </p:txBody>
      </p:sp>
      <p:pic>
        <p:nvPicPr>
          <p:cNvPr id="558" name="IMG_0688.jpeg" descr="IMG_0688.jpeg"/>
          <p:cNvPicPr>
            <a:picLocks noChangeAspect="1"/>
          </p:cNvPicPr>
          <p:nvPr/>
        </p:nvPicPr>
        <p:blipFill>
          <a:blip r:embed="rId2">
            <a:extLst/>
          </a:blip>
          <a:srcRect t="14213" b="11847"/>
          <a:stretch>
            <a:fillRect/>
          </a:stretch>
        </p:blipFill>
        <p:spPr>
          <a:xfrm>
            <a:off x="3034420" y="1492255"/>
            <a:ext cx="7315201" cy="721176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Line"/>
          <p:cNvSpPr/>
          <p:nvPr/>
        </p:nvSpPr>
        <p:spPr>
          <a:xfrm flipH="1" flipV="1">
            <a:off x="7575452" y="2376126"/>
            <a:ext cx="1542604" cy="1129357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0" name="Line"/>
          <p:cNvSpPr/>
          <p:nvPr/>
        </p:nvSpPr>
        <p:spPr>
          <a:xfrm>
            <a:off x="7529910" y="2409115"/>
            <a:ext cx="156766" cy="4676628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1" name="Line"/>
          <p:cNvSpPr/>
          <p:nvPr/>
        </p:nvSpPr>
        <p:spPr>
          <a:xfrm flipH="1" flipV="1">
            <a:off x="5358806" y="6730787"/>
            <a:ext cx="2351236" cy="331490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2" name="CO2 In"/>
          <p:cNvSpPr txBox="1"/>
          <p:nvPr/>
        </p:nvSpPr>
        <p:spPr>
          <a:xfrm>
            <a:off x="7929720" y="6394092"/>
            <a:ext cx="999440" cy="436396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CO2 In</a:t>
            </a:r>
          </a:p>
        </p:txBody>
      </p:sp>
      <p:sp>
        <p:nvSpPr>
          <p:cNvPr id="563" name="Line"/>
          <p:cNvSpPr/>
          <p:nvPr/>
        </p:nvSpPr>
        <p:spPr>
          <a:xfrm>
            <a:off x="5483139" y="4184575"/>
            <a:ext cx="81922" cy="1563151"/>
          </a:xfrm>
          <a:prstGeom prst="line">
            <a:avLst/>
          </a:prstGeom>
          <a:ln w="63500">
            <a:solidFill>
              <a:srgbClr val="9437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4" name="Line"/>
          <p:cNvSpPr/>
          <p:nvPr/>
        </p:nvSpPr>
        <p:spPr>
          <a:xfrm>
            <a:off x="4098839" y="4400475"/>
            <a:ext cx="81922" cy="1563151"/>
          </a:xfrm>
          <a:prstGeom prst="line">
            <a:avLst/>
          </a:prstGeom>
          <a:ln w="63500">
            <a:solidFill>
              <a:srgbClr val="9437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5" name="Line"/>
          <p:cNvSpPr/>
          <p:nvPr/>
        </p:nvSpPr>
        <p:spPr>
          <a:xfrm>
            <a:off x="4922738" y="7524040"/>
            <a:ext cx="1234333" cy="200622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66" name="CO2 Out"/>
          <p:cNvSpPr txBox="1"/>
          <p:nvPr/>
        </p:nvSpPr>
        <p:spPr>
          <a:xfrm>
            <a:off x="6202964" y="7562492"/>
            <a:ext cx="1227151" cy="436396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CO2 Out</a:t>
            </a:r>
          </a:p>
        </p:txBody>
      </p:sp>
      <p:sp>
        <p:nvSpPr>
          <p:cNvPr id="567" name="BPM 3"/>
          <p:cNvSpPr txBox="1"/>
          <p:nvPr/>
        </p:nvSpPr>
        <p:spPr>
          <a:xfrm>
            <a:off x="4993657" y="3485792"/>
            <a:ext cx="978765" cy="436396"/>
          </a:xfrm>
          <a:prstGeom prst="rect">
            <a:avLst/>
          </a:prstGeom>
          <a:solidFill>
            <a:srgbClr val="893D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BPM 3</a:t>
            </a:r>
          </a:p>
        </p:txBody>
      </p:sp>
      <p:sp>
        <p:nvSpPr>
          <p:cNvPr id="568" name="BPM 2"/>
          <p:cNvSpPr txBox="1"/>
          <p:nvPr/>
        </p:nvSpPr>
        <p:spPr>
          <a:xfrm>
            <a:off x="3520457" y="3714392"/>
            <a:ext cx="978765" cy="436396"/>
          </a:xfrm>
          <a:prstGeom prst="rect">
            <a:avLst/>
          </a:prstGeom>
          <a:solidFill>
            <a:srgbClr val="893D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BPM 2</a:t>
            </a:r>
          </a:p>
        </p:txBody>
      </p:sp>
      <p:sp>
        <p:nvSpPr>
          <p:cNvPr id="569" name="LWFA Chamber"/>
          <p:cNvSpPr txBox="1"/>
          <p:nvPr/>
        </p:nvSpPr>
        <p:spPr>
          <a:xfrm>
            <a:off x="3726342" y="6679842"/>
            <a:ext cx="1547872" cy="779296"/>
          </a:xfrm>
          <a:prstGeom prst="rect">
            <a:avLst/>
          </a:prstGeom>
          <a:solidFill>
            <a:srgbClr val="F8B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LWFA Chamber</a:t>
            </a:r>
          </a:p>
        </p:txBody>
      </p:sp>
      <p:sp>
        <p:nvSpPr>
          <p:cNvPr id="570" name="Line"/>
          <p:cNvSpPr/>
          <p:nvPr/>
        </p:nvSpPr>
        <p:spPr>
          <a:xfrm flipV="1">
            <a:off x="3021720" y="5515999"/>
            <a:ext cx="3936770" cy="1414754"/>
          </a:xfrm>
          <a:prstGeom prst="line">
            <a:avLst/>
          </a:prstGeom>
          <a:ln w="63500">
            <a:solidFill>
              <a:srgbClr val="00A2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  <a:endParaRPr/>
          </a:p>
        </p:txBody>
      </p:sp>
      <p:sp>
        <p:nvSpPr>
          <p:cNvPr id="571" name="e-beam"/>
          <p:cNvSpPr txBox="1"/>
          <p:nvPr/>
        </p:nvSpPr>
        <p:spPr>
          <a:xfrm>
            <a:off x="6061931" y="4971692"/>
            <a:ext cx="1102818" cy="436396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e-beam</a:t>
            </a:r>
          </a:p>
        </p:txBody>
      </p:sp>
      <p:sp>
        <p:nvSpPr>
          <p:cNvPr id="572" name="Where Things Currently Stand …"/>
          <p:cNvSpPr txBox="1"/>
          <p:nvPr/>
        </p:nvSpPr>
        <p:spPr>
          <a:xfrm>
            <a:off x="3563517" y="194876"/>
            <a:ext cx="680542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Where Things Currently Stand …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42</a:t>
            </a:fld>
            <a:r>
              <a:t>￼</a:t>
            </a:r>
          </a:p>
        </p:txBody>
      </p:sp>
      <p:sp>
        <p:nvSpPr>
          <p:cNvPr id="575" name="One more thing …"/>
          <p:cNvSpPr txBox="1"/>
          <p:nvPr/>
        </p:nvSpPr>
        <p:spPr>
          <a:xfrm>
            <a:off x="4569129" y="3915104"/>
            <a:ext cx="38665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One more thing …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644" y="87193"/>
            <a:ext cx="12371870" cy="9295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44</a:t>
            </a:fld>
            <a:r>
              <a:t>￼</a:t>
            </a:r>
          </a:p>
        </p:txBody>
      </p:sp>
      <p:pic>
        <p:nvPicPr>
          <p:cNvPr id="5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82518" y="1453473"/>
            <a:ext cx="12319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0382" y="1453473"/>
            <a:ext cx="14732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1594" y="1453473"/>
            <a:ext cx="1193801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03406" y="1453473"/>
            <a:ext cx="118110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Vladimir…"/>
          <p:cNvSpPr txBox="1"/>
          <p:nvPr/>
        </p:nvSpPr>
        <p:spPr>
          <a:xfrm>
            <a:off x="6240382" y="3167973"/>
            <a:ext cx="1566119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5400"/>
              </a:lnSpc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Vladimir</a:t>
            </a:r>
          </a:p>
          <a:p>
            <a:pPr algn="l" defTabSz="457200">
              <a:lnSpc>
                <a:spcPts val="5400"/>
              </a:lnSpc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Litvinenko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sp>
        <p:nvSpPr>
          <p:cNvPr id="585" name="Yue…"/>
          <p:cNvSpPr txBox="1"/>
          <p:nvPr/>
        </p:nvSpPr>
        <p:spPr>
          <a:xfrm>
            <a:off x="8040293" y="3072599"/>
            <a:ext cx="73640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Yue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Hao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6" name="Yichao…"/>
          <p:cNvSpPr txBox="1"/>
          <p:nvPr/>
        </p:nvSpPr>
        <p:spPr>
          <a:xfrm>
            <a:off x="9186080" y="3142573"/>
            <a:ext cx="101575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Yichao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Jing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7" name="Gang…"/>
          <p:cNvSpPr txBox="1"/>
          <p:nvPr/>
        </p:nvSpPr>
        <p:spPr>
          <a:xfrm>
            <a:off x="10570587" y="3072599"/>
            <a:ext cx="85576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Gang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9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Wang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8" name="PHY 554…"/>
          <p:cNvSpPr txBox="1"/>
          <p:nvPr/>
        </p:nvSpPr>
        <p:spPr>
          <a:xfrm>
            <a:off x="1011190" y="1740703"/>
            <a:ext cx="2510915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1100"/>
              </a:lnSpc>
              <a:defRPr sz="4266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PHY 554 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 defTabSz="457200">
              <a:lnSpc>
                <a:spcPts val="11100"/>
              </a:lnSpc>
              <a:defRPr sz="4266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fall 2018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89" name="Other Accelerator Science Faculty"/>
          <p:cNvSpPr txBox="1"/>
          <p:nvPr/>
        </p:nvSpPr>
        <p:spPr>
          <a:xfrm>
            <a:off x="3310313" y="194876"/>
            <a:ext cx="71282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Other Accelerator Science Faculty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87242" y="4521394"/>
            <a:ext cx="6400801" cy="4699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CASE faculty are involved in many exciting projects and are looking for students…"/>
          <p:cNvSpPr txBox="1"/>
          <p:nvPr/>
        </p:nvSpPr>
        <p:spPr>
          <a:xfrm>
            <a:off x="0" y="5128029"/>
            <a:ext cx="5545371" cy="281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5400"/>
              </a:lnSpc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CASE faculty are involved in many exciting projects and are looking for students </a:t>
            </a: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4000"/>
              </a:lnSpc>
              <a:defRPr sz="1200">
                <a:latin typeface="Times"/>
                <a:ea typeface="Times"/>
                <a:cs typeface="Times"/>
                <a:sym typeface="Times"/>
              </a:defRPr>
            </a:pPr>
            <a:endParaRPr sz="1200"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Future Circular Colliders (FCC)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Coherent Electron Cooling 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5400"/>
              </a:lnSpc>
              <a:defRPr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Plasma Wakefield Accelerators</a:t>
            </a:r>
          </a:p>
          <a:p>
            <a:pPr defTabSz="457200">
              <a:lnSpc>
                <a:spcPts val="5400"/>
              </a:lnSpc>
              <a:defRPr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Beam optics of a polarized proton and He3 beams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45</a:t>
            </a:fld>
            <a:r>
              <a:t>￼</a:t>
            </a:r>
          </a:p>
        </p:txBody>
      </p:sp>
      <p:pic>
        <p:nvPicPr>
          <p:cNvPr id="5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7437" y="1761357"/>
            <a:ext cx="3372649" cy="5971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0550" y="2004996"/>
            <a:ext cx="6430147" cy="4818369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http://case.physics.stonybrook.edu/index.php/Main_Page"/>
          <p:cNvSpPr txBox="1"/>
          <p:nvPr/>
        </p:nvSpPr>
        <p:spPr>
          <a:xfrm>
            <a:off x="2656593" y="8084356"/>
            <a:ext cx="832648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100"/>
              </a:lnSpc>
              <a:defRPr sz="2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http://case.physics.stonybrook.edu/index.php/Main_Page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97" name="Accelerator Physics at SBU"/>
          <p:cNvSpPr txBox="1"/>
          <p:nvPr/>
        </p:nvSpPr>
        <p:spPr>
          <a:xfrm>
            <a:off x="2624395" y="203199"/>
            <a:ext cx="760571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1600"/>
              </a:lnSpc>
              <a:defRPr sz="4800">
                <a:solidFill>
                  <a:srgbClr val="00009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Accelerator Physics at SBU</a:t>
            </a:r>
            <a:r>
              <a: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"/>
          <p:cNvSpPr txBox="1">
            <a:spLocks noGrp="1"/>
          </p:cNvSpPr>
          <p:nvPr>
            <p:ph type="body" idx="13"/>
          </p:nvPr>
        </p:nvSpPr>
        <p:spPr>
          <a:xfrm>
            <a:off x="6311798" y="9353550"/>
            <a:ext cx="368504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46</a:t>
            </a:fld>
            <a:r>
              <a:t>￼</a:t>
            </a:r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110" y="2050993"/>
            <a:ext cx="7327901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3914" y="2416148"/>
            <a:ext cx="4864101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ources: W. Maciszewski &amp; W. Scharf, L. Rivkin, * EPP2010, ** R. Hamm"/>
          <p:cNvSpPr txBox="1"/>
          <p:nvPr/>
        </p:nvSpPr>
        <p:spPr>
          <a:xfrm>
            <a:off x="690296" y="8845549"/>
            <a:ext cx="1037481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6100"/>
              </a:lnSpc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Sources: W. Maciszewski &amp; W. Scharf, L. Rivkin, * EPP2010, ** R. Hamm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03" name="Sales &gt; 3.5 B$/yr…"/>
          <p:cNvSpPr txBox="1"/>
          <p:nvPr/>
        </p:nvSpPr>
        <p:spPr>
          <a:xfrm>
            <a:off x="365282" y="6080159"/>
            <a:ext cx="536540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100"/>
              </a:lnSpc>
              <a:defRPr sz="2400">
                <a:solidFill>
                  <a:srgbClr val="00009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Sales &gt; 3.5 B$/yr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defTabSz="457200">
              <a:lnSpc>
                <a:spcPts val="6100"/>
              </a:lnSpc>
              <a:defRPr sz="2400">
                <a:solidFill>
                  <a:srgbClr val="00009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Value of treated goods&gt; 50 B$/yr **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04" name="Accelerators are important to society"/>
          <p:cNvSpPr txBox="1"/>
          <p:nvPr/>
        </p:nvSpPr>
        <p:spPr>
          <a:xfrm>
            <a:off x="3036480" y="73686"/>
            <a:ext cx="894642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10400"/>
              </a:lnSpc>
              <a:defRPr sz="4266">
                <a:latin typeface="Helvetica"/>
                <a:ea typeface="Helvetica"/>
                <a:cs typeface="Helvetica"/>
                <a:sym typeface="Helvetica"/>
              </a:defRPr>
            </a:pPr>
            <a:r>
              <a:t>Accelerators are important to society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5</a:t>
            </a:fld>
            <a:r>
              <a:t>￼</a:t>
            </a:r>
          </a:p>
        </p:txBody>
      </p:sp>
      <p:sp>
        <p:nvSpPr>
          <p:cNvPr id="165" name="High energy accelerators have enabled a series of discoveries inside atom over the last 60 years"/>
          <p:cNvSpPr txBox="1"/>
          <p:nvPr/>
        </p:nvSpPr>
        <p:spPr>
          <a:xfrm>
            <a:off x="1221976" y="3111499"/>
            <a:ext cx="4976316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8900"/>
              </a:lnSpc>
              <a:defRPr sz="373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High energy accelerators have enabled a series of discoveries inside atom over the last 60 years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6" name="Primary Partner in Particle Discovery"/>
          <p:cNvSpPr txBox="1"/>
          <p:nvPr/>
        </p:nvSpPr>
        <p:spPr>
          <a:xfrm>
            <a:off x="3710133" y="194876"/>
            <a:ext cx="75904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Primary Partner in Particle Discovery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0420" y="1707178"/>
            <a:ext cx="6373757" cy="6997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6</a:t>
            </a:fld>
            <a:r>
              <a:t>￼</a:t>
            </a:r>
          </a:p>
        </p:txBody>
      </p:sp>
      <p:sp>
        <p:nvSpPr>
          <p:cNvPr id="170" name="Accelerators Let Us See inside Atoms"/>
          <p:cNvSpPr txBox="1"/>
          <p:nvPr/>
        </p:nvSpPr>
        <p:spPr>
          <a:xfrm>
            <a:off x="3739706" y="194876"/>
            <a:ext cx="78386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Accelerators Let Us See inside Atoms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145" y="1566476"/>
            <a:ext cx="4095303" cy="2040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6447" y="1756976"/>
            <a:ext cx="7168738" cy="190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3900" y="6862376"/>
            <a:ext cx="9017000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articles can be treated as waves, with the wavelength calculated from de Broglie equation:…"/>
          <p:cNvSpPr txBox="1"/>
          <p:nvPr/>
        </p:nvSpPr>
        <p:spPr>
          <a:xfrm>
            <a:off x="537360" y="3991864"/>
            <a:ext cx="11930079" cy="1769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7000"/>
              </a:lnSpc>
              <a:defRPr sz="266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Particles can be treated as waves, with the wavelength calculated from de Broglie equation:</a:t>
            </a:r>
          </a:p>
          <a:p>
            <a:pPr defTabSz="457200">
              <a:lnSpc>
                <a:spcPts val="7000"/>
              </a:lnSpc>
              <a:defRPr sz="2666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𝜆=h/p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7</a:t>
            </a:fld>
            <a:r>
              <a:t>￼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550" y="2029130"/>
            <a:ext cx="10849488" cy="714314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rascale Physics…"/>
          <p:cNvSpPr txBox="1"/>
          <p:nvPr/>
        </p:nvSpPr>
        <p:spPr>
          <a:xfrm>
            <a:off x="6292874" y="5600699"/>
            <a:ext cx="5779291" cy="468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spcBef>
                <a:spcPts val="1200"/>
              </a:spcBef>
              <a:defRPr>
                <a:solidFill>
                  <a:srgbClr val="FFFFFF"/>
                </a:solidFill>
              </a:defRPr>
            </a:pPr>
            <a:r>
              <a:t>                                             Terascale Physics</a:t>
            </a:r>
          </a:p>
          <a:p>
            <a:pPr algn="r">
              <a:spcBef>
                <a:spcPts val="1200"/>
              </a:spcBef>
              <a:defRPr>
                <a:solidFill>
                  <a:srgbClr val="FFFFFF"/>
                </a:solidFill>
              </a:defRPr>
            </a:pPr>
            <a:r>
              <a:t>14  Trillion Volts (CM) pp</a:t>
            </a:r>
          </a:p>
          <a:p>
            <a:pPr algn="r">
              <a:spcBef>
                <a:spcPts val="1200"/>
              </a:spcBef>
              <a:defRPr>
                <a:solidFill>
                  <a:srgbClr val="FFFFFF"/>
                </a:solidFill>
              </a:defRPr>
            </a:pPr>
            <a:r>
              <a:t>27 km circumference</a:t>
            </a:r>
          </a:p>
          <a:p>
            <a:pPr algn="r">
              <a:spcBef>
                <a:spcPts val="1200"/>
              </a:spcBef>
              <a:defRPr>
                <a:solidFill>
                  <a:srgbClr val="FFFFFF"/>
                </a:solidFill>
              </a:defRPr>
            </a:pPr>
            <a:r>
              <a:t>$6 Billion+</a:t>
            </a:r>
          </a:p>
          <a:p>
            <a:pPr algn="r">
              <a:spcBef>
                <a:spcPts val="12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Large Hadron Collider (LHC) at CERN"/>
          <p:cNvSpPr txBox="1"/>
          <p:nvPr/>
        </p:nvSpPr>
        <p:spPr>
          <a:xfrm>
            <a:off x="3213354" y="194876"/>
            <a:ext cx="787938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Large Hadron Collider (LHC) at CERN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8</a:t>
            </a:fld>
            <a:r>
              <a:t>￼</a:t>
            </a:r>
          </a:p>
        </p:txBody>
      </p:sp>
      <p:sp>
        <p:nvSpPr>
          <p:cNvPr id="182" name="Discovery of Higgs BosonThe Higgs boson with a rest mass of 125 GeV/c2 is the latest subatomic particle discovery enabled by particle accelerators and colliders"/>
          <p:cNvSpPr txBox="1"/>
          <p:nvPr/>
        </p:nvSpPr>
        <p:spPr>
          <a:xfrm>
            <a:off x="125082" y="7734279"/>
            <a:ext cx="1299591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Discovery of Higgs BosonThe Higgs boson with a rest mass of 125 GeV/c</a:t>
            </a:r>
            <a:r>
              <a:rPr baseline="31999"/>
              <a:t>2</a:t>
            </a:r>
            <a:r>
              <a:t> is the latest subatomic particle discovery enabled by particle accelerators and colliders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83" name="LHC_default.jpg" descr="LHC_defaul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79692"/>
            <a:ext cx="7643752" cy="5821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1_1.png" descr="image1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8718" y="1041400"/>
            <a:ext cx="4694450" cy="4559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iscovery of Higgs Boson"/>
          <p:cNvSpPr txBox="1"/>
          <p:nvPr/>
        </p:nvSpPr>
        <p:spPr>
          <a:xfrm>
            <a:off x="4483817" y="194876"/>
            <a:ext cx="54324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Discovery of Higgs Boson</a:t>
            </a:r>
          </a:p>
        </p:txBody>
      </p:sp>
      <p:pic>
        <p:nvPicPr>
          <p:cNvPr id="186" name="higgs-simulation-3.jpg" descr="higgs-simulation-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2219" y="5600700"/>
            <a:ext cx="2942870" cy="2133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"/>
          <p:cNvSpPr txBox="1">
            <a:spLocks noGrp="1"/>
          </p:cNvSpPr>
          <p:nvPr>
            <p:ph type="body" idx="13"/>
          </p:nvPr>
        </p:nvSpPr>
        <p:spPr>
          <a:xfrm>
            <a:off x="6375349" y="9353550"/>
            <a:ext cx="241402" cy="381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B52337"/>
                </a:solidFill>
              </a:defRPr>
            </a:pPr>
            <a:fld id="{86CB4B4D-7CA3-9044-876B-883B54F8677D}" type="slidenum">
              <a:t>9</a:t>
            </a:fld>
            <a:r>
              <a:t>￼</a:t>
            </a:r>
          </a:p>
        </p:txBody>
      </p:sp>
      <p:sp>
        <p:nvSpPr>
          <p:cNvPr id="189" name="Modern light sources can generate very high brightness sources of radiation from IR to x-rays"/>
          <p:cNvSpPr txBox="1"/>
          <p:nvPr/>
        </p:nvSpPr>
        <p:spPr>
          <a:xfrm>
            <a:off x="864700" y="7883615"/>
            <a:ext cx="117088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Modern light sources can generate very high brightness sources of radiation from IR to x-rays</a:t>
            </a:r>
          </a:p>
        </p:txBody>
      </p:sp>
      <p:sp>
        <p:nvSpPr>
          <p:cNvPr id="190" name="Accelerator-Based Light Sources"/>
          <p:cNvSpPr txBox="1"/>
          <p:nvPr/>
        </p:nvSpPr>
        <p:spPr>
          <a:xfrm>
            <a:off x="4052129" y="194876"/>
            <a:ext cx="68653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Accelerator-Based Light Sources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261" y="1300934"/>
            <a:ext cx="53086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1142" y="1777911"/>
            <a:ext cx="6679120" cy="5279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lcsl.gif" descr="lcsl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031" y="3674521"/>
            <a:ext cx="5795062" cy="3927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1926</Words>
  <Application>Microsoft Macintosh PowerPoint</Application>
  <PresentationFormat>Custom</PresentationFormat>
  <Paragraphs>479</Paragraphs>
  <Slides>46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Century Gothic</vt:lpstr>
      <vt:lpstr>Comic Sans MS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Symbol</vt:lpstr>
      <vt:lpstr>Times</vt:lpstr>
      <vt:lpstr>Times New Roman</vt:lpstr>
      <vt:lpstr>White</vt:lpstr>
      <vt:lpstr>“Honey, I Shrunk the CERN”  A Plasma Physics Perspective on Accelerating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“Honey, I Shrunk the CERN”  A Plasma Physics Perspective on Accelerating Electrons</dc:title>
  <cp:lastModifiedBy>Fedurin, Mikhail</cp:lastModifiedBy>
  <cp:revision>4</cp:revision>
  <dcterms:modified xsi:type="dcterms:W3CDTF">2019-02-25T07:30:56Z</dcterms:modified>
</cp:coreProperties>
</file>