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256" r:id="rId5"/>
    <p:sldId id="265" r:id="rId6"/>
    <p:sldId id="291" r:id="rId7"/>
    <p:sldId id="292" r:id="rId8"/>
    <p:sldId id="297" r:id="rId9"/>
    <p:sldId id="293" r:id="rId10"/>
    <p:sldId id="287" r:id="rId11"/>
    <p:sldId id="267" r:id="rId12"/>
    <p:sldId id="268" r:id="rId13"/>
    <p:sldId id="275" r:id="rId14"/>
    <p:sldId id="266" r:id="rId15"/>
    <p:sldId id="302" r:id="rId16"/>
    <p:sldId id="277" r:id="rId17"/>
    <p:sldId id="282" r:id="rId18"/>
    <p:sldId id="269" r:id="rId19"/>
    <p:sldId id="270" r:id="rId20"/>
    <p:sldId id="271" r:id="rId21"/>
    <p:sldId id="272" r:id="rId22"/>
    <p:sldId id="273" r:id="rId23"/>
    <p:sldId id="274" r:id="rId24"/>
    <p:sldId id="280" r:id="rId25"/>
    <p:sldId id="283" r:id="rId26"/>
    <p:sldId id="284" r:id="rId27"/>
    <p:sldId id="298" r:id="rId28"/>
    <p:sldId id="294" r:id="rId29"/>
    <p:sldId id="286" r:id="rId30"/>
    <p:sldId id="285" r:id="rId31"/>
    <p:sldId id="295" r:id="rId32"/>
    <p:sldId id="299" r:id="rId33"/>
    <p:sldId id="300" r:id="rId34"/>
    <p:sldId id="296" r:id="rId35"/>
    <p:sldId id="258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46"/>
  </p:normalViewPr>
  <p:slideViewPr>
    <p:cSldViewPr snapToGrid="0" snapToObjects="1">
      <p:cViewPr varScale="1">
        <p:scale>
          <a:sx n="56" d="100"/>
          <a:sy n="56" d="100"/>
        </p:scale>
        <p:origin x="62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2C6F8-F0A7-4259-8FF7-90073C42A854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74DB4-1DAE-4143-B1E5-D86DF017E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47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1A43-4927-448A-8709-1A639C18A13E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8C55E-B25D-49F7-AC7B-3685D67F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8817" y="2263594"/>
            <a:ext cx="5399736" cy="187765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 err="1"/>
              <a:t>eRHIC</a:t>
            </a:r>
            <a:r>
              <a:rPr lang="en-US" dirty="0"/>
              <a:t> Design Overview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60" y="4495690"/>
            <a:ext cx="4890403" cy="73191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Christoph Montag, BNL</a:t>
            </a:r>
          </a:p>
          <a:p>
            <a:r>
              <a:rPr lang="en-US" dirty="0"/>
              <a:t>January 30, 2019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438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Storage 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811" y="3255743"/>
            <a:ext cx="4670242" cy="3166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98" y="3753080"/>
            <a:ext cx="4382758" cy="26624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698" y="1066379"/>
            <a:ext cx="8985302" cy="5111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Composed of six FODO arcs with 60º /cell at 5-10 GeV, </a:t>
            </a:r>
          </a:p>
          <a:p>
            <a:pPr marL="0" indent="0">
              <a:buNone/>
            </a:pPr>
            <a:r>
              <a:rPr lang="en-US" sz="2000" dirty="0"/>
              <a:t>90º /cell at 18 GeV for </a:t>
            </a:r>
            <a:r>
              <a:rPr lang="en-US" sz="2000" dirty="0">
                <a:solidFill>
                  <a:srgbClr val="FF0000"/>
                </a:solidFill>
              </a:rPr>
              <a:t>20nm emittance at all energies</a:t>
            </a:r>
          </a:p>
          <a:p>
            <a:pPr marL="0" indent="0">
              <a:buNone/>
            </a:pPr>
            <a:r>
              <a:rPr lang="en-US" sz="2000" dirty="0"/>
              <a:t>Super-bends for 5-10 GeV for emittance control and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additional radiation damping</a:t>
            </a:r>
          </a:p>
          <a:p>
            <a:pPr marL="0" indent="0">
              <a:buNone/>
            </a:pPr>
            <a:r>
              <a:rPr lang="en-US" sz="2000" dirty="0"/>
              <a:t>5 straight sections with simple layout, plus IR straight</a:t>
            </a:r>
          </a:p>
          <a:p>
            <a:pPr marL="0" indent="0">
              <a:buNone/>
            </a:pPr>
            <a:r>
              <a:rPr lang="en-US" sz="2000" dirty="0"/>
              <a:t>Radiate approx. 10 MW for maximum luminosity parameters at 10GeV </a:t>
            </a: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 12 superconducting 2-cell RF cavities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6766" y="5320229"/>
            <a:ext cx="9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Storage </a:t>
            </a:r>
          </a:p>
          <a:p>
            <a:pPr algn="ctr"/>
            <a:r>
              <a:rPr lang="en-US" sz="1200" dirty="0"/>
              <a:t>Ring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1DA28FA-6C2B-4709-92A3-8439A1724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24"/>
          <a:stretch/>
        </p:blipFill>
        <p:spPr>
          <a:xfrm>
            <a:off x="6481344" y="1347252"/>
            <a:ext cx="2594613" cy="13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Conflicting Requirements: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At </a:t>
            </a:r>
            <a:r>
              <a:rPr lang="en-US" dirty="0">
                <a:solidFill>
                  <a:srgbClr val="FF0000"/>
                </a:solidFill>
              </a:rPr>
              <a:t>high energy, radiation power</a:t>
            </a:r>
            <a:r>
              <a:rPr lang="en-US" dirty="0"/>
              <a:t> needs to be </a:t>
            </a:r>
            <a:r>
              <a:rPr lang="en-US" dirty="0">
                <a:solidFill>
                  <a:srgbClr val="FF0000"/>
                </a:solidFill>
              </a:rPr>
              <a:t>minimized</a:t>
            </a:r>
            <a:r>
              <a:rPr lang="en-US" dirty="0"/>
              <a:t> by a large dipole packing factor to allow high beam currents</a:t>
            </a:r>
          </a:p>
          <a:p>
            <a:pPr>
              <a:buFontTx/>
              <a:buChar char="-"/>
            </a:pPr>
            <a:r>
              <a:rPr lang="en-US" dirty="0"/>
              <a:t>At </a:t>
            </a:r>
            <a:r>
              <a:rPr lang="en-US" dirty="0">
                <a:solidFill>
                  <a:srgbClr val="FF0000"/>
                </a:solidFill>
              </a:rPr>
              <a:t>low energy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radiation damping</a:t>
            </a:r>
            <a:r>
              <a:rPr lang="en-US" dirty="0"/>
              <a:t> needs to be </a:t>
            </a:r>
            <a:r>
              <a:rPr lang="en-US" dirty="0">
                <a:solidFill>
                  <a:srgbClr val="FF0000"/>
                </a:solidFill>
              </a:rPr>
              <a:t>artificially increased</a:t>
            </a:r>
            <a:r>
              <a:rPr lang="en-US" dirty="0"/>
              <a:t> to allow large beam-beam parameters </a:t>
            </a:r>
            <a:r>
              <a:rPr lang="el-GR" dirty="0"/>
              <a:t>ξ</a:t>
            </a:r>
            <a:r>
              <a:rPr lang="en-US" dirty="0"/>
              <a:t>=0.1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Solution: </a:t>
            </a:r>
            <a:r>
              <a:rPr lang="en-US" dirty="0">
                <a:solidFill>
                  <a:srgbClr val="FF0000"/>
                </a:solidFill>
              </a:rPr>
              <a:t>Super-bends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7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Super-Bends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9252"/>
            <a:ext cx="7886700" cy="49213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Arc dipoles to be split into 3 segments: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Above 10 GeV</a:t>
            </a:r>
            <a:r>
              <a:rPr lang="en-US" dirty="0"/>
              <a:t>, all segments </a:t>
            </a:r>
            <a:r>
              <a:rPr lang="en-US" dirty="0">
                <a:solidFill>
                  <a:srgbClr val="FF0000"/>
                </a:solidFill>
              </a:rPr>
              <a:t>powered uniformly </a:t>
            </a:r>
            <a:r>
              <a:rPr lang="en-US" dirty="0"/>
              <a:t>to reduce SR power</a:t>
            </a:r>
          </a:p>
          <a:p>
            <a:r>
              <a:rPr lang="en-US" dirty="0">
                <a:solidFill>
                  <a:srgbClr val="FF0000"/>
                </a:solidFill>
              </a:rPr>
              <a:t>At 5 GeV</a:t>
            </a:r>
            <a:r>
              <a:rPr lang="en-US" dirty="0"/>
              <a:t>, short center dipole provides a </a:t>
            </a:r>
            <a:r>
              <a:rPr lang="en-US" dirty="0">
                <a:solidFill>
                  <a:srgbClr val="FF0000"/>
                </a:solidFill>
              </a:rPr>
              <a:t>reverse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bend</a:t>
            </a:r>
            <a:r>
              <a:rPr lang="en-US" dirty="0"/>
              <a:t> to increase damping decrement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0513" y="6330574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08" y="1791051"/>
            <a:ext cx="4510065" cy="2703892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6123469" y="207681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6096399" y="338878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41995" y="2497417"/>
            <a:ext cx="1306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 aperture</a:t>
            </a:r>
          </a:p>
        </p:txBody>
      </p:sp>
    </p:spTree>
    <p:extLst>
      <p:ext uri="{BB962C8B-B14F-4D97-AF65-F5344CB8AC3E}">
        <p14:creationId xmlns:p14="http://schemas.microsoft.com/office/powerpoint/2010/main" val="113315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B-Factories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81599"/>
            <a:ext cx="7886700" cy="995363"/>
          </a:xfrm>
        </p:spPr>
        <p:txBody>
          <a:bodyPr/>
          <a:lstStyle/>
          <a:p>
            <a:r>
              <a:rPr lang="en-US" dirty="0"/>
              <a:t>Parameters for 10 MW RF power are very challenging, comparable to B-Factories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B5BCB-0D86-40CD-8DE2-CC09A67E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3" y="2120062"/>
            <a:ext cx="8393373" cy="240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0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7535" y="629609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222" y="969559"/>
            <a:ext cx="39733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chamber from </a:t>
            </a:r>
            <a:r>
              <a:rPr lang="en-US" b="1" dirty="0" err="1"/>
              <a:t>CuCrZr</a:t>
            </a:r>
            <a:r>
              <a:rPr lang="en-US" b="1" dirty="0"/>
              <a:t> alloy</a:t>
            </a:r>
          </a:p>
          <a:p>
            <a:r>
              <a:rPr lang="en-US" b="1" dirty="0"/>
              <a:t>Good thermal properties</a:t>
            </a:r>
          </a:p>
          <a:p>
            <a:r>
              <a:rPr lang="en-US" b="1" dirty="0" err="1"/>
              <a:t>Weldable</a:t>
            </a:r>
            <a:endParaRPr lang="en-US" b="1" dirty="0"/>
          </a:p>
          <a:p>
            <a:r>
              <a:rPr lang="en-US" b="1" dirty="0" err="1"/>
              <a:t>Brazable</a:t>
            </a:r>
            <a:endParaRPr lang="en-US" b="1" dirty="0"/>
          </a:p>
          <a:p>
            <a:r>
              <a:rPr lang="en-US" b="1" dirty="0"/>
              <a:t>Easily available</a:t>
            </a:r>
          </a:p>
          <a:p>
            <a:r>
              <a:rPr lang="en-US" b="1" dirty="0"/>
              <a:t>Reasonable </a:t>
            </a:r>
            <a:r>
              <a:rPr lang="en-US" dirty="0"/>
              <a:t>price</a:t>
            </a:r>
          </a:p>
          <a:p>
            <a:endParaRPr lang="en-US" dirty="0"/>
          </a:p>
          <a:p>
            <a:r>
              <a:rPr lang="en-US" b="1" dirty="0"/>
              <a:t>Thermal SR power load </a:t>
            </a:r>
          </a:p>
          <a:p>
            <a:r>
              <a:rPr lang="en-US" dirty="0"/>
              <a:t>ok </a:t>
            </a:r>
          </a:p>
          <a:p>
            <a:r>
              <a:rPr lang="en-US" dirty="0"/>
              <a:t>Maximum temperature 173°C</a:t>
            </a:r>
          </a:p>
          <a:p>
            <a:r>
              <a:rPr lang="en-US" dirty="0"/>
              <a:t>well below yield strength limit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Pumping</a:t>
            </a:r>
            <a:r>
              <a:rPr lang="en-US" dirty="0"/>
              <a:t> based on </a:t>
            </a:r>
          </a:p>
          <a:p>
            <a:r>
              <a:rPr lang="en-US" dirty="0"/>
              <a:t>integrated NEG Pumps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811" y="3609908"/>
            <a:ext cx="2015921" cy="10754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9715" y="5025176"/>
            <a:ext cx="403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RF bellows:</a:t>
            </a:r>
          </a:p>
          <a:p>
            <a:r>
              <a:rPr lang="en-US" dirty="0"/>
              <a:t>Critical element of the vacuum system</a:t>
            </a:r>
          </a:p>
          <a:p>
            <a:r>
              <a:rPr lang="en-US" dirty="0"/>
              <a:t>Improved NSLS-II bellow with outside </a:t>
            </a:r>
          </a:p>
          <a:p>
            <a:r>
              <a:rPr lang="en-US" dirty="0" err="1"/>
              <a:t>CuCr</a:t>
            </a:r>
            <a:r>
              <a:rPr lang="en-US" dirty="0"/>
              <a:t> fingers good candidate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6116" y="2778482"/>
            <a:ext cx="1483853" cy="1805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13" y="228487"/>
            <a:ext cx="7886700" cy="654678"/>
          </a:xfrm>
        </p:spPr>
        <p:txBody>
          <a:bodyPr>
            <a:normAutofit/>
          </a:bodyPr>
          <a:lstStyle/>
          <a:p>
            <a:r>
              <a:rPr lang="en-US" sz="3600" dirty="0"/>
              <a:t>SR Vacuum System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737" y="1075509"/>
            <a:ext cx="4577990" cy="17029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1477" y="4481455"/>
            <a:ext cx="2229187" cy="1697508"/>
            <a:chOff x="141270" y="2139007"/>
            <a:chExt cx="3433128" cy="256145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9" t="15197" r="17842" b="9760"/>
            <a:stretch/>
          </p:blipFill>
          <p:spPr bwMode="auto">
            <a:xfrm>
              <a:off x="801108" y="2446714"/>
              <a:ext cx="2226409" cy="1941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1914312" y="2342435"/>
              <a:ext cx="212872" cy="2551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969312" y="2139007"/>
              <a:ext cx="123783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Silver plated sleeve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908639" y="3401012"/>
              <a:ext cx="636820" cy="611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41270" y="3978209"/>
              <a:ext cx="9749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Contact spring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2193929" y="2842941"/>
              <a:ext cx="582780" cy="7022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588231" y="2630587"/>
              <a:ext cx="98616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Copper fingers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1471552" y="3834713"/>
              <a:ext cx="636820" cy="611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78661" y="4446545"/>
              <a:ext cx="10967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RF spring groove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609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3770"/>
          </a:xfrm>
        </p:spPr>
        <p:txBody>
          <a:bodyPr>
            <a:normAutofit fontScale="90000"/>
          </a:bodyPr>
          <a:lstStyle/>
          <a:p>
            <a:r>
              <a:rPr lang="en-US" dirty="0"/>
              <a:t>Hadron Ring Dynamic Aperture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1205949"/>
            <a:ext cx="8938544" cy="5105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Requirement: DA&gt; 5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  (RHIC experience)</a:t>
            </a:r>
          </a:p>
          <a:p>
            <a:pPr marL="0" indent="0">
              <a:buNone/>
            </a:pPr>
            <a:r>
              <a:rPr lang="en-US" dirty="0"/>
              <a:t>                        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41" y="1961579"/>
            <a:ext cx="2780984" cy="4205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421" y="1961579"/>
            <a:ext cx="477604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terms tracking in eRHIC hadron 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beam-beam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multipole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Beam-beam has a strong impact on DA</a:t>
            </a:r>
          </a:p>
          <a:p>
            <a:r>
              <a:rPr lang="en-US" dirty="0"/>
              <a:t>Systematic multipole errors in the IR should not </a:t>
            </a:r>
          </a:p>
          <a:p>
            <a:r>
              <a:rPr lang="en-US" dirty="0"/>
              <a:t>exceed 2 units of 10</a:t>
            </a:r>
            <a:r>
              <a:rPr lang="en-US" baseline="30000" dirty="0"/>
              <a:t>-4</a:t>
            </a:r>
            <a:r>
              <a:rPr lang="en-US" dirty="0"/>
              <a:t> @ 25mm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High demand on IR magnet design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 attempts to improve DA by nonlinear corrections yet</a:t>
            </a:r>
          </a:p>
          <a:p>
            <a:r>
              <a:rPr lang="en-US" dirty="0">
                <a:sym typeface="Wingdings" panose="05000000000000000000" pitchFamily="2" charset="2"/>
              </a:rPr>
              <a:t>No study of random errors yet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Dynamic aperture comparable to present RHIC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436" y="223471"/>
            <a:ext cx="8454894" cy="488818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 Ring Dynamic Aperture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Requirement: DA &gt; 10 </a:t>
                </a:r>
                <a:r>
                  <a:rPr lang="en-US" sz="2000" dirty="0">
                    <a:latin typeface="Symbol" panose="05050102010706020507" pitchFamily="18" charset="2"/>
                  </a:rPr>
                  <a:t>s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all three planes (lifetime)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Main issue: 2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order chromaticity (local IR </a:t>
                </a:r>
                <a:r>
                  <a:rPr lang="en-US" sz="2000" dirty="0" err="1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x</a:t>
                </a:r>
                <a:r>
                  <a:rPr lang="en-US" sz="2000" baseline="-25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x,y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= -30)</a:t>
                </a:r>
              </a:p>
              <a:p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Sextupole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scheme: A-B-E-A-B-A-B-C-A-B-C-A-B-E-A-B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Off-momentum DA still limited at 0.8% (12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) by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 2nd order vertical chromaticity</a:t>
                </a: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On-momentum DA ~ 20 </a:t>
                </a:r>
                <a:r>
                  <a:rPr lang="en-US" sz="2000" dirty="0">
                    <a:latin typeface="Symbol" panose="05050102010706020507" pitchFamily="18" charset="2"/>
                    <a:cs typeface="Arial" panose="020B0604020202020204" pitchFamily="34" charset="0"/>
                    <a:sym typeface="Wingdings" panose="05000000000000000000" pitchFamily="2" charset="2"/>
                  </a:rPr>
                  <a:t>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limited by tune shift with 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 amplitude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54428" y="981324"/>
                <a:ext cx="8871946" cy="4351338"/>
              </a:xfrm>
              <a:blipFill>
                <a:blip r:embed="rId2"/>
                <a:stretch>
                  <a:fillRect l="-619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164" y="3909856"/>
            <a:ext cx="1840251" cy="284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48" y="795416"/>
            <a:ext cx="2199094" cy="307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737" y="3655475"/>
            <a:ext cx="4350569" cy="3107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4466739"/>
            <a:ext cx="3098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results with beam-beam and imperfections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optimization of  non-chromatic sextupoles yet</a:t>
            </a:r>
          </a:p>
        </p:txBody>
      </p:sp>
    </p:spTree>
    <p:extLst>
      <p:ext uri="{BB962C8B-B14F-4D97-AF65-F5344CB8AC3E}">
        <p14:creationId xmlns:p14="http://schemas.microsoft.com/office/powerpoint/2010/main" val="369435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015" y="4071516"/>
            <a:ext cx="2219325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428"/>
          </a:xfrm>
        </p:spPr>
        <p:txBody>
          <a:bodyPr/>
          <a:lstStyle/>
          <a:p>
            <a:r>
              <a:rPr lang="en-US" dirty="0"/>
              <a:t>Dynamic Aperture with 2 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12" y="1357088"/>
            <a:ext cx="8936518" cy="517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</a:p>
          <a:p>
            <a:r>
              <a:rPr lang="en-US" sz="2000" u="sng" dirty="0"/>
              <a:t>On-momentum </a:t>
            </a:r>
            <a:r>
              <a:rPr lang="en-US" sz="2000" dirty="0"/>
              <a:t>dynamic aperture with 2 IR and </a:t>
            </a:r>
            <a:r>
              <a:rPr lang="en-US" sz="2000" b="1" dirty="0"/>
              <a:t>2 family </a:t>
            </a:r>
            <a:r>
              <a:rPr lang="en-US" sz="2000" dirty="0" err="1"/>
              <a:t>sextupole</a:t>
            </a:r>
            <a:r>
              <a:rPr lang="en-US" sz="2000" dirty="0"/>
              <a:t> correction exceeds 20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 in tracking studies</a:t>
            </a:r>
          </a:p>
          <a:p>
            <a:r>
              <a:rPr lang="en-US" sz="2000" u="sng" dirty="0"/>
              <a:t>Off-momentum</a:t>
            </a:r>
            <a:r>
              <a:rPr lang="en-US" sz="2000" dirty="0"/>
              <a:t>: Arrange phase advances between IRs such that IR-induced </a:t>
            </a:r>
            <a:r>
              <a:rPr lang="el-GR" sz="2000" dirty="0"/>
              <a:t>β</a:t>
            </a:r>
            <a:r>
              <a:rPr lang="en-US" sz="2000" dirty="0"/>
              <a:t>-beats compensate each other</a:t>
            </a:r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need only 2 </a:t>
            </a:r>
            <a:r>
              <a:rPr lang="en-US" sz="2000" dirty="0" err="1"/>
              <a:t>sextupole</a:t>
            </a:r>
            <a:r>
              <a:rPr lang="en-US" sz="2000" dirty="0"/>
              <a:t> families (one per plane)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HERA-II experience with this concept: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- </a:t>
            </a:r>
            <a:r>
              <a:rPr lang="en-US" sz="2000" i="1" dirty="0">
                <a:solidFill>
                  <a:srgbClr val="00B0F0"/>
                </a:solidFill>
              </a:rPr>
              <a:t>Without IR-IR compensation,  no DA at desired working point</a:t>
            </a:r>
          </a:p>
          <a:p>
            <a:pPr>
              <a:buFontTx/>
              <a:buChar char="-"/>
            </a:pPr>
            <a:r>
              <a:rPr lang="en-US" sz="2000" i="1" dirty="0">
                <a:solidFill>
                  <a:srgbClr val="00B0F0"/>
                </a:solidFill>
              </a:rPr>
              <a:t>With IR-IR compensation </a:t>
            </a:r>
            <a:r>
              <a:rPr lang="en-US" sz="2000" i="1" dirty="0">
                <a:solidFill>
                  <a:srgbClr val="00B0F0"/>
                </a:solidFill>
                <a:sym typeface="Wingdings" panose="05000000000000000000" pitchFamily="2" charset="2"/>
              </a:rPr>
              <a:t> sufficient on-and off-momentum DA</a:t>
            </a:r>
          </a:p>
          <a:p>
            <a:pPr>
              <a:buFontTx/>
              <a:buChar char="-"/>
            </a:pPr>
            <a:endParaRPr lang="en-US" sz="2000" i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Need to confirm with systematic tracking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61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812" y="164382"/>
            <a:ext cx="7886700" cy="571945"/>
          </a:xfrm>
        </p:spPr>
        <p:txBody>
          <a:bodyPr>
            <a:normAutofit fontScale="90000"/>
          </a:bodyPr>
          <a:lstStyle/>
          <a:p>
            <a:r>
              <a:rPr lang="en-US" dirty="0"/>
              <a:t>Collective Effects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73440"/>
            <a:ext cx="9144000" cy="5984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Electrons: </a:t>
            </a:r>
          </a:p>
          <a:p>
            <a:r>
              <a:rPr lang="en-US" sz="1800" dirty="0"/>
              <a:t>Single bunch instabilities checked with standard code and appear to be stable.</a:t>
            </a:r>
          </a:p>
          <a:p>
            <a:r>
              <a:rPr lang="en-US" sz="1800" dirty="0"/>
              <a:t>Transverse coupled bunch modes appear to be stable.</a:t>
            </a:r>
          </a:p>
          <a:p>
            <a:r>
              <a:rPr lang="en-US" sz="1800" dirty="0"/>
              <a:t>Might need a longitudinal damper for coupled bunch instabilities.</a:t>
            </a:r>
          </a:p>
          <a:p>
            <a:r>
              <a:rPr lang="en-US" sz="1800" dirty="0"/>
              <a:t>We consider the possibility of removing the 3</a:t>
            </a:r>
            <a:r>
              <a:rPr lang="en-US" sz="1800" baseline="30000" dirty="0"/>
              <a:t>rd</a:t>
            </a:r>
            <a:r>
              <a:rPr lang="en-US" sz="1800" dirty="0"/>
              <a:t> harmonic RF system ($$)</a:t>
            </a:r>
          </a:p>
          <a:p>
            <a:r>
              <a:rPr lang="en-US" sz="1800" b="1" dirty="0"/>
              <a:t>Fast ion instability </a:t>
            </a:r>
            <a:r>
              <a:rPr lang="en-US" sz="1800" dirty="0"/>
              <a:t>is expected to be present but manageable at </a:t>
            </a:r>
            <a:r>
              <a:rPr lang="en-US" sz="1800" dirty="0" err="1"/>
              <a:t>SuperKEKB</a:t>
            </a:r>
            <a:r>
              <a:rPr lang="en-US" sz="1800" dirty="0"/>
              <a:t> vacuum levels.</a:t>
            </a:r>
          </a:p>
          <a:p>
            <a:pPr marL="0" indent="0">
              <a:buNone/>
            </a:pPr>
            <a:r>
              <a:rPr lang="en-US" sz="1800" dirty="0"/>
              <a:t>    </a:t>
            </a:r>
            <a:r>
              <a:rPr lang="en-US" sz="1800" b="1" dirty="0"/>
              <a:t>Feedback noise </a:t>
            </a:r>
            <a:r>
              <a:rPr lang="en-US" sz="1800" dirty="0"/>
              <a:t>might affect hadrons  </a:t>
            </a:r>
            <a:r>
              <a:rPr lang="en-US" sz="1800" dirty="0">
                <a:sym typeface="Wingdings" panose="05000000000000000000" pitchFamily="2" charset="2"/>
              </a:rPr>
              <a:t> still needs to be studied and noise specs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need to be defined</a:t>
            </a:r>
          </a:p>
          <a:p>
            <a:pPr marL="0" indent="0">
              <a:buNone/>
            </a:pPr>
            <a:r>
              <a:rPr lang="en-US" sz="1800" u="sng" dirty="0">
                <a:sym typeface="Wingdings" panose="05000000000000000000" pitchFamily="2" charset="2"/>
              </a:rPr>
              <a:t>Hadrons:</a:t>
            </a:r>
          </a:p>
          <a:p>
            <a:r>
              <a:rPr lang="en-US" sz="1800" dirty="0">
                <a:sym typeface="Wingdings" panose="05000000000000000000" pitchFamily="2" charset="2"/>
              </a:rPr>
              <a:t>Electron cloud is most worrisome Cu and amorphous carbon coating of stainless steel vacuum chamber needed (prepared and planned) </a:t>
            </a:r>
          </a:p>
          <a:p>
            <a:r>
              <a:rPr lang="en-US" sz="1800" dirty="0">
                <a:sym typeface="Wingdings" panose="05000000000000000000" pitchFamily="2" charset="2"/>
              </a:rPr>
              <a:t>IBS: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2 hour emittance growth time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horiz</a:t>
            </a:r>
            <a:r>
              <a:rPr lang="en-US" sz="1800" dirty="0">
                <a:sym typeface="Wingdings" panose="05000000000000000000" pitchFamily="2" charset="2"/>
              </a:rPr>
              <a:t>. and long.  need </a:t>
            </a:r>
            <a:r>
              <a:rPr 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strong hadron cooling</a:t>
            </a:r>
          </a:p>
          <a:p>
            <a:r>
              <a:rPr lang="en-US" sz="1800" dirty="0">
                <a:sym typeface="Wingdings" panose="05000000000000000000" pitchFamily="2" charset="2"/>
              </a:rPr>
              <a:t>Coherent instabilities appear to be  absent at top energy</a:t>
            </a:r>
          </a:p>
          <a:p>
            <a:r>
              <a:rPr lang="en-US" sz="1800" dirty="0">
                <a:sym typeface="Wingdings" panose="05000000000000000000" pitchFamily="2" charset="2"/>
              </a:rPr>
              <a:t>Might need a narrowband damper to control coupled bunch instabilities at injection.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52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158" y="304093"/>
            <a:ext cx="7886700" cy="579502"/>
          </a:xfrm>
        </p:spPr>
        <p:txBody>
          <a:bodyPr>
            <a:noAutofit/>
          </a:bodyPr>
          <a:lstStyle/>
          <a:p>
            <a:r>
              <a:rPr lang="en-US" sz="3600" dirty="0"/>
              <a:t>Electron Storage Ring Polarization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7" y="1296537"/>
            <a:ext cx="9119913" cy="5380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Physics program requires bunches with spins parallel ↑ ↑ and antiparallel ↑↓ to main dipole field simultaneously.</a:t>
            </a:r>
          </a:p>
          <a:p>
            <a:r>
              <a:rPr lang="en-US" sz="1800" dirty="0" err="1"/>
              <a:t>Sokolov-Ternov</a:t>
            </a:r>
            <a:r>
              <a:rPr lang="en-US" sz="1800" dirty="0"/>
              <a:t> would slowly flip all bunches into antiparallel orientation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sz="1800" dirty="0">
                <a:sym typeface="Wingdings" panose="05000000000000000000" pitchFamily="2" charset="2"/>
              </a:rPr>
              <a:t>Need to replace bunches with parallel spin </a:t>
            </a:r>
            <a:r>
              <a:rPr lang="en-US" sz="1800" dirty="0"/>
              <a:t>↑ ↑</a:t>
            </a:r>
            <a:r>
              <a:rPr lang="en-US" sz="1800" dirty="0">
                <a:sym typeface="Wingdings" panose="05000000000000000000" pitchFamily="2" charset="2"/>
              </a:rPr>
              <a:t> with a rate much faster (5 min) than </a:t>
            </a:r>
            <a:r>
              <a:rPr lang="en-US" sz="1800" dirty="0" err="1">
                <a:sym typeface="Wingdings" panose="05000000000000000000" pitchFamily="2" charset="2"/>
              </a:rPr>
              <a:t>Sokolov-Ternov</a:t>
            </a:r>
            <a:r>
              <a:rPr lang="en-US" sz="1800" dirty="0">
                <a:sym typeface="Wingdings" panose="05000000000000000000" pitchFamily="2" charset="2"/>
              </a:rPr>
              <a:t> time constant (&gt;30 min)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Performed spin tracking to determine equilibrium polarization:</a:t>
            </a:r>
          </a:p>
          <a:p>
            <a:r>
              <a:rPr lang="en-US" sz="1800" dirty="0"/>
              <a:t>Equilibrium polarization P</a:t>
            </a:r>
            <a:r>
              <a:rPr lang="en-US" sz="1800" baseline="-25000" dirty="0"/>
              <a:t>∞</a:t>
            </a:r>
            <a:r>
              <a:rPr lang="en-US" sz="1800" dirty="0"/>
              <a:t> = 50% in eRHIC sufficient </a:t>
            </a:r>
          </a:p>
          <a:p>
            <a:pPr marL="0" indent="0">
              <a:buNone/>
            </a:pPr>
            <a:r>
              <a:rPr lang="en-US" sz="1800" dirty="0"/>
              <a:t>   to maintain polarization with &lt;P&gt; = 63%  (spin ↑↓</a:t>
            </a:r>
            <a:r>
              <a:rPr lang="en-US" sz="1800" dirty="0">
                <a:sym typeface="Wingdings" panose="05000000000000000000" pitchFamily="2" charset="2"/>
              </a:rPr>
              <a:t> 80%)</a:t>
            </a:r>
            <a:endParaRPr lang="en-US" sz="1800" dirty="0"/>
          </a:p>
          <a:p>
            <a:r>
              <a:rPr lang="en-US" sz="1800" dirty="0"/>
              <a:t>Polarization with BB not studied yet </a:t>
            </a:r>
          </a:p>
          <a:p>
            <a:pPr marL="0" indent="0">
              <a:buNone/>
            </a:pPr>
            <a:r>
              <a:rPr lang="en-US" sz="1800" b="1" dirty="0"/>
              <a:t>Conclusion</a:t>
            </a:r>
            <a:r>
              <a:rPr lang="en-US" sz="1800" dirty="0"/>
              <a:t>: </a:t>
            </a:r>
          </a:p>
          <a:p>
            <a:r>
              <a:rPr lang="en-US" sz="1800" dirty="0"/>
              <a:t>Polarization ok so far</a:t>
            </a:r>
          </a:p>
          <a:p>
            <a:r>
              <a:rPr lang="en-US" sz="1800" dirty="0"/>
              <a:t>More improvements expected by longitudinal spin matching, harmonic bumps, BBA,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2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3734"/>
          </a:xfrm>
        </p:spPr>
        <p:txBody>
          <a:bodyPr>
            <a:normAutofit/>
          </a:bodyPr>
          <a:lstStyle/>
          <a:p>
            <a:r>
              <a:rPr lang="en-US" sz="3600" dirty="0"/>
              <a:t>Requirements for an 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90921"/>
            <a:ext cx="86795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High luminosity</a:t>
            </a:r>
            <a:r>
              <a:rPr lang="en-US" sz="2400" dirty="0"/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/>
              <a:t> = (10</a:t>
            </a:r>
            <a:r>
              <a:rPr lang="en-US" sz="2400" baseline="30000" dirty="0"/>
              <a:t>33</a:t>
            </a:r>
            <a:r>
              <a:rPr lang="en-US" sz="2400" dirty="0"/>
              <a:t>-10</a:t>
            </a:r>
            <a:r>
              <a:rPr lang="en-US" sz="2400" baseline="30000" dirty="0"/>
              <a:t>34</a:t>
            </a:r>
            <a:r>
              <a:rPr lang="en-US" sz="2400" dirty="0"/>
              <a:t>) cm</a:t>
            </a:r>
            <a:r>
              <a:rPr lang="en-US" sz="2400" baseline="30000" dirty="0"/>
              <a:t>-2</a:t>
            </a:r>
            <a:r>
              <a:rPr lang="en-US" sz="2400" dirty="0"/>
              <a:t>sec</a:t>
            </a:r>
            <a:r>
              <a:rPr lang="en-US" sz="2400" baseline="30000" dirty="0"/>
              <a:t>-1</a:t>
            </a:r>
            <a:r>
              <a:rPr lang="en-US" sz="2400" dirty="0"/>
              <a:t>  </a:t>
            </a:r>
          </a:p>
          <a:p>
            <a:r>
              <a:rPr lang="en-US" sz="2400" dirty="0"/>
              <a:t>Large range of center-of-mass </a:t>
            </a:r>
            <a:r>
              <a:rPr lang="en-US" sz="2400" dirty="0">
                <a:solidFill>
                  <a:srgbClr val="FF0000"/>
                </a:solidFill>
              </a:rPr>
              <a:t>energies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baseline="-25000" dirty="0" err="1"/>
              <a:t>cm</a:t>
            </a:r>
            <a:r>
              <a:rPr lang="en-US" sz="2400" dirty="0"/>
              <a:t>= (29-140) GeV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Polarized beams </a:t>
            </a:r>
            <a:r>
              <a:rPr lang="en-US" sz="2400" dirty="0"/>
              <a:t>with flexible spin patterns</a:t>
            </a:r>
          </a:p>
          <a:p>
            <a:r>
              <a:rPr lang="en-US" sz="2400" dirty="0"/>
              <a:t>Favorable condition for </a:t>
            </a:r>
            <a:r>
              <a:rPr lang="en-US" sz="2400" dirty="0">
                <a:solidFill>
                  <a:srgbClr val="FF0000"/>
                </a:solidFill>
              </a:rPr>
              <a:t>detector acceptance </a:t>
            </a:r>
            <a:r>
              <a:rPr lang="en-US" sz="2400" dirty="0"/>
              <a:t>such as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=200 MeV</a:t>
            </a:r>
          </a:p>
          <a:p>
            <a:r>
              <a:rPr lang="en-US" sz="2400" dirty="0"/>
              <a:t>Large range of </a:t>
            </a:r>
            <a:r>
              <a:rPr lang="en-US" sz="2400" dirty="0">
                <a:solidFill>
                  <a:srgbClr val="FF0000"/>
                </a:solidFill>
              </a:rPr>
              <a:t>hadron species</a:t>
            </a:r>
            <a:r>
              <a:rPr lang="en-US" sz="2400" dirty="0"/>
              <a:t>:  protons ….Uranium</a:t>
            </a:r>
          </a:p>
          <a:p>
            <a:r>
              <a:rPr lang="en-US" sz="2400" dirty="0"/>
              <a:t>Collisions of electrons with </a:t>
            </a:r>
            <a:r>
              <a:rPr lang="en-US" sz="2400" dirty="0">
                <a:solidFill>
                  <a:srgbClr val="FF0000"/>
                </a:solidFill>
              </a:rPr>
              <a:t>polarized protons and light ions</a:t>
            </a:r>
            <a:r>
              <a:rPr lang="en-US" sz="2400" dirty="0"/>
              <a:t>  (</a:t>
            </a:r>
            <a:r>
              <a:rPr lang="en-US" sz="2400" dirty="0">
                <a:latin typeface="Wingdings 3" panose="05040102010807070707" pitchFamily="18" charset="2"/>
              </a:rPr>
              <a:t>h</a:t>
            </a:r>
            <a:r>
              <a:rPr lang="en-US" sz="2400" baseline="30000" dirty="0"/>
              <a:t>3</a:t>
            </a:r>
            <a:r>
              <a:rPr lang="en-US" sz="2400" dirty="0"/>
              <a:t>He, </a:t>
            </a:r>
            <a:r>
              <a:rPr lang="en-US" sz="2400" dirty="0" err="1">
                <a:latin typeface="Wingdings 3" panose="05040102010807070707" pitchFamily="18" charset="2"/>
              </a:rPr>
              <a:t>h</a:t>
            </a:r>
            <a:r>
              <a:rPr lang="en-US" sz="2400" dirty="0" err="1"/>
              <a:t>d</a:t>
            </a:r>
            <a:r>
              <a:rPr lang="en-US" sz="2400" dirty="0"/>
              <a:t>,…)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56" y="138417"/>
            <a:ext cx="7886700" cy="707972"/>
          </a:xfrm>
        </p:spPr>
        <p:txBody>
          <a:bodyPr>
            <a:normAutofit/>
          </a:bodyPr>
          <a:lstStyle/>
          <a:p>
            <a:r>
              <a:rPr lang="en-US" sz="3600" dirty="0"/>
              <a:t>IR Layout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1158" y="5442600"/>
            <a:ext cx="74738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Design meets all requirements 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 Very constrained systems, requires novel types of magnets in the 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355" y="778227"/>
            <a:ext cx="8885645" cy="46643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IR design requirements:</a:t>
            </a:r>
          </a:p>
          <a:p>
            <a:pPr marL="0" indent="0">
              <a:buNone/>
            </a:pPr>
            <a:endParaRPr lang="en-US" sz="1800" b="1" dirty="0"/>
          </a:p>
          <a:p>
            <a:pPr lvl="1"/>
            <a:r>
              <a:rPr lang="en-US" sz="1800" dirty="0"/>
              <a:t>Small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* for high luminosity</a:t>
            </a:r>
          </a:p>
          <a:p>
            <a:pPr lvl="1"/>
            <a:r>
              <a:rPr lang="en-US" sz="1800" dirty="0"/>
              <a:t>Limited IR chromaticity contributions</a:t>
            </a:r>
          </a:p>
          <a:p>
            <a:pPr lvl="1"/>
            <a:r>
              <a:rPr lang="en-US" sz="1800" dirty="0"/>
              <a:t>Large final focus quadrupole aperture</a:t>
            </a:r>
          </a:p>
          <a:p>
            <a:pPr lvl="1"/>
            <a:r>
              <a:rPr lang="en-US" sz="1800" dirty="0"/>
              <a:t>Large detector acceptance 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 Large quadrupole aperture, limited beam divergence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spectrometer in the low-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optics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No accelerator magnets +/-4.5 m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25 </a:t>
            </a:r>
            <a:r>
              <a:rPr lang="en-US" sz="1800" dirty="0" err="1">
                <a:solidFill>
                  <a:srgbClr val="FF0000"/>
                </a:solidFill>
                <a:sym typeface="Wingdings" panose="05000000000000000000" pitchFamily="2" charset="2"/>
              </a:rPr>
              <a:t>mrad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800" dirty="0">
                <a:sym typeface="Wingdings" panose="05000000000000000000" pitchFamily="2" charset="2"/>
              </a:rPr>
              <a:t>crossing angle (increased from 22 </a:t>
            </a:r>
            <a:r>
              <a:rPr lang="en-US" sz="1800" dirty="0" err="1">
                <a:sym typeface="Wingdings" panose="05000000000000000000" pitchFamily="2" charset="2"/>
              </a:rPr>
              <a:t>mrad</a:t>
            </a:r>
            <a:r>
              <a:rPr lang="en-US" sz="1800" dirty="0">
                <a:sym typeface="Wingdings" panose="05000000000000000000" pitchFamily="2" charset="2"/>
              </a:rPr>
              <a:t> to ease magnet design), crab crossing, crab cavities 90° from IP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Avoid synchrotron radiation: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no electron bends on the forward side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absorb SR far from IP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- need mask against backscattered SR photons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Accommodate spin rotators, spin matching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Space for luminosity monitor, neutron detector, “Roman Pots”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B46C86-D82F-4EE1-A9F0-E40A5910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64" y="0"/>
            <a:ext cx="2996398" cy="248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78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D66B1E-5AA4-4286-B38F-C303FD864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9237" y="549426"/>
            <a:ext cx="5474577" cy="454627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1651" y="4386470"/>
            <a:ext cx="5943238" cy="1482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Multi-stage separation: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from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Protons from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 from Bethe-</a:t>
            </a:r>
            <a:r>
              <a:rPr lang="en-US" dirty="0" err="1"/>
              <a:t>Heitler</a:t>
            </a:r>
            <a:r>
              <a:rPr lang="en-US" dirty="0"/>
              <a:t> photons (luminosity monitor)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31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98" y="3415910"/>
            <a:ext cx="4596382" cy="2541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3646778" y="2475123"/>
            <a:ext cx="0" cy="2788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1A16BF-0D0D-4568-9704-578EAC1BCBB3}"/>
              </a:ext>
            </a:extLst>
          </p:cNvPr>
          <p:cNvSpPr txBox="1"/>
          <p:nvPr/>
        </p:nvSpPr>
        <p:spPr>
          <a:xfrm>
            <a:off x="293957" y="226758"/>
            <a:ext cx="638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IR Magnets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319E9-5522-4B21-A12F-C6645821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19" y="3247447"/>
            <a:ext cx="2548005" cy="15625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7AB74E-D802-45CD-A4BE-FB48793C23EA}"/>
              </a:ext>
            </a:extLst>
          </p:cNvPr>
          <p:cNvGrpSpPr/>
          <p:nvPr/>
        </p:nvGrpSpPr>
        <p:grpSpPr>
          <a:xfrm>
            <a:off x="4887645" y="4774672"/>
            <a:ext cx="3962400" cy="1664217"/>
            <a:chOff x="4896676" y="1853355"/>
            <a:chExt cx="4015008" cy="195738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4791A3-2401-422A-99DC-B1FD49F1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76" y="1853355"/>
              <a:ext cx="4015008" cy="195738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6B475F-18BB-4213-B16E-11C95891ED39}"/>
                </a:ext>
              </a:extLst>
            </p:cNvPr>
            <p:cNvSpPr txBox="1"/>
            <p:nvPr/>
          </p:nvSpPr>
          <p:spPr>
            <a:xfrm>
              <a:off x="5384773" y="1864635"/>
              <a:ext cx="2419378" cy="3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b="1" i="1" dirty="0">
                  <a:solidFill>
                    <a:srgbClr val="0000CC"/>
                  </a:solidFill>
                </a:rPr>
                <a:t>1.3 T Cancel Coil Detail</a:t>
              </a:r>
              <a:endParaRPr lang="en-US" b="1" i="1" spc="50" dirty="0">
                <a:solidFill>
                  <a:srgbClr val="0000CC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E95D68-AE65-42EF-8E06-11B963E48D54}"/>
                </a:ext>
              </a:extLst>
            </p:cNvPr>
            <p:cNvSpPr txBox="1"/>
            <p:nvPr/>
          </p:nvSpPr>
          <p:spPr>
            <a:xfrm>
              <a:off x="6543659" y="324433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Q1EF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05503B-8E8C-4E7D-80DD-E5197F1D985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1" y="744784"/>
            <a:ext cx="5495720" cy="26368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9246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0" y="4645700"/>
            <a:ext cx="2919235" cy="1628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269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IR Vacuum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5033" y="753343"/>
            <a:ext cx="6074226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6367" y="1513576"/>
            <a:ext cx="3145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of the complex </a:t>
            </a:r>
          </a:p>
          <a:p>
            <a:r>
              <a:rPr lang="en-US" dirty="0"/>
              <a:t>     IR vacuum system has </a:t>
            </a:r>
          </a:p>
          <a:p>
            <a:r>
              <a:rPr lang="en-US" dirty="0"/>
              <a:t>    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Lengths of warm-cold vacuum transitions taken into account in lattice design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Impedance assessment has started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472" y="5048161"/>
            <a:ext cx="1705557" cy="1320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014" y="5195887"/>
            <a:ext cx="2209971" cy="1435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329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FD4B-11F7-46D9-BA2F-5B24EAE8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 Complex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F6D36B-68ED-4201-B70F-25B2383AD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41" y="1470784"/>
            <a:ext cx="773691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81353-4E20-446B-B9AD-1B6CA466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6B6B3-67F5-4E5A-A0AA-DAE64CA0BC10}"/>
              </a:ext>
            </a:extLst>
          </p:cNvPr>
          <p:cNvSpPr txBox="1"/>
          <p:nvPr/>
        </p:nvSpPr>
        <p:spPr>
          <a:xfrm>
            <a:off x="928048" y="5571651"/>
            <a:ext cx="727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Rapid-cycling synchrotron (RCS) in the RHIC tunnel</a:t>
            </a:r>
          </a:p>
          <a:p>
            <a:r>
              <a:rPr lang="en-US" sz="2000" dirty="0"/>
              <a:t>400 MeV LINAC in 2 o’clock stub tunnel</a:t>
            </a:r>
          </a:p>
        </p:txBody>
      </p:sp>
    </p:spTree>
    <p:extLst>
      <p:ext uri="{BB962C8B-B14F-4D97-AF65-F5344CB8AC3E}">
        <p14:creationId xmlns:p14="http://schemas.microsoft.com/office/powerpoint/2010/main" val="2356404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1578-EC33-4282-8F36-48673C58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Cycling Synchrotron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4B5DA-A3BE-4614-A420-B3D1C446A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eRHIC</a:t>
            </a:r>
            <a:r>
              <a:rPr lang="en-US" dirty="0"/>
              <a:t> requires a </a:t>
            </a:r>
            <a:r>
              <a:rPr lang="en-US" dirty="0">
                <a:solidFill>
                  <a:srgbClr val="FF0000"/>
                </a:solidFill>
              </a:rPr>
              <a:t>full energy polarized injector </a:t>
            </a:r>
            <a:r>
              <a:rPr lang="en-US" dirty="0"/>
              <a:t>for rapid electron bunch replacement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rapid cycling synchrotron </a:t>
            </a:r>
            <a:r>
              <a:rPr lang="en-US" dirty="0"/>
              <a:t>is the most cost effective solution</a:t>
            </a:r>
          </a:p>
          <a:p>
            <a:r>
              <a:rPr lang="en-US" dirty="0"/>
              <a:t>High </a:t>
            </a:r>
            <a:r>
              <a:rPr lang="en-US" dirty="0">
                <a:solidFill>
                  <a:srgbClr val="FF0000"/>
                </a:solidFill>
              </a:rPr>
              <a:t>periodicity</a:t>
            </a:r>
            <a:r>
              <a:rPr lang="en-US" dirty="0"/>
              <a:t> and proper </a:t>
            </a:r>
            <a:r>
              <a:rPr lang="en-US" dirty="0">
                <a:solidFill>
                  <a:srgbClr val="FF0000"/>
                </a:solidFill>
              </a:rPr>
              <a:t>tune choice </a:t>
            </a:r>
            <a:r>
              <a:rPr lang="en-US" dirty="0"/>
              <a:t>ensures </a:t>
            </a:r>
            <a:r>
              <a:rPr lang="en-US" dirty="0">
                <a:solidFill>
                  <a:srgbClr val="FF0000"/>
                </a:solidFill>
              </a:rPr>
              <a:t>polarization preservation </a:t>
            </a:r>
            <a:r>
              <a:rPr lang="en-US" dirty="0"/>
              <a:t>on the ramp</a:t>
            </a:r>
          </a:p>
          <a:p>
            <a:r>
              <a:rPr lang="en-US" dirty="0">
                <a:solidFill>
                  <a:srgbClr val="FF0000"/>
                </a:solidFill>
              </a:rPr>
              <a:t>Straight sections </a:t>
            </a:r>
            <a:r>
              <a:rPr lang="en-US" dirty="0"/>
              <a:t>designed </a:t>
            </a:r>
            <a:r>
              <a:rPr lang="en-US"/>
              <a:t>as </a:t>
            </a:r>
            <a:r>
              <a:rPr lang="en-US">
                <a:solidFill>
                  <a:srgbClr val="FF0000"/>
                </a:solidFill>
              </a:rPr>
              <a:t>unit </a:t>
            </a:r>
            <a:r>
              <a:rPr lang="en-US" dirty="0">
                <a:solidFill>
                  <a:srgbClr val="FF0000"/>
                </a:solidFill>
              </a:rPr>
              <a:t>matrices </a:t>
            </a:r>
          </a:p>
          <a:p>
            <a:r>
              <a:rPr lang="en-US" dirty="0"/>
              <a:t>Simulations show good </a:t>
            </a:r>
            <a:r>
              <a:rPr lang="en-US" dirty="0">
                <a:solidFill>
                  <a:srgbClr val="FF0000"/>
                </a:solidFill>
              </a:rPr>
              <a:t>robustness</a:t>
            </a:r>
            <a:r>
              <a:rPr lang="en-US" dirty="0"/>
              <a:t> of spin preservation against machine errors (alignment, field errors, 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7F2BB-82F6-448D-AD56-0640BAF7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29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Rapid-Cycling Synchrotron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6" y="2651102"/>
            <a:ext cx="3513086" cy="251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303" y="2236660"/>
            <a:ext cx="4666129" cy="3341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2489" y="1835378"/>
            <a:ext cx="397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asterisk: 200 </a:t>
            </a:r>
            <a:r>
              <a:rPr lang="en-US" dirty="0" err="1"/>
              <a:t>ms</a:t>
            </a:r>
            <a:r>
              <a:rPr lang="en-US" dirty="0"/>
              <a:t> ramp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" y="1594534"/>
            <a:ext cx="414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quasi-symmetry</a:t>
            </a:r>
          </a:p>
          <a:p>
            <a:r>
              <a:rPr lang="en-US" dirty="0">
                <a:sym typeface="Wingdings" panose="05000000000000000000" pitchFamily="2" charset="2"/>
              </a:rPr>
              <a:t> Good spin transparency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1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Polarized Electron Source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77" y="914401"/>
            <a:ext cx="4468388" cy="3129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676" y="1050181"/>
            <a:ext cx="36057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provide </a:t>
            </a:r>
            <a:r>
              <a:rPr lang="en-US" dirty="0">
                <a:solidFill>
                  <a:srgbClr val="FF0000"/>
                </a:solidFill>
              </a:rPr>
              <a:t>10 </a:t>
            </a:r>
            <a:r>
              <a:rPr lang="en-US" dirty="0" err="1">
                <a:solidFill>
                  <a:srgbClr val="FF0000"/>
                </a:solidFill>
              </a:rPr>
              <a:t>nC</a:t>
            </a:r>
            <a:r>
              <a:rPr lang="en-US" dirty="0">
                <a:solidFill>
                  <a:srgbClr val="FF0000"/>
                </a:solidFill>
              </a:rPr>
              <a:t> of polarized electrons/second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SLC Gun with 16 </a:t>
            </a:r>
            <a:r>
              <a:rPr lang="en-US" dirty="0" err="1">
                <a:solidFill>
                  <a:srgbClr val="FF0000"/>
                </a:solidFill>
              </a:rPr>
              <a:t>nC</a:t>
            </a:r>
            <a:r>
              <a:rPr lang="en-US" dirty="0">
                <a:solidFill>
                  <a:srgbClr val="FF0000"/>
                </a:solidFill>
              </a:rPr>
              <a:t> 120 Hz </a:t>
            </a:r>
            <a:r>
              <a:rPr lang="en-US" dirty="0"/>
              <a:t>operation is the existence proof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eRHIC polarized gun is based on the JLAB inverted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verified by PIC beam dynamics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 MeV injector linac will be a SLAC type S-band linac.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transport simulated and found to be ok for eRHIC beams.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Wien filter, polarimeter design already in fairly large detail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260" y="4275304"/>
            <a:ext cx="5366231" cy="20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82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16BD-405C-469C-9F7F-E294E7FE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Storage 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966B-AA08-47CD-BB7A-9DF6F3D6A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YELLOW RHIC ring will serve as </a:t>
            </a:r>
            <a:r>
              <a:rPr lang="en-US" dirty="0" err="1"/>
              <a:t>eRHIC</a:t>
            </a:r>
            <a:r>
              <a:rPr lang="en-US" dirty="0"/>
              <a:t> hadron ring</a:t>
            </a:r>
          </a:p>
          <a:p>
            <a:r>
              <a:rPr lang="en-US" dirty="0"/>
              <a:t>In-situ beam pipe coating with copper for improved surface conductivity, and amorphous carbon to reduce SEY</a:t>
            </a:r>
          </a:p>
          <a:p>
            <a:r>
              <a:rPr lang="en-US" dirty="0"/>
              <a:t>BLUE arc from IR6 to IR4 as transfer line extension to new injection area</a:t>
            </a:r>
          </a:p>
          <a:p>
            <a:r>
              <a:rPr lang="en-US" dirty="0"/>
              <a:t>BLUE inner arc between IRs 12 and 2 </a:t>
            </a:r>
            <a:r>
              <a:rPr lang="en-US"/>
              <a:t>for circumference matching during 41 </a:t>
            </a:r>
            <a:r>
              <a:rPr lang="en-US" dirty="0"/>
              <a:t>GeV </a:t>
            </a:r>
            <a:r>
              <a:rPr lang="en-US"/>
              <a:t>low-energy operation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1D65B-5940-47F7-BCA2-3A5815EF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9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2603-A318-49EC-90A0-B911B47D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Circumference Matching and Hadron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9640-1994-4EDB-AE17-66EAB348E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2674108" cy="4351338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Hadron velocity varies with energy</a:t>
            </a:r>
          </a:p>
          <a:p>
            <a:r>
              <a:rPr lang="en-US" sz="2000" dirty="0"/>
              <a:t>Revolution frequency in both rings needs to be matched</a:t>
            </a:r>
          </a:p>
          <a:p>
            <a:pPr marL="0" indent="0">
              <a:buNone/>
            </a:pPr>
            <a:r>
              <a:rPr lang="en-US" sz="2000" dirty="0"/>
              <a:t>Use BLUE arc between IRs 2 and 12 as shortcut for 41 GeV protons; adjust radius between 100 and 275 GeV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New injection kickers to be installed in IR4 </a:t>
            </a:r>
          </a:p>
          <a:p>
            <a:pPr marL="0" indent="0">
              <a:buNone/>
            </a:pPr>
            <a:r>
              <a:rPr lang="en-US" sz="2000" dirty="0"/>
              <a:t>Use BLUE arc to extend injection line and transport beam to IR4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ECDEE-8042-4D64-906E-C2C6EE0A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A42EA-0620-45C8-A024-ED882D71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414" y="1599121"/>
            <a:ext cx="6984595" cy="392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7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as a basis for an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79" y="1323833"/>
            <a:ext cx="4731469" cy="2865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331" y="1323833"/>
            <a:ext cx="2525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superconducting storage 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3.8km circumference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up to 255GeV protons, or 100GeV/n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110 bunches/beam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0331" y="4255005"/>
            <a:ext cx="87338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60% proton polarization – world’s only polarized proton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interaction regions, 2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operation since 2001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Exceeded original design luminosity by factor 50 – unprecedented performance</a:t>
            </a:r>
          </a:p>
        </p:txBody>
      </p:sp>
    </p:spTree>
    <p:extLst>
      <p:ext uri="{BB962C8B-B14F-4D97-AF65-F5344CB8AC3E}">
        <p14:creationId xmlns:p14="http://schemas.microsoft.com/office/powerpoint/2010/main" val="2565372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A682-0A8A-4285-96A2-E888162F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6B5095-BD88-490F-952F-CAF106B59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209" y="1825624"/>
            <a:ext cx="7528250" cy="42339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A6EDF-9A66-414C-9F17-A73A3934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2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ABBB-87E5-44B5-8144-E33F5BF3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operations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3A779C-59BB-4100-9614-4DB3FFA1D6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88370"/>
                <a:ext cx="3583164" cy="468859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eRHIC design parameters are quite ambitious</a:t>
                </a:r>
              </a:p>
              <a:p>
                <a:r>
                  <a:rPr lang="en-US" sz="1800" dirty="0"/>
                  <a:t>Experience at other facilities shows that reaching design parameters may take a while</a:t>
                </a:r>
              </a:p>
              <a:p>
                <a:r>
                  <a:rPr lang="en-US" sz="1800" dirty="0"/>
                  <a:t>These initial parameters can be reached with very little commissioning time</a:t>
                </a:r>
              </a:p>
              <a:p>
                <a:r>
                  <a:rPr lang="en-US" sz="1800" b="0" dirty="0"/>
                  <a:t>With a luminosity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1.05∗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and a maximum center-of-mass energy of 105 GeV, this is still within the minimum requirements of the EIC White Paper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3A779C-59BB-4100-9614-4DB3FFA1D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88370"/>
                <a:ext cx="3583164" cy="4688593"/>
              </a:xfrm>
              <a:blipFill>
                <a:blip r:embed="rId2"/>
                <a:stretch>
                  <a:fillRect l="-1020" t="-1170" r="-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8196E-A36D-4EEC-9D7B-B7366BFE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CC41B-1853-4AD9-942F-856B6A28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814" y="1488370"/>
            <a:ext cx="4400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83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986"/>
            <a:ext cx="7886700" cy="5438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35" y="857119"/>
            <a:ext cx="8547814" cy="5570734"/>
          </a:xfrm>
        </p:spPr>
        <p:txBody>
          <a:bodyPr>
            <a:noAutofit/>
          </a:bodyPr>
          <a:lstStyle/>
          <a:p>
            <a:r>
              <a:rPr lang="en-US" sz="1800" dirty="0" err="1"/>
              <a:t>eRHIC</a:t>
            </a:r>
            <a:r>
              <a:rPr lang="en-US" sz="1800" dirty="0"/>
              <a:t> design reaches a peak luminosity of </a:t>
            </a:r>
          </a:p>
          <a:p>
            <a:pPr marL="0" indent="0">
              <a:buNone/>
            </a:pPr>
            <a:r>
              <a:rPr lang="en-US" sz="1800" b="1" dirty="0"/>
              <a:t>                                                  L= 1.05·10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</a:p>
          <a:p>
            <a:pPr marL="0" indent="0">
              <a:buNone/>
            </a:pPr>
            <a:r>
              <a:rPr lang="en-US" sz="1800" baseline="30000" dirty="0"/>
              <a:t>      </a:t>
            </a:r>
            <a:r>
              <a:rPr lang="en-US" baseline="30000" dirty="0"/>
              <a:t>with 2 hour IBS growth times</a:t>
            </a:r>
            <a:endParaRPr lang="en-US" dirty="0"/>
          </a:p>
          <a:p>
            <a:r>
              <a:rPr lang="en-US" sz="1800" dirty="0"/>
              <a:t>However, this </a:t>
            </a:r>
            <a:r>
              <a:rPr lang="en-US" sz="1800" dirty="0">
                <a:solidFill>
                  <a:srgbClr val="FF0000"/>
                </a:solidFill>
              </a:rPr>
              <a:t>can only be achieved with strong hadron cooling</a:t>
            </a:r>
            <a:r>
              <a:rPr lang="en-US" sz="1800" dirty="0"/>
              <a:t>, which is beyond state of the art, and is a topic of ongoing R&amp;D.</a:t>
            </a:r>
          </a:p>
          <a:p>
            <a:r>
              <a:rPr lang="en-US" sz="1800" dirty="0"/>
              <a:t>Without hadron cooling a peak luminosity of </a:t>
            </a:r>
          </a:p>
          <a:p>
            <a:pPr marL="0" indent="0" algn="ctr">
              <a:buNone/>
            </a:pPr>
            <a:r>
              <a:rPr lang="en-US" sz="1800" dirty="0"/>
              <a:t> </a:t>
            </a:r>
            <a:r>
              <a:rPr lang="en-US" sz="1800" b="1" dirty="0"/>
              <a:t>L= 0.44·10</a:t>
            </a:r>
            <a:r>
              <a:rPr lang="en-US" sz="1800" b="1" baseline="30000" dirty="0"/>
              <a:t>34</a:t>
            </a:r>
            <a:r>
              <a:rPr lang="en-US" sz="1800" b="1" dirty="0"/>
              <a:t>cm</a:t>
            </a:r>
            <a:r>
              <a:rPr lang="en-US" sz="1800" b="1" baseline="30000" dirty="0"/>
              <a:t>-2</a:t>
            </a:r>
            <a:r>
              <a:rPr lang="en-US" sz="1800" b="1" dirty="0"/>
              <a:t>s</a:t>
            </a:r>
            <a:r>
              <a:rPr lang="en-US" sz="1800" b="1" baseline="30000" dirty="0"/>
              <a:t>-1</a:t>
            </a:r>
          </a:p>
          <a:p>
            <a:pPr marL="0" indent="0">
              <a:buNone/>
            </a:pPr>
            <a:r>
              <a:rPr lang="en-US" sz="1800" dirty="0"/>
              <a:t>    is reached, with </a:t>
            </a:r>
            <a:r>
              <a:rPr lang="en-US" sz="1800" dirty="0">
                <a:solidFill>
                  <a:srgbClr val="FF0000"/>
                </a:solidFill>
              </a:rPr>
              <a:t>IBS growth times of 9 hours</a:t>
            </a:r>
          </a:p>
          <a:p>
            <a:r>
              <a:rPr lang="en-US" sz="1800" dirty="0"/>
              <a:t>eRHIC design has progressed very well and a tremendous amount of design work was accomplished.</a:t>
            </a:r>
          </a:p>
          <a:p>
            <a:r>
              <a:rPr lang="en-US" sz="1800" dirty="0"/>
              <a:t>There are still critical beam dynamic issues which require more effort. They could have an impact on achievable luminosity but do not constitute a risk of missing the EIC White Paper Requirement </a:t>
            </a:r>
          </a:p>
          <a:p>
            <a:r>
              <a:rPr lang="en-US" sz="1800" dirty="0"/>
              <a:t>While a large amount of work is still ahead to arrive at a </a:t>
            </a:r>
            <a:r>
              <a:rPr lang="en-US" sz="1800" b="1" dirty="0">
                <a:solidFill>
                  <a:srgbClr val="FF0000"/>
                </a:solidFill>
              </a:rPr>
              <a:t>Conceptual Design</a:t>
            </a:r>
            <a:r>
              <a:rPr lang="en-US" sz="1800" dirty="0"/>
              <a:t>, we believe that the present state of the eRHIC design matches well the expectations of a Pre-Conceptual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95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13" y="469683"/>
            <a:ext cx="4134059" cy="58422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5374" y="808383"/>
            <a:ext cx="3856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Pre-Conceptual Design Report was delivered to DOE (publication pending)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~800 pages, with many subsystems already beyond pre-conceptual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Active R&amp;D program on strong hadron cooling</a:t>
            </a:r>
          </a:p>
        </p:txBody>
      </p:sp>
    </p:spTree>
    <p:extLst>
      <p:ext uri="{BB962C8B-B14F-4D97-AF65-F5344CB8AC3E}">
        <p14:creationId xmlns:p14="http://schemas.microsoft.com/office/powerpoint/2010/main" val="216075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YELLOW RHIC ring…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203E2D-8753-45FD-9116-21D6428B2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41" y="1825625"/>
            <a:ext cx="7736918" cy="4351338"/>
          </a:xfrm>
        </p:spPr>
      </p:pic>
    </p:spTree>
    <p:extLst>
      <p:ext uri="{BB962C8B-B14F-4D97-AF65-F5344CB8AC3E}">
        <p14:creationId xmlns:p14="http://schemas.microsoft.com/office/powerpoint/2010/main" val="160873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953C-69A3-470A-9626-C8A012EA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add an electron storage 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E64BCA-F861-49C2-8A03-ACF0D91C0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41" y="1825625"/>
            <a:ext cx="773691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5A986-2719-4E3F-8359-90BA20C5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29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67DD69-C32E-447A-AEED-0AA3AEDA43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Beam parameters at highest luminosity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=105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67DD69-C32E-447A-AEED-0AA3AEDA4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91" t="-1428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C55D44-9885-464F-93EB-7157A69EB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0513" y="1823800"/>
            <a:ext cx="4582316" cy="32103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5B07C-BB1B-4C30-9D4C-88F74657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910D2-7A5A-4E69-8B4A-4861E43EC679}"/>
              </a:ext>
            </a:extLst>
          </p:cNvPr>
          <p:cNvSpPr txBox="1"/>
          <p:nvPr/>
        </p:nvSpPr>
        <p:spPr>
          <a:xfrm>
            <a:off x="811171" y="1823800"/>
            <a:ext cx="25325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bunches (up to 1320)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beam currents (1A p, 2.5A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Flat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hadron bunches (5cm with cooling, 7cm without)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Crossing angle collisions with crab crossing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487182-0085-4A17-95BF-38A18FBF29E6}"/>
                  </a:ext>
                </a:extLst>
              </p:cNvPr>
              <p:cNvSpPr txBox="1"/>
              <p:nvPr/>
            </p:nvSpPr>
            <p:spPr>
              <a:xfrm>
                <a:off x="184933" y="5360252"/>
                <a:ext cx="87741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High luminosity: 10.1*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with cooling, 4.4*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without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487182-0085-4A17-95BF-38A18FBF2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33" y="5360252"/>
                <a:ext cx="8774133" cy="400110"/>
              </a:xfrm>
              <a:prstGeom prst="rect">
                <a:avLst/>
              </a:prstGeom>
              <a:blipFill>
                <a:blip r:embed="rId4"/>
                <a:stretch>
                  <a:fillRect l="-69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554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605" y="1092951"/>
            <a:ext cx="44854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hour IBS growth times require strong hadron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100 mA CW electron source is beyond state of the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Hadron chicane to compensate for electron delay in the micro-bunching chicanes is a considerable effort (need several Blue ring </a:t>
            </a:r>
            <a:r>
              <a:rPr lang="en-US" dirty="0" err="1"/>
              <a:t>s.c.</a:t>
            </a:r>
            <a:r>
              <a:rPr lang="en-US" dirty="0"/>
              <a:t> RHIC magnets)</a:t>
            </a:r>
          </a:p>
          <a:p>
            <a:endParaRPr lang="en-US" dirty="0"/>
          </a:p>
          <a:p>
            <a:r>
              <a:rPr lang="en-US" b="1" dirty="0"/>
              <a:t>Unexplored: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bunches might boost the cooling rate, reduce the electron current and reduce number of amplifications. </a:t>
            </a:r>
          </a:p>
          <a:p>
            <a:r>
              <a:rPr lang="en-US" b="1" dirty="0"/>
              <a:t>To Do:</a:t>
            </a:r>
          </a:p>
          <a:p>
            <a:r>
              <a:rPr lang="en-US" dirty="0"/>
              <a:t>3-D model</a:t>
            </a:r>
          </a:p>
          <a:p>
            <a:r>
              <a:rPr lang="en-US" dirty="0"/>
              <a:t>Simulation including space charge and drifts</a:t>
            </a:r>
          </a:p>
          <a:p>
            <a:r>
              <a:rPr lang="en-US" dirty="0"/>
              <a:t>Optimization of parameters for short bunches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72" y="3873561"/>
            <a:ext cx="3761671" cy="24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43" y="365126"/>
            <a:ext cx="4657757" cy="2488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411" y="2632595"/>
            <a:ext cx="2718432" cy="1100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05" y="73415"/>
            <a:ext cx="7886700" cy="727825"/>
          </a:xfrm>
        </p:spPr>
        <p:txBody>
          <a:bodyPr>
            <a:normAutofit/>
          </a:bodyPr>
          <a:lstStyle/>
          <a:p>
            <a:r>
              <a:rPr lang="en-US" sz="3600" dirty="0"/>
              <a:t>Strong Hadron Cooling </a:t>
            </a:r>
          </a:p>
        </p:txBody>
      </p:sp>
    </p:spTree>
    <p:extLst>
      <p:ext uri="{BB962C8B-B14F-4D97-AF65-F5344CB8AC3E}">
        <p14:creationId xmlns:p14="http://schemas.microsoft.com/office/powerpoint/2010/main" val="365483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69" y="365126"/>
            <a:ext cx="88417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Luminosity versus Center-of-Mass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8FAE2-26DE-4D54-9E53-809906C8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0" y="1405292"/>
            <a:ext cx="5065237" cy="4665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9904C-D9EB-4F0F-9565-55EA83AE0E2E}"/>
                  </a:ext>
                </a:extLst>
              </p:cNvPr>
              <p:cNvSpPr txBox="1"/>
              <p:nvPr/>
            </p:nvSpPr>
            <p:spPr>
              <a:xfrm>
                <a:off x="395786" y="2101755"/>
                <a:ext cx="2838734" cy="268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Strong hadron cooling improves luminosity by factor 2.3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sz="2400" dirty="0"/>
                  <a:t> and beyond, and by factor 6-7 at lower energies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9904C-D9EB-4F0F-9565-55EA83AE0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6" y="2101755"/>
                <a:ext cx="2838734" cy="2681632"/>
              </a:xfrm>
              <a:prstGeom prst="rect">
                <a:avLst/>
              </a:prstGeom>
              <a:blipFill>
                <a:blip r:embed="rId3"/>
                <a:stretch>
                  <a:fillRect l="-3433" t="-1818" b="-4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67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141" y="180977"/>
            <a:ext cx="8656790" cy="839222"/>
          </a:xfrm>
        </p:spPr>
        <p:txBody>
          <a:bodyPr>
            <a:normAutofit/>
          </a:bodyPr>
          <a:lstStyle/>
          <a:p>
            <a:r>
              <a:rPr lang="en-US" dirty="0"/>
              <a:t>Beam-Beam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459132"/>
            <a:ext cx="4488872" cy="4733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913" y="1048095"/>
            <a:ext cx="47649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 electron ring just above integer resonance to benefit from dynamic focusing and to stay away from half-integer spin resonance</a:t>
            </a:r>
            <a:endParaRPr lang="en-US" sz="4000" dirty="0"/>
          </a:p>
          <a:p>
            <a:endParaRPr lang="en-US" dirty="0"/>
          </a:p>
          <a:p>
            <a:r>
              <a:rPr lang="en-US" b="1" dirty="0"/>
              <a:t>Concerns: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Slow hadron emittance growth</a:t>
            </a:r>
            <a:r>
              <a:rPr lang="en-US" dirty="0"/>
              <a:t>,</a:t>
            </a:r>
          </a:p>
          <a:p>
            <a:r>
              <a:rPr lang="en-US" dirty="0"/>
              <a:t>     examined using long term </a:t>
            </a:r>
            <a:r>
              <a:rPr lang="en-US" dirty="0">
                <a:solidFill>
                  <a:srgbClr val="FF0000"/>
                </a:solidFill>
              </a:rPr>
              <a:t>weak-strong</a:t>
            </a:r>
            <a:r>
              <a:rPr lang="en-US" dirty="0"/>
              <a:t> </a:t>
            </a:r>
          </a:p>
          <a:p>
            <a:r>
              <a:rPr lang="en-US" dirty="0"/>
              <a:t>     simulations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No evidence in head-on collisions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Crab crossing studies still in progress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Coherent beam-beam instability</a:t>
            </a:r>
            <a:r>
              <a:rPr lang="en-US" dirty="0"/>
              <a:t>,</a:t>
            </a:r>
          </a:p>
          <a:p>
            <a:r>
              <a:rPr lang="en-US" dirty="0"/>
              <a:t>     examined by </a:t>
            </a:r>
            <a:r>
              <a:rPr lang="en-US" dirty="0">
                <a:solidFill>
                  <a:srgbClr val="FF0000"/>
                </a:solidFill>
              </a:rPr>
              <a:t>strong-strong</a:t>
            </a:r>
            <a:r>
              <a:rPr lang="en-US" dirty="0"/>
              <a:t> simulations</a:t>
            </a:r>
          </a:p>
          <a:p>
            <a:r>
              <a:rPr lang="en-US" dirty="0"/>
              <a:t>     using several codes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olidFill>
                  <a:srgbClr val="FF0000"/>
                </a:solidFill>
              </a:rPr>
              <a:t>Threshold found</a:t>
            </a:r>
          </a:p>
          <a:p>
            <a:r>
              <a:rPr lang="en-US" dirty="0">
                <a:solidFill>
                  <a:srgbClr val="FF0000"/>
                </a:solidFill>
              </a:rPr>
              <a:t>      at twice the design intensities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EA46FF-75CD-478C-B4B9-38C0BBE37F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9940D-B965-48A3-8BD8-743149C56B42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5D50E1-417D-44A8-9359-7C721F778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EIC_PPT_Template_Flipped_FINAL</Template>
  <TotalTime>18280</TotalTime>
  <Words>1898</Words>
  <Application>Microsoft Office PowerPoint</Application>
  <PresentationFormat>On-screen Show (4:3)</PresentationFormat>
  <Paragraphs>296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Symbol</vt:lpstr>
      <vt:lpstr>Wingdings</vt:lpstr>
      <vt:lpstr>Wingdings 3</vt:lpstr>
      <vt:lpstr>Office Theme</vt:lpstr>
      <vt:lpstr> eRHIC Design Overview </vt:lpstr>
      <vt:lpstr>Requirements for an EIC</vt:lpstr>
      <vt:lpstr>RHIC as a basis for an EIC</vt:lpstr>
      <vt:lpstr>Use the YELLOW RHIC ring…</vt:lpstr>
      <vt:lpstr>…and add an electron storage ring</vt:lpstr>
      <vt:lpstr>Beam parameters at highest luminosity (√s=105GeV)</vt:lpstr>
      <vt:lpstr>Strong Hadron Cooling </vt:lpstr>
      <vt:lpstr>Luminosity versus Center-of-Mass Energy</vt:lpstr>
      <vt:lpstr>Beam-Beam Physics</vt:lpstr>
      <vt:lpstr>Electron Storage Ring </vt:lpstr>
      <vt:lpstr>Synchrotron Radiation</vt:lpstr>
      <vt:lpstr>Super-Bends</vt:lpstr>
      <vt:lpstr>Comparison with B-Factories</vt:lpstr>
      <vt:lpstr>SR Vacuum System </vt:lpstr>
      <vt:lpstr>Hadron Ring Dynamic Aperture</vt:lpstr>
      <vt:lpstr>Electron Ring Dynamic Aperture</vt:lpstr>
      <vt:lpstr>Dynamic Aperture with 2 IRs</vt:lpstr>
      <vt:lpstr>Collective Effects </vt:lpstr>
      <vt:lpstr>Electron Storage Ring Polarization </vt:lpstr>
      <vt:lpstr>IR Layout </vt:lpstr>
      <vt:lpstr>PowerPoint Presentation</vt:lpstr>
      <vt:lpstr>PowerPoint Presentation</vt:lpstr>
      <vt:lpstr>IR Vacuum </vt:lpstr>
      <vt:lpstr>Electron Injector Complex</vt:lpstr>
      <vt:lpstr>Rapid Cycling Synchrotron</vt:lpstr>
      <vt:lpstr>Rapid-Cycling Synchrotron Polarization</vt:lpstr>
      <vt:lpstr>Polarized Electron Source </vt:lpstr>
      <vt:lpstr>Hadron Storage Ring</vt:lpstr>
      <vt:lpstr>Circumference Matching and Hadron Injection</vt:lpstr>
      <vt:lpstr>Putting it all together</vt:lpstr>
      <vt:lpstr>Initial operations parameters</vt:lpstr>
      <vt:lpstr>Summary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Hatton, Diane</dc:creator>
  <cp:lastModifiedBy>Montag, Christoph</cp:lastModifiedBy>
  <cp:revision>212</cp:revision>
  <cp:lastPrinted>2018-03-01T21:01:16Z</cp:lastPrinted>
  <dcterms:created xsi:type="dcterms:W3CDTF">2018-03-01T20:08:55Z</dcterms:created>
  <dcterms:modified xsi:type="dcterms:W3CDTF">2019-01-29T14:39:02Z</dcterms:modified>
</cp:coreProperties>
</file>