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4" r:id="rId3"/>
    <p:sldId id="285" r:id="rId4"/>
    <p:sldId id="291" r:id="rId5"/>
    <p:sldId id="292" r:id="rId6"/>
    <p:sldId id="286" r:id="rId7"/>
    <p:sldId id="318" r:id="rId8"/>
    <p:sldId id="307" r:id="rId9"/>
    <p:sldId id="303" r:id="rId10"/>
    <p:sldId id="302" r:id="rId11"/>
    <p:sldId id="304" r:id="rId12"/>
    <p:sldId id="305" r:id="rId13"/>
    <p:sldId id="289" r:id="rId14"/>
    <p:sldId id="311" r:id="rId15"/>
    <p:sldId id="317" r:id="rId16"/>
    <p:sldId id="282" r:id="rId17"/>
    <p:sldId id="283" r:id="rId18"/>
    <p:sldId id="279" r:id="rId19"/>
    <p:sldId id="280" r:id="rId20"/>
    <p:sldId id="281" r:id="rId21"/>
    <p:sldId id="290" r:id="rId22"/>
    <p:sldId id="276" r:id="rId23"/>
    <p:sldId id="275" r:id="rId24"/>
    <p:sldId id="273" r:id="rId25"/>
    <p:sldId id="277" r:id="rId26"/>
    <p:sldId id="315" r:id="rId27"/>
    <p:sldId id="293" r:id="rId28"/>
    <p:sldId id="263" r:id="rId29"/>
    <p:sldId id="310" r:id="rId30"/>
    <p:sldId id="31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50000" autoAdjust="0"/>
  </p:normalViewPr>
  <p:slideViewPr>
    <p:cSldViewPr snapToGrid="0" snapToObjects="1">
      <p:cViewPr varScale="1">
        <p:scale>
          <a:sx n="112" d="100"/>
          <a:sy n="112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D55A0-EE9C-124E-8500-4F9C84BCEC5F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EFB7-74B7-D84E-9539-F5D888CC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16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D1365-8C56-0E49-8951-7019BD306EEE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F389B-898E-414A-8E60-D05102F83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84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92AF5-162A-2E4D-8E87-AB9EF34DA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1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" y="0"/>
            <a:ext cx="9163014" cy="6872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390" y="4898577"/>
            <a:ext cx="4217623" cy="1470025"/>
          </a:xfrm>
        </p:spPr>
        <p:txBody>
          <a:bodyPr/>
          <a:lstStyle>
            <a:lvl1pPr>
              <a:defRPr b="0" i="0">
                <a:solidFill>
                  <a:srgbClr val="0D1D9A"/>
                </a:solidFill>
                <a:effectLst>
                  <a:outerShdw blurRad="762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390" y="4341060"/>
            <a:ext cx="4217623" cy="417147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9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2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7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0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84" y="-41976"/>
            <a:ext cx="9229744" cy="69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2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7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6E6E30-5C1D-DF47-B00F-C5C8BD09A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7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0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1485" y="4346727"/>
            <a:ext cx="8009783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Brookhaven National Laboratory  </a:t>
            </a:r>
            <a:br>
              <a:rPr lang="en-US" dirty="0"/>
            </a:br>
            <a:r>
              <a:rPr lang="en-US" dirty="0"/>
              <a:t>Accelerator Test Facility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67" y="3312360"/>
            <a:ext cx="4217623" cy="417147"/>
          </a:xfrm>
        </p:spPr>
        <p:txBody>
          <a:bodyPr>
            <a:noAutofit/>
          </a:bodyPr>
          <a:lstStyle/>
          <a:p>
            <a:r>
              <a:rPr lang="en-US" dirty="0"/>
              <a:t>By Mikhail Fedurin</a:t>
            </a:r>
          </a:p>
          <a:p>
            <a:r>
              <a:rPr lang="en-US" dirty="0"/>
              <a:t>03/24/2020</a:t>
            </a:r>
          </a:p>
        </p:txBody>
      </p:sp>
    </p:spTree>
    <p:extLst>
      <p:ext uri="{BB962C8B-B14F-4D97-AF65-F5344CB8AC3E}">
        <p14:creationId xmlns:p14="http://schemas.microsoft.com/office/powerpoint/2010/main" val="111086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635000"/>
            <a:ext cx="820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2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76"/>
            <a:ext cx="845699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7D"/>
                </a:solidFill>
              </a:rPr>
              <a:t>Beam capabilities: mask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52" y="1574877"/>
            <a:ext cx="2723848" cy="12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52" y="2845691"/>
            <a:ext cx="2723848" cy="161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1" y="1574875"/>
            <a:ext cx="3840761" cy="242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72" y="4330096"/>
            <a:ext cx="3534228" cy="18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2" y="3910737"/>
            <a:ext cx="2488670" cy="8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4" y="3910737"/>
            <a:ext cx="2189238" cy="87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217714" y="4851868"/>
            <a:ext cx="5624285" cy="121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600" i="1" dirty="0" err="1">
                <a:solidFill>
                  <a:schemeClr val="tx1"/>
                </a:solidFill>
                <a:cs typeface="Gill Sans" charset="0"/>
              </a:rPr>
              <a:t>Muggli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, P., et al., Simple method for generating adjustable trains of picosecond electron bunches. Physical Review Special Topics-Accelerators and Beams, 2010. </a:t>
            </a:r>
            <a:r>
              <a:rPr lang="en-US" sz="1600" b="1" i="1" dirty="0">
                <a:solidFill>
                  <a:schemeClr val="tx1"/>
                </a:solidFill>
                <a:cs typeface="Gill Sans" charset="0"/>
              </a:rPr>
              <a:t>13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(5): p. 052803 </a:t>
            </a:r>
          </a:p>
          <a:p>
            <a:pPr algn="l"/>
            <a:endParaRPr lang="en-US" sz="1600" i="1" dirty="0">
              <a:solidFill>
                <a:schemeClr val="tx1"/>
              </a:solidFill>
              <a:cs typeface="Gill Sans" charset="0"/>
            </a:endParaRPr>
          </a:p>
          <a:p>
            <a:pPr algn="l"/>
            <a:r>
              <a:rPr lang="en-US" sz="1600" i="1" dirty="0" err="1">
                <a:solidFill>
                  <a:schemeClr val="tx1"/>
                </a:solidFill>
                <a:cs typeface="Gill Sans" charset="0"/>
              </a:rPr>
              <a:t>Muggli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, P., et al., Generation of trains of electron </a:t>
            </a:r>
            <a:r>
              <a:rPr lang="en-US" sz="1600" i="1" dirty="0" err="1">
                <a:solidFill>
                  <a:schemeClr val="tx1"/>
                </a:solidFill>
                <a:cs typeface="Gill Sans" charset="0"/>
              </a:rPr>
              <a:t>microbunches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 with adjustable </a:t>
            </a:r>
            <a:r>
              <a:rPr lang="en-US" sz="1600" i="1" dirty="0" err="1">
                <a:solidFill>
                  <a:schemeClr val="tx1"/>
                </a:solidFill>
                <a:cs typeface="Gill Sans" charset="0"/>
              </a:rPr>
              <a:t>subpicosecond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 spacing. </a:t>
            </a:r>
            <a:r>
              <a:rPr lang="en-US" sz="1600" i="1" dirty="0" err="1">
                <a:solidFill>
                  <a:schemeClr val="tx1"/>
                </a:solidFill>
                <a:cs typeface="Gill Sans" charset="0"/>
              </a:rPr>
              <a:t>Phys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 Rev </a:t>
            </a:r>
            <a:r>
              <a:rPr lang="en-US" sz="1600" i="1" dirty="0" err="1">
                <a:solidFill>
                  <a:schemeClr val="tx1"/>
                </a:solidFill>
                <a:cs typeface="Gill Sans" charset="0"/>
              </a:rPr>
              <a:t>Lett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, 2008. </a:t>
            </a:r>
            <a:r>
              <a:rPr lang="en-US" sz="1600" b="1" i="1" dirty="0">
                <a:solidFill>
                  <a:schemeClr val="tx1"/>
                </a:solidFill>
                <a:cs typeface="Gill Sans" charset="0"/>
              </a:rPr>
              <a:t>101</a:t>
            </a:r>
            <a:r>
              <a:rPr lang="en-US" sz="1600" i="1" dirty="0">
                <a:solidFill>
                  <a:schemeClr val="tx1"/>
                </a:solidFill>
                <a:cs typeface="Gill Sans" charset="0"/>
              </a:rPr>
              <a:t>(5)</a:t>
            </a:r>
          </a:p>
        </p:txBody>
      </p:sp>
      <p:sp>
        <p:nvSpPr>
          <p:cNvPr id="12" name="Rectangle 15"/>
          <p:cNvSpPr>
            <a:spLocks/>
          </p:cNvSpPr>
          <p:nvPr/>
        </p:nvSpPr>
        <p:spPr bwMode="auto">
          <a:xfrm>
            <a:off x="7401681" y="4003524"/>
            <a:ext cx="1512509" cy="2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00"/>
              </a:buClr>
              <a:buSzPct val="125000"/>
            </a:pPr>
            <a:r>
              <a:rPr lang="en-US" sz="1600" dirty="0">
                <a:solidFill>
                  <a:schemeClr val="tx1"/>
                </a:solidFill>
                <a:cs typeface="Lucida Grande" charset="0"/>
              </a:rPr>
              <a:t>30 </a:t>
            </a:r>
            <a:r>
              <a:rPr lang="en-US" sz="1600" dirty="0" err="1">
                <a:solidFill>
                  <a:schemeClr val="tx1"/>
                </a:solidFill>
                <a:cs typeface="Lucida Grande" charset="0"/>
              </a:rPr>
              <a:t>μm</a:t>
            </a:r>
            <a:r>
              <a:rPr lang="en-US" sz="1600" dirty="0">
                <a:solidFill>
                  <a:schemeClr val="tx1"/>
                </a:solidFill>
                <a:cs typeface="Lucida Grande" charset="0"/>
              </a:rPr>
              <a:t> bunches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29022" y="2791661"/>
            <a:ext cx="1890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25000"/>
            </a:pPr>
            <a:r>
              <a:rPr lang="en-US" sz="1600" dirty="0">
                <a:cs typeface="Lucida Grande" charset="0"/>
              </a:rPr>
              <a:t>bunch current 100 A</a:t>
            </a:r>
          </a:p>
        </p:txBody>
      </p:sp>
      <p:pic>
        <p:nvPicPr>
          <p:cNvPr id="14" name="Picture 13" descr="IMG_1303_cut_Mask_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12" y="1691510"/>
            <a:ext cx="680323" cy="220030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019524" y="1962225"/>
            <a:ext cx="0" cy="1658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41406" y="4839554"/>
            <a:ext cx="16038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819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8342" y="676482"/>
            <a:ext cx="8229600" cy="899509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1F497D"/>
                </a:solidFill>
                <a:latin typeface="Arial"/>
                <a:cs typeface="Arial"/>
              </a:rPr>
              <a:t>Beam capabilities: transverse size </a:t>
            </a:r>
            <a:r>
              <a:rPr lang="en-US" dirty="0" err="1">
                <a:solidFill>
                  <a:srgbClr val="1F497D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rgbClr val="1F497D"/>
                </a:solidFill>
                <a:latin typeface="+mn-lt"/>
                <a:cs typeface="Symbol" charset="2"/>
              </a:rPr>
              <a:t>x,y</a:t>
            </a:r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en-US" sz="3000" dirty="0">
                <a:solidFill>
                  <a:srgbClr val="1F497D"/>
                </a:solidFill>
                <a:latin typeface="Arial"/>
                <a:cs typeface="Arial"/>
              </a:rPr>
              <a:t>~ 5 </a:t>
            </a:r>
            <a:r>
              <a:rPr lang="en-US" sz="3000" dirty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sz="3000" dirty="0">
                <a:solidFill>
                  <a:srgbClr val="1F497D"/>
                </a:solidFill>
                <a:latin typeface="Arial"/>
                <a:cs typeface="Arial"/>
              </a:rPr>
              <a:t>m</a:t>
            </a:r>
          </a:p>
        </p:txBody>
      </p:sp>
      <p:pic>
        <p:nvPicPr>
          <p:cNvPr id="2" name="Content Placeholder 1" descr="IMG_3359-CUT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5421"/>
          <a:stretch/>
        </p:blipFill>
        <p:spPr>
          <a:xfrm>
            <a:off x="191104" y="2453155"/>
            <a:ext cx="4949372" cy="1904924"/>
          </a:xfrm>
        </p:spPr>
      </p:pic>
      <p:sp>
        <p:nvSpPr>
          <p:cNvPr id="3" name="TextBox 2"/>
          <p:cNvSpPr txBox="1"/>
          <p:nvPr/>
        </p:nvSpPr>
        <p:spPr>
          <a:xfrm>
            <a:off x="191104" y="1612481"/>
            <a:ext cx="389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Radiabeam</a:t>
            </a:r>
            <a:r>
              <a:rPr lang="en-US" dirty="0"/>
              <a:t> PMQ triplet assembly:</a:t>
            </a:r>
          </a:p>
          <a:p>
            <a:r>
              <a:rPr lang="en-US" dirty="0"/>
              <a:t>K=50 T/m, triplet focal length ~20 cm</a:t>
            </a:r>
          </a:p>
        </p:txBody>
      </p:sp>
      <p:pic>
        <p:nvPicPr>
          <p:cNvPr id="6" name="Picture 5" descr="MicroscopeSc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9" y="4517494"/>
            <a:ext cx="2360891" cy="1580485"/>
          </a:xfrm>
          <a:prstGeom prst="rect">
            <a:avLst/>
          </a:prstGeom>
        </p:spPr>
      </p:pic>
      <p:pic>
        <p:nvPicPr>
          <p:cNvPr id="8" name="Picture 7" descr="IMG_0450_QNR_setup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1" y="2621038"/>
            <a:ext cx="2781301" cy="3708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5559" y="1575991"/>
            <a:ext cx="2842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UCLA PMQ triplet assembly:</a:t>
            </a:r>
          </a:p>
          <a:p>
            <a:r>
              <a:rPr lang="en-US" dirty="0"/>
              <a:t>K=500 T/m, </a:t>
            </a:r>
          </a:p>
          <a:p>
            <a:r>
              <a:rPr lang="en-US" dirty="0"/>
              <a:t>triplet focal length ~8 cm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92057" y="6438305"/>
            <a:ext cx="2133600" cy="365125"/>
          </a:xfrm>
        </p:spPr>
        <p:txBody>
          <a:bodyPr/>
          <a:lstStyle/>
          <a:p>
            <a:fld id="{1058E396-EC3B-7D4F-99B9-327F5C4C2F2A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054" y="6129384"/>
            <a:ext cx="3715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Microscope (25-0506 X15 Reflecting Objective NA 0.28, F~13 mm)</a:t>
            </a:r>
          </a:p>
          <a:p>
            <a:r>
              <a:rPr lang="en-US" sz="1000" dirty="0"/>
              <a:t> Basler Gigabit camera (</a:t>
            </a:r>
            <a:r>
              <a:rPr lang="en-US" sz="1000" dirty="0" err="1"/>
              <a:t>scA</a:t>
            </a:r>
            <a:r>
              <a:rPr lang="en-US" sz="1000" dirty="0"/>
              <a:t> 1400-17gm, F=135 mm).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688" y="4358079"/>
            <a:ext cx="3213100" cy="1739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48342" y="3168952"/>
            <a:ext cx="3086706" cy="12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43524" y="3689048"/>
            <a:ext cx="2034418" cy="24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662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84200"/>
            <a:ext cx="86868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1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09" y="274638"/>
            <a:ext cx="8805333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F497D"/>
                </a:solidFill>
              </a:rPr>
              <a:t>Diagnostics: spectrometer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2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7" y="1132578"/>
            <a:ext cx="4334932" cy="3332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6667" y="5617686"/>
            <a:ext cx="4487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S. Antipov, S. Baturin, C. Jing, M. </a:t>
            </a:r>
            <a:r>
              <a:rPr lang="en-US" sz="1400" b="1" i="1" dirty="0" err="1"/>
              <a:t>Fedurin</a:t>
            </a:r>
            <a:r>
              <a:rPr lang="en-US" sz="1400" b="1" i="1" dirty="0"/>
              <a:t>, A. Kanareykin, C. </a:t>
            </a:r>
            <a:r>
              <a:rPr lang="en-US" sz="1400" b="1" i="1" dirty="0" err="1"/>
              <a:t>Swinson</a:t>
            </a:r>
            <a:r>
              <a:rPr lang="en-US" sz="1400" b="1" i="1" dirty="0"/>
              <a:t>, P. Schoessow, W. Gai, and A. Zholents, Phys. Rev. </a:t>
            </a:r>
            <a:r>
              <a:rPr lang="en-US" sz="1400" b="1" i="1" dirty="0" err="1"/>
              <a:t>Lett</a:t>
            </a:r>
            <a:r>
              <a:rPr lang="en-US" sz="1400" b="1" i="1" dirty="0"/>
              <a:t>. 112, 114801 (2014)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77618" y="4507469"/>
            <a:ext cx="4366382" cy="11102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Triangular-shaped (current) beam with energy chirp </a:t>
            </a:r>
            <a:r>
              <a:rPr lang="en-US" sz="1800" b="1" dirty="0">
                <a:sym typeface="Wingdings" pitchFamily="2" charset="2"/>
              </a:rPr>
              <a:t>Correlated energy spread was removed by closing the </a:t>
            </a:r>
            <a:r>
              <a:rPr lang="en-US" sz="1800" b="1" dirty="0" err="1">
                <a:sym typeface="Wingdings" pitchFamily="2" charset="2"/>
              </a:rPr>
              <a:t>dechirper</a:t>
            </a:r>
            <a:r>
              <a:rPr lang="en-US" sz="1800" b="1" dirty="0">
                <a:sym typeface="Wingdings" pitchFamily="2" charset="2"/>
              </a:rPr>
              <a:t> gap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0924" y="6433659"/>
            <a:ext cx="366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By courtesy of Sergey </a:t>
            </a:r>
            <a:r>
              <a:rPr lang="en-US" i="1" dirty="0" err="1"/>
              <a:t>Antipov</a:t>
            </a:r>
            <a:r>
              <a:rPr lang="en-US" i="1" dirty="0"/>
              <a:t>, Euclid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53" y="1449076"/>
            <a:ext cx="3635041" cy="395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59853" y="113257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Measurement: spectrometer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772" y="2820714"/>
            <a:ext cx="1047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0.95 THz structure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771" y="3887446"/>
            <a:ext cx="1047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0.76 THz structure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3400" y="3494778"/>
            <a:ext cx="62645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4053" y="4561578"/>
            <a:ext cx="62645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3053" y="1513578"/>
            <a:ext cx="1047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Original chirped beam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13681" y="2416242"/>
            <a:ext cx="62645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9809" y="5801284"/>
            <a:ext cx="428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S. Antipov, C. Jing, M. Fedurin, W. Gai, A. Kanareykin, K. Kusche, P. Schoessow, V. Yakimenko, A. Zholents, Phys. Rev. </a:t>
            </a:r>
            <a:r>
              <a:rPr lang="en-US" sz="1200" b="1" i="1" dirty="0" err="1"/>
              <a:t>Lett</a:t>
            </a:r>
            <a:r>
              <a:rPr lang="en-US" sz="1200" b="1" i="1" dirty="0"/>
              <a:t>. 108, 144801 (2012)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9809" y="5345875"/>
            <a:ext cx="4366382" cy="453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Observation of energy modulation</a:t>
            </a:r>
            <a:endParaRPr lang="en-US" sz="1800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14927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E2597-84F5-2F4F-BAE0-5C10EDFBA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85" y="2936165"/>
            <a:ext cx="7783830" cy="151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Recent experiments at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1DDC6-725B-864D-8CE0-DAC6E10A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6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571500"/>
            <a:ext cx="9105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9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546100"/>
            <a:ext cx="90932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6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9" y="584200"/>
            <a:ext cx="9031869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58800"/>
            <a:ext cx="90678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3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571500"/>
            <a:ext cx="9093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5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558800"/>
            <a:ext cx="9042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47700"/>
            <a:ext cx="9118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9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84200"/>
            <a:ext cx="90551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01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84200"/>
            <a:ext cx="8991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546100"/>
            <a:ext cx="90297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7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596900"/>
            <a:ext cx="90297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19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E2597-84F5-2F4F-BAE0-5C10EDFBA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139" y="2398955"/>
            <a:ext cx="4044876" cy="1065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1DDC6-725B-864D-8CE0-DAC6E10A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3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57250"/>
            <a:ext cx="74295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40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8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Textbook and </a:t>
            </a:r>
            <a:r>
              <a:rPr lang="en-US" i="1" dirty="0"/>
              <a:t>suggested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“The Theory and Design of Charged Particle Beams” by Martin </a:t>
            </a:r>
            <a:r>
              <a:rPr lang="en-US" dirty="0" err="1"/>
              <a:t>Reiser</a:t>
            </a:r>
            <a:r>
              <a:rPr lang="en-US" dirty="0"/>
              <a:t>, published by Wiley (1994) </a:t>
            </a:r>
          </a:p>
          <a:p>
            <a:r>
              <a:rPr lang="en-US" dirty="0"/>
              <a:t>“Fundamentals of Beam Physics” by James </a:t>
            </a:r>
            <a:r>
              <a:rPr lang="en-US" dirty="0" err="1"/>
              <a:t>Rosenzweig</a:t>
            </a:r>
            <a:r>
              <a:rPr lang="en-US" dirty="0"/>
              <a:t>, published by Oxford 2003 </a:t>
            </a:r>
          </a:p>
          <a:p>
            <a:r>
              <a:rPr lang="en-US" dirty="0"/>
              <a:t>“Classical Electrodynamics”, third edition, by J.D. Jackson, published by Wiley (1999). Chapters 11 and 12 are of particular relevance to this course. </a:t>
            </a:r>
          </a:p>
          <a:p>
            <a:r>
              <a:rPr lang="en-US" dirty="0"/>
              <a:t>Accelerator Physics, by S. Y. Lee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9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685"/>
            <a:ext cx="8229600" cy="51155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Mask technique: Wakefield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t>29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34" t="-766" r="-1" b="-4796"/>
          <a:stretch/>
        </p:blipFill>
        <p:spPr bwMode="auto">
          <a:xfrm>
            <a:off x="193524" y="1330476"/>
            <a:ext cx="4015620" cy="276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03" y="1330476"/>
            <a:ext cx="3975222" cy="26484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8" y="4072532"/>
            <a:ext cx="3026228" cy="22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94" y="4097669"/>
            <a:ext cx="3229429" cy="2068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603" y="621785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S. Antipov, C. Jing, A. Kanareykin, J. E. Butler, V. Yakimenko, M. Fedurin, K. Kusche, and W. Gai, </a:t>
            </a:r>
            <a:r>
              <a:rPr lang="fr-FR" sz="1200" b="1" i="1" dirty="0" err="1"/>
              <a:t>Appl</a:t>
            </a:r>
            <a:r>
              <a:rPr lang="fr-FR" sz="1200" b="1" i="1" dirty="0"/>
              <a:t>. Phys. </a:t>
            </a:r>
            <a:r>
              <a:rPr lang="fr-FR" sz="1200" b="1" i="1" dirty="0" err="1"/>
              <a:t>Lett</a:t>
            </a:r>
            <a:r>
              <a:rPr lang="fr-FR" sz="1200" b="1" i="1" dirty="0"/>
              <a:t>. 100, 132910 (2012)</a:t>
            </a:r>
            <a:endParaRPr lang="en-US" sz="1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90924" y="6433659"/>
            <a:ext cx="366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By courtesy of Sergey </a:t>
            </a:r>
            <a:r>
              <a:rPr lang="en-US" i="1" dirty="0" err="1"/>
              <a:t>Antipov</a:t>
            </a:r>
            <a:r>
              <a:rPr lang="en-US" i="1" dirty="0"/>
              <a:t>, Euclid</a:t>
            </a:r>
          </a:p>
        </p:txBody>
      </p:sp>
    </p:spTree>
    <p:extLst>
      <p:ext uri="{BB962C8B-B14F-4D97-AF65-F5344CB8AC3E}">
        <p14:creationId xmlns:p14="http://schemas.microsoft.com/office/powerpoint/2010/main" val="373429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546100"/>
            <a:ext cx="9080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5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D5D0B-B6C5-4D4C-8F28-719005A0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5F6E4-0BFD-054E-9E33-AE394A341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35B2E-E732-F347-B48D-733D62D3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90488"/>
            <a:ext cx="8128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58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1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571500"/>
            <a:ext cx="9105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5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E2597-84F5-2F4F-BAE0-5C10EDFBA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85" y="2936165"/>
            <a:ext cx="7783830" cy="15101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/>
              <a:t>ATF facility and e-beam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1DDC6-725B-864D-8CE0-DAC6E10A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6E30-5C1D-DF47-B00F-C5C8BD09A92C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4" y="933450"/>
            <a:ext cx="7976556" cy="54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276804" y="1332102"/>
            <a:ext cx="4414211" cy="464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ATF layout</a:t>
            </a:r>
          </a:p>
        </p:txBody>
      </p:sp>
    </p:spTree>
    <p:extLst>
      <p:ext uri="{BB962C8B-B14F-4D97-AF65-F5344CB8AC3E}">
        <p14:creationId xmlns:p14="http://schemas.microsoft.com/office/powerpoint/2010/main" val="38300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670605"/>
            <a:ext cx="8229600" cy="792919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Main beam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961" y="4474935"/>
            <a:ext cx="3525926" cy="1837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59659" y="1791289"/>
            <a:ext cx="3171371" cy="1482910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775255"/>
              </p:ext>
            </p:extLst>
          </p:nvPr>
        </p:nvGraphicFramePr>
        <p:xfrm>
          <a:off x="348343" y="1527629"/>
          <a:ext cx="6533849" cy="2937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147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Typical value /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Best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47">
                <a:tc>
                  <a:txBody>
                    <a:bodyPr/>
                    <a:lstStyle/>
                    <a:p>
                      <a:r>
                        <a:rPr lang="en-US" sz="16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30-80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47">
                <a:tc>
                  <a:txBody>
                    <a:bodyPr/>
                    <a:lstStyle/>
                    <a:p>
                      <a:r>
                        <a:rPr lang="en-US" sz="1600" dirty="0"/>
                        <a:t>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 – 1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47">
                <a:tc>
                  <a:txBody>
                    <a:bodyPr/>
                    <a:lstStyle/>
                    <a:p>
                      <a:r>
                        <a:rPr lang="en-US" sz="1600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49">
                <a:tc>
                  <a:txBody>
                    <a:bodyPr/>
                    <a:lstStyle/>
                    <a:p>
                      <a:r>
                        <a:rPr lang="en-US" sz="1600" dirty="0"/>
                        <a:t>Electron spot size on cathode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2.86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</a:t>
                      </a:r>
                      <a:r>
                        <a:rPr lang="en-US" sz="1600" baseline="0" dirty="0"/>
                        <a:t> – 4 mm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47">
                <a:tc>
                  <a:txBody>
                    <a:bodyPr/>
                    <a:lstStyle/>
                    <a:p>
                      <a:r>
                        <a:rPr lang="en-US" sz="1600" dirty="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1-8 </a:t>
                      </a:r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</a:t>
                      </a:r>
                      <a:r>
                        <a:rPr lang="en-US" sz="1600" dirty="0" err="1"/>
                        <a:t>fs</a:t>
                      </a:r>
                      <a:r>
                        <a:rPr lang="en-US" sz="1600" dirty="0"/>
                        <a:t> with compression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147">
                <a:tc>
                  <a:txBody>
                    <a:bodyPr/>
                    <a:lstStyle/>
                    <a:p>
                      <a:r>
                        <a:rPr lang="en-US" sz="1600" dirty="0"/>
                        <a:t>Average</a:t>
                      </a:r>
                      <a:r>
                        <a:rPr lang="en-US" sz="1600" baseline="0" dirty="0"/>
                        <a:t> bunch current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 kA with compression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47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Emittance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r>
                        <a:rPr lang="en-US" sz="1600" baseline="0" dirty="0"/>
                        <a:t> – 3 mm </a:t>
                      </a:r>
                      <a:r>
                        <a:rPr lang="en-US" sz="1600" baseline="0" dirty="0" err="1"/>
                        <a:t>mrad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 mm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 @ 0.5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48342" y="4764354"/>
            <a:ext cx="4837200" cy="15484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1831" y="5591729"/>
            <a:ext cx="2137407" cy="49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39490"/>
      </p:ext>
    </p:extLst>
  </p:cSld>
  <p:clrMapOvr>
    <a:masterClrMapping/>
  </p:clrMapOvr>
</p:sld>
</file>

<file path=ppt/theme/theme1.xml><?xml version="1.0" encoding="utf-8"?>
<a:theme xmlns:a="http://schemas.openxmlformats.org/drawingml/2006/main" name="ATF Template - Proposal revi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ATF Template - Proposal review.thmx</Template>
  <TotalTime>21106</TotalTime>
  <Words>546</Words>
  <Application>Microsoft Macintosh PowerPoint</Application>
  <PresentationFormat>On-screen Show (4:3)</PresentationFormat>
  <Paragraphs>94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Symbol</vt:lpstr>
      <vt:lpstr>ATF Template - Proposal review</vt:lpstr>
      <vt:lpstr>Brookhaven National Laboratory   Accelerator Test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beam parameters</vt:lpstr>
      <vt:lpstr>PowerPoint Presentation</vt:lpstr>
      <vt:lpstr>Beam capabilities: mask techniques</vt:lpstr>
      <vt:lpstr>Beam capabilities: transverse size sx,y ~ 5 mm</vt:lpstr>
      <vt:lpstr>PowerPoint Presentation</vt:lpstr>
      <vt:lpstr>Diagnostics: spectrometer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Textbook and suggested materials</vt:lpstr>
      <vt:lpstr>Mask technique: Wakefield Mapping</vt:lpstr>
      <vt:lpstr>PowerPoint Presentation</vt:lpstr>
    </vt:vector>
  </TitlesOfParts>
  <Manager/>
  <Company>BNL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Accelerator Lab at BNL ATF</dc:title>
  <dc:subject/>
  <dc:creator>Mikhail Fedurin</dc:creator>
  <cp:keywords/>
  <dc:description/>
  <cp:lastModifiedBy>Fedurin, Mikhail</cp:lastModifiedBy>
  <cp:revision>39</cp:revision>
  <dcterms:created xsi:type="dcterms:W3CDTF">2015-01-26T06:24:28Z</dcterms:created>
  <dcterms:modified xsi:type="dcterms:W3CDTF">2020-03-24T17:31:39Z</dcterms:modified>
  <cp:category/>
</cp:coreProperties>
</file>