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329" r:id="rId3"/>
    <p:sldId id="33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09" d="100"/>
          <a:sy n="109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edurin/Documents/StonyBrook/2023_Spring/20230327/HomeWork/QE_data_2023032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edurin/Documents/StonyBrook/2023_Spring/20230327/HomeWork/QE_data_2023032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Cathode QE measurements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Ne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Sheet1!$D$3:$D$9</c:f>
              <c:numCache>
                <c:formatCode>General</c:formatCode>
                <c:ptCount val="7"/>
                <c:pt idx="0">
                  <c:v>238181818181.81824</c:v>
                </c:pt>
                <c:pt idx="1">
                  <c:v>198484848484.84851</c:v>
                </c:pt>
                <c:pt idx="2">
                  <c:v>172020202020.20203</c:v>
                </c:pt>
                <c:pt idx="3">
                  <c:v>145555555555.55557</c:v>
                </c:pt>
                <c:pt idx="4">
                  <c:v>125707070707.07072</c:v>
                </c:pt>
                <c:pt idx="5">
                  <c:v>105858585858.58586</c:v>
                </c:pt>
                <c:pt idx="6">
                  <c:v>86010101010.101013</c:v>
                </c:pt>
              </c:numCache>
            </c:numRef>
          </c:xVal>
          <c:yVal>
            <c:numRef>
              <c:f>Sheet1!$E$3:$E$9</c:f>
              <c:numCache>
                <c:formatCode>General</c:formatCode>
                <c:ptCount val="7"/>
                <c:pt idx="0">
                  <c:v>2500000.0000000005</c:v>
                </c:pt>
                <c:pt idx="1">
                  <c:v>2000000.0000000005</c:v>
                </c:pt>
                <c:pt idx="2">
                  <c:v>1600000.0000000002</c:v>
                </c:pt>
                <c:pt idx="3">
                  <c:v>1000000.0000000002</c:v>
                </c:pt>
                <c:pt idx="4">
                  <c:v>800000.00000000012</c:v>
                </c:pt>
                <c:pt idx="5">
                  <c:v>400000.00000000006</c:v>
                </c:pt>
                <c:pt idx="6">
                  <c:v>200000.00000000003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D3-7646-9B75-C6AE9E975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316512"/>
        <c:axId val="1400318160"/>
      </c:scatterChart>
      <c:valAx>
        <c:axId val="1400316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Photons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318160"/>
        <c:crosses val="autoZero"/>
        <c:crossBetween val="midCat"/>
      </c:valAx>
      <c:valAx>
        <c:axId val="140031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Electrons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316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Cathode QE measurements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Ne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Sheet1!$D$3:$D$9</c:f>
              <c:numCache>
                <c:formatCode>General</c:formatCode>
                <c:ptCount val="7"/>
                <c:pt idx="0">
                  <c:v>238181818181.81824</c:v>
                </c:pt>
                <c:pt idx="1">
                  <c:v>198484848484.84851</c:v>
                </c:pt>
                <c:pt idx="2">
                  <c:v>172020202020.20203</c:v>
                </c:pt>
                <c:pt idx="3">
                  <c:v>145555555555.55557</c:v>
                </c:pt>
                <c:pt idx="4">
                  <c:v>125707070707.07072</c:v>
                </c:pt>
                <c:pt idx="5">
                  <c:v>105858585858.58586</c:v>
                </c:pt>
                <c:pt idx="6">
                  <c:v>86010101010.101013</c:v>
                </c:pt>
              </c:numCache>
            </c:numRef>
          </c:xVal>
          <c:yVal>
            <c:numRef>
              <c:f>Sheet1!$E$3:$E$9</c:f>
              <c:numCache>
                <c:formatCode>General</c:formatCode>
                <c:ptCount val="7"/>
                <c:pt idx="0">
                  <c:v>2500000.0000000005</c:v>
                </c:pt>
                <c:pt idx="1">
                  <c:v>2000000.0000000005</c:v>
                </c:pt>
                <c:pt idx="2">
                  <c:v>1600000.0000000002</c:v>
                </c:pt>
                <c:pt idx="3">
                  <c:v>1000000.0000000002</c:v>
                </c:pt>
                <c:pt idx="4">
                  <c:v>800000.00000000012</c:v>
                </c:pt>
                <c:pt idx="5">
                  <c:v>400000.00000000006</c:v>
                </c:pt>
                <c:pt idx="6">
                  <c:v>200000.00000000003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8EE-1A46-A8EA-9B3B808BBBDE}"/>
            </c:ext>
          </c:extLst>
        </c:ser>
        <c:ser>
          <c:idx val="1"/>
          <c:order val="1"/>
          <c:spPr>
            <a:ln w="254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Sheet1!$D$3:$D$9</c:f>
              <c:numCache>
                <c:formatCode>General</c:formatCode>
                <c:ptCount val="7"/>
                <c:pt idx="0">
                  <c:v>238181818181.81824</c:v>
                </c:pt>
                <c:pt idx="1">
                  <c:v>198484848484.84851</c:v>
                </c:pt>
                <c:pt idx="2">
                  <c:v>172020202020.20203</c:v>
                </c:pt>
                <c:pt idx="3">
                  <c:v>145555555555.55557</c:v>
                </c:pt>
                <c:pt idx="4">
                  <c:v>125707070707.07072</c:v>
                </c:pt>
                <c:pt idx="5">
                  <c:v>105858585858.58586</c:v>
                </c:pt>
                <c:pt idx="6">
                  <c:v>86010101010.101013</c:v>
                </c:pt>
              </c:numCache>
            </c:numRef>
          </c:xVal>
          <c:yVal>
            <c:numRef>
              <c:f>Sheet1!$G$3:$G$9</c:f>
              <c:numCache>
                <c:formatCode>0.00E+00</c:formatCode>
                <c:ptCount val="7"/>
                <c:pt idx="0">
                  <c:v>2147214.5454545459</c:v>
                </c:pt>
                <c:pt idx="1">
                  <c:v>1739345.4545454546</c:v>
                </c:pt>
                <c:pt idx="2">
                  <c:v>1467432.7272727271</c:v>
                </c:pt>
                <c:pt idx="3">
                  <c:v>1195520</c:v>
                </c:pt>
                <c:pt idx="4">
                  <c:v>991585.45454545482</c:v>
                </c:pt>
                <c:pt idx="5">
                  <c:v>787650.90909090918</c:v>
                </c:pt>
                <c:pt idx="6">
                  <c:v>583716.36363636353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8EE-1A46-A8EA-9B3B808BB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316512"/>
        <c:axId val="1400318160"/>
      </c:scatterChart>
      <c:valAx>
        <c:axId val="1400316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Photons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318160"/>
        <c:crosses val="autoZero"/>
        <c:crossBetween val="midCat"/>
      </c:valAx>
      <c:valAx>
        <c:axId val="140031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Electrons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316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7396-A855-4166-A971-B19D8D7CF3E1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549CF-9C9C-4BAF-A651-AE9B1A312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1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E964-46DA-4201-8EA2-0BF32BFE056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944C-EAF0-4EE0-A67B-85046578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E964-46DA-4201-8EA2-0BF32BFE056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944C-EAF0-4EE0-A67B-85046578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E964-46DA-4201-8EA2-0BF32BFE056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944C-EAF0-4EE0-A67B-85046578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1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E964-46DA-4201-8EA2-0BF32BFE056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944C-EAF0-4EE0-A67B-85046578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4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E964-46DA-4201-8EA2-0BF32BFE056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944C-EAF0-4EE0-A67B-85046578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4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E964-46DA-4201-8EA2-0BF32BFE056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944C-EAF0-4EE0-A67B-85046578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E964-46DA-4201-8EA2-0BF32BFE056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944C-EAF0-4EE0-A67B-85046578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E964-46DA-4201-8EA2-0BF32BFE056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944C-EAF0-4EE0-A67B-85046578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0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E964-46DA-4201-8EA2-0BF32BFE056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944C-EAF0-4EE0-A67B-85046578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E964-46DA-4201-8EA2-0BF32BFE056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944C-EAF0-4EE0-A67B-85046578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E964-46DA-4201-8EA2-0BF32BFE056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944C-EAF0-4EE0-A67B-85046578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5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E964-46DA-4201-8EA2-0BF32BFE056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0944C-EAF0-4EE0-A67B-85046578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5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669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>
                <a:effectLst/>
              </a:rPr>
            </a:br>
            <a:r>
              <a:rPr lang="en-US" dirty="0">
                <a:effectLst/>
              </a:rPr>
              <a:t>PHY542.  </a:t>
            </a:r>
            <a:r>
              <a:rPr lang="en-US" dirty="0"/>
              <a:t>photocathode QE measurements homework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7086600" cy="1752600"/>
          </a:xfrm>
        </p:spPr>
        <p:txBody>
          <a:bodyPr/>
          <a:lstStyle/>
          <a:p>
            <a:r>
              <a:rPr lang="en-US"/>
              <a:t>D. Kayran, M. Fedurin</a:t>
            </a:r>
          </a:p>
          <a:p>
            <a:r>
              <a:rPr lang="en-US"/>
              <a:t>Data </a:t>
            </a:r>
            <a:r>
              <a:rPr lang="en-US" dirty="0"/>
              <a:t>from  was taken on March 20, 2023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31" y="60960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PHY  542    Fundamentals of Accelerator Physics and Technology with Simulations and Measurements Lab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7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B30F-2B1A-90E6-C96E-D0451CD2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83" y="30283"/>
            <a:ext cx="8825054" cy="639762"/>
          </a:xfrm>
        </p:spPr>
        <p:txBody>
          <a:bodyPr>
            <a:noAutofit/>
          </a:bodyPr>
          <a:lstStyle/>
          <a:p>
            <a:r>
              <a:rPr lang="en-US" sz="3200" dirty="0"/>
              <a:t>Photocathode QE measurements (work flow chart)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9D161-CC78-BC16-C729-6C3FEB210695}"/>
              </a:ext>
            </a:extLst>
          </p:cNvPr>
          <p:cNvSpPr txBox="1"/>
          <p:nvPr/>
        </p:nvSpPr>
        <p:spPr>
          <a:xfrm>
            <a:off x="180176" y="621110"/>
            <a:ext cx="190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9E5C3-FC5C-C327-066B-F3FB4D945472}"/>
              </a:ext>
            </a:extLst>
          </p:cNvPr>
          <p:cNvSpPr txBox="1"/>
          <p:nvPr/>
        </p:nvSpPr>
        <p:spPr>
          <a:xfrm>
            <a:off x="150516" y="4667229"/>
            <a:ext cx="2606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Additional information</a:t>
            </a:r>
          </a:p>
          <a:p>
            <a:r>
              <a:rPr lang="en-US" sz="1400" dirty="0"/>
              <a:t>Laser wavelength 3</a:t>
            </a:r>
            <a:r>
              <a:rPr lang="en-US" sz="1400" baseline="30000" dirty="0"/>
              <a:t>rd</a:t>
            </a:r>
            <a:r>
              <a:rPr lang="en-US" sz="1400" dirty="0"/>
              <a:t> harmonics</a:t>
            </a:r>
          </a:p>
          <a:p>
            <a:r>
              <a:rPr lang="en-US" sz="1400" dirty="0">
                <a:latin typeface="Symbol" panose="05050102010706020507" pitchFamily="18" charset="2"/>
              </a:rPr>
              <a:t>l</a:t>
            </a:r>
            <a:r>
              <a:rPr lang="en-US" sz="1400" dirty="0"/>
              <a:t>=262 nm</a:t>
            </a:r>
          </a:p>
          <a:p>
            <a:r>
              <a:rPr lang="en-US" sz="1400" dirty="0"/>
              <a:t>Electron charge: 1.6e-19 C</a:t>
            </a:r>
          </a:p>
          <a:p>
            <a:r>
              <a:rPr lang="en-US" sz="1400" dirty="0"/>
              <a:t>Plank constant:  6.6E-34 m</a:t>
            </a:r>
            <a:r>
              <a:rPr lang="en-US" sz="1400" baseline="30000" dirty="0"/>
              <a:t>2</a:t>
            </a:r>
            <a:r>
              <a:rPr lang="en-US" sz="1400" dirty="0"/>
              <a:t>kg/s</a:t>
            </a:r>
          </a:p>
          <a:p>
            <a:r>
              <a:rPr lang="en-US" sz="1400" dirty="0"/>
              <a:t>Speed of light: 3E8 m/s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B8E120D-9CBD-5C5F-71A3-96CCD6023903}"/>
              </a:ext>
            </a:extLst>
          </p:cNvPr>
          <p:cNvSpPr/>
          <p:nvPr/>
        </p:nvSpPr>
        <p:spPr>
          <a:xfrm>
            <a:off x="3048000" y="14478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514EB-5603-F89A-6A9A-0BE30A487206}"/>
              </a:ext>
            </a:extLst>
          </p:cNvPr>
          <p:cNvSpPr txBox="1"/>
          <p:nvPr/>
        </p:nvSpPr>
        <p:spPr>
          <a:xfrm>
            <a:off x="2658700" y="1029077"/>
            <a:ext cx="177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Transfer to Excel 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25865C0-35AC-343A-8EF8-1D00786F8F20}"/>
              </a:ext>
            </a:extLst>
          </p:cNvPr>
          <p:cNvSpPr/>
          <p:nvPr/>
        </p:nvSpPr>
        <p:spPr>
          <a:xfrm>
            <a:off x="4953000" y="2734275"/>
            <a:ext cx="304800" cy="482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7273B9-98DE-56F5-7831-167273BA3A97}"/>
              </a:ext>
            </a:extLst>
          </p:cNvPr>
          <p:cNvSpPr txBox="1"/>
          <p:nvPr/>
        </p:nvSpPr>
        <p:spPr>
          <a:xfrm>
            <a:off x="5528461" y="290803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</a:t>
            </a:r>
            <a:r>
              <a:rPr lang="en-US"/>
              <a:t>a plot, Find correlations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0E207A-74D0-CE46-07B1-EAB77128B138}"/>
              </a:ext>
            </a:extLst>
          </p:cNvPr>
          <p:cNvSpPr txBox="1"/>
          <p:nvPr/>
        </p:nvSpPr>
        <p:spPr>
          <a:xfrm>
            <a:off x="7200261" y="3281064"/>
            <a:ext cx="168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a result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00F974-4519-D313-9A3B-F6A9B79751BC}"/>
              </a:ext>
            </a:extLst>
          </p:cNvPr>
          <p:cNvSpPr txBox="1"/>
          <p:nvPr/>
        </p:nvSpPr>
        <p:spPr>
          <a:xfrm>
            <a:off x="7790824" y="3889254"/>
            <a:ext cx="136304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QE=??</a:t>
            </a:r>
            <a:endParaRPr lang="en-US" sz="1600" baseline="300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8197703-CC67-DD6C-5179-D01E1896634D}"/>
              </a:ext>
            </a:extLst>
          </p:cNvPr>
          <p:cNvSpPr/>
          <p:nvPr/>
        </p:nvSpPr>
        <p:spPr>
          <a:xfrm>
            <a:off x="7272820" y="3980065"/>
            <a:ext cx="469837" cy="219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77EE9F-547A-2D79-11F8-113F43BB9625}"/>
              </a:ext>
            </a:extLst>
          </p:cNvPr>
          <p:cNvSpPr txBox="1"/>
          <p:nvPr/>
        </p:nvSpPr>
        <p:spPr>
          <a:xfrm>
            <a:off x="5288167" y="759411"/>
            <a:ext cx="233183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Pay attention to units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7D97AF-37BE-D173-78DD-1EFE71347A04}"/>
              </a:ext>
            </a:extLst>
          </p:cNvPr>
          <p:cNvSpPr txBox="1"/>
          <p:nvPr/>
        </p:nvSpPr>
        <p:spPr>
          <a:xfrm>
            <a:off x="76589" y="3910312"/>
            <a:ext cx="232825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QE= numbers of electrons/numbers of photons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F32CDD-C1BB-E518-858F-BA9BEF1707DB}"/>
              </a:ext>
            </a:extLst>
          </p:cNvPr>
          <p:cNvSpPr txBox="1"/>
          <p:nvPr/>
        </p:nvSpPr>
        <p:spPr>
          <a:xfrm>
            <a:off x="7224535" y="4407270"/>
            <a:ext cx="184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-Are we done?</a:t>
            </a:r>
          </a:p>
          <a:p>
            <a:r>
              <a:rPr lang="en-US" dirty="0"/>
              <a:t>-Nope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85EF2C60-6092-1867-F18B-BBF776F4538B}"/>
              </a:ext>
            </a:extLst>
          </p:cNvPr>
          <p:cNvSpPr/>
          <p:nvPr/>
        </p:nvSpPr>
        <p:spPr>
          <a:xfrm>
            <a:off x="7993573" y="5019154"/>
            <a:ext cx="304800" cy="420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6D26D7-0A81-F429-6243-3F5E21F07154}"/>
              </a:ext>
            </a:extLst>
          </p:cNvPr>
          <p:cNvSpPr txBox="1"/>
          <p:nvPr/>
        </p:nvSpPr>
        <p:spPr>
          <a:xfrm>
            <a:off x="7347355" y="5872054"/>
            <a:ext cx="164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next page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33C6E8-8288-2512-E663-496942B46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54303"/>
              </p:ext>
            </p:extLst>
          </p:nvPr>
        </p:nvGraphicFramePr>
        <p:xfrm>
          <a:off x="4295083" y="1139308"/>
          <a:ext cx="4318000" cy="162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210">
                  <a:extLst>
                    <a:ext uri="{9D8B030D-6E8A-4147-A177-3AD203B41FA5}">
                      <a16:colId xmlns:a16="http://schemas.microsoft.com/office/drawing/2014/main" val="2723381331"/>
                    </a:ext>
                  </a:extLst>
                </a:gridCol>
                <a:gridCol w="1027944">
                  <a:extLst>
                    <a:ext uri="{9D8B030D-6E8A-4147-A177-3AD203B41FA5}">
                      <a16:colId xmlns:a16="http://schemas.microsoft.com/office/drawing/2014/main" val="3786669624"/>
                    </a:ext>
                  </a:extLst>
                </a:gridCol>
                <a:gridCol w="964491">
                  <a:extLst>
                    <a:ext uri="{9D8B030D-6E8A-4147-A177-3AD203B41FA5}">
                      <a16:colId xmlns:a16="http://schemas.microsoft.com/office/drawing/2014/main" val="865243236"/>
                    </a:ext>
                  </a:extLst>
                </a:gridCol>
                <a:gridCol w="736059">
                  <a:extLst>
                    <a:ext uri="{9D8B030D-6E8A-4147-A177-3AD203B41FA5}">
                      <a16:colId xmlns:a16="http://schemas.microsoft.com/office/drawing/2014/main" val="558026129"/>
                    </a:ext>
                  </a:extLst>
                </a:gridCol>
                <a:gridCol w="685296">
                  <a:extLst>
                    <a:ext uri="{9D8B030D-6E8A-4147-A177-3AD203B41FA5}">
                      <a16:colId xmlns:a16="http://schemas.microsoft.com/office/drawing/2014/main" val="168184466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E_laser(nJ)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FC signal (mV)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Charge (C)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</a:t>
                      </a:r>
                      <a:r>
                        <a:rPr lang="en-US" sz="1200" u="none" strike="noStrike" dirty="0">
                          <a:effectLst/>
                          <a:latin typeface="Symbol" pitchFamily="2" charset="2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itchFamily="2" charset="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Ne</a:t>
                      </a:r>
                      <a:r>
                        <a:rPr lang="en-US" sz="1200" u="none" strike="noStrike" baseline="30000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93193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4E-13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2.38E+11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97104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3.2E-13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1.98E+11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79282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2.56E-13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1.72E+11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30435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1.6E-13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1.46E+11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3530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1.28E-13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1.26E+11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19730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6.4E-14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1.06E+11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40311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3.2E-14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8.6E+10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200000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643290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FA10CF4-B54C-6C6F-77FE-42AA5941C6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679854"/>
              </p:ext>
            </p:extLst>
          </p:nvPr>
        </p:nvGraphicFramePr>
        <p:xfrm>
          <a:off x="2826529" y="3273496"/>
          <a:ext cx="4318000" cy="317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Content Placeholder 18" descr="Diagram&#10;&#10;Description automatically generated">
            <a:extLst>
              <a:ext uri="{FF2B5EF4-FFF2-40B4-BE49-F238E27FC236}">
                <a16:creationId xmlns:a16="http://schemas.microsoft.com/office/drawing/2014/main" id="{69FA43C9-C0E1-F429-6E8F-9CBB766F6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4" y="933015"/>
            <a:ext cx="2157739" cy="2876985"/>
          </a:xfrm>
        </p:spPr>
      </p:pic>
      <p:pic>
        <p:nvPicPr>
          <p:cNvPr id="27" name="Picture 26" descr="A picture containing text, monitor, indoor, electronics&#10;&#10;Description automatically generated">
            <a:extLst>
              <a:ext uri="{FF2B5EF4-FFF2-40B4-BE49-F238E27FC236}">
                <a16:creationId xmlns:a16="http://schemas.microsoft.com/office/drawing/2014/main" id="{84643330-DA7D-B729-E039-7378CC6D7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56" y="1852912"/>
            <a:ext cx="1846660" cy="1384995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12AB83-CBC1-B618-295A-60B80FF95EB0}"/>
              </a:ext>
            </a:extLst>
          </p:cNvPr>
          <p:cNvCxnSpPr>
            <a:cxnSpLocks/>
          </p:cNvCxnSpPr>
          <p:nvPr/>
        </p:nvCxnSpPr>
        <p:spPr>
          <a:xfrm flipH="1" flipV="1">
            <a:off x="1676400" y="1447800"/>
            <a:ext cx="144856" cy="4051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4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55E0-3CD6-F58A-7F45-18ADB5E1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4032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For the short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C7CC9-FCC2-72D1-4950-D5F73D4FA7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400" y="739856"/>
            <a:ext cx="5181600" cy="582313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Error analysis? </a:t>
            </a:r>
          </a:p>
          <a:p>
            <a:pPr lvl="1"/>
            <a:r>
              <a:rPr lang="en-US" sz="1800" dirty="0"/>
              <a:t>How good we measured each of the data points and why do you think so?</a:t>
            </a:r>
          </a:p>
          <a:p>
            <a:pPr lvl="2"/>
            <a:r>
              <a:rPr lang="en-US" sz="1400" dirty="0"/>
              <a:t>Laser energy? (+/- ???</a:t>
            </a:r>
            <a:r>
              <a:rPr lang="en-US" sz="1400" dirty="0" err="1"/>
              <a:t>nJ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Faraday cup signal?  (+/- ??mV)</a:t>
            </a:r>
          </a:p>
          <a:p>
            <a:pPr lvl="2"/>
            <a:r>
              <a:rPr lang="en-US" sz="1400" dirty="0"/>
              <a:t>Numbers of photons? Numbers of electrons?</a:t>
            </a:r>
          </a:p>
          <a:p>
            <a:pPr lvl="2"/>
            <a:r>
              <a:rPr lang="en-US" sz="1400" dirty="0"/>
              <a:t>What is a resulted QE error? +/-?</a:t>
            </a:r>
          </a:p>
          <a:p>
            <a:r>
              <a:rPr lang="en-US" sz="2000" dirty="0"/>
              <a:t>Results analysis?</a:t>
            </a:r>
          </a:p>
          <a:p>
            <a:pPr lvl="1"/>
            <a:r>
              <a:rPr lang="en-US" sz="1600" dirty="0"/>
              <a:t>Does it make any sense? </a:t>
            </a:r>
          </a:p>
          <a:p>
            <a:pPr lvl="1"/>
            <a:r>
              <a:rPr lang="en-US" sz="1600" dirty="0"/>
              <a:t>Why not use red line? It starts from (0,0) no laser no bunch? But black line fits much better why? </a:t>
            </a:r>
          </a:p>
          <a:p>
            <a:pPr lvl="1"/>
            <a:r>
              <a:rPr lang="en-US" sz="1600" dirty="0"/>
              <a:t>How your results  comparable with other similar  experiments (if available)</a:t>
            </a:r>
          </a:p>
          <a:p>
            <a:r>
              <a:rPr lang="en-US" sz="2000" dirty="0"/>
              <a:t>Prepare and submit the report</a:t>
            </a:r>
          </a:p>
          <a:p>
            <a:r>
              <a:rPr lang="en-US" sz="2000" dirty="0"/>
              <a:t>For 15-20 minutes final presentation be ready to describe the effect and how it was measured</a:t>
            </a:r>
          </a:p>
          <a:p>
            <a:r>
              <a:rPr lang="en-US" sz="2000" dirty="0"/>
              <a:t>Don’t hesitate to ask for more details and material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A10CF4-B54C-6C6F-77FE-42AA5941C6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678270"/>
              </p:ext>
            </p:extLst>
          </p:nvPr>
        </p:nvGraphicFramePr>
        <p:xfrm>
          <a:off x="5029200" y="960438"/>
          <a:ext cx="38036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326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319</Words>
  <Application>Microsoft Macintosh PowerPoint</Application>
  <PresentationFormat>On-screen Show (4:3)</PresentationFormat>
  <Paragraphs>81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Symbol</vt:lpstr>
      <vt:lpstr>Office Theme</vt:lpstr>
      <vt:lpstr> PHY542.  photocathode QE measurements homework</vt:lpstr>
      <vt:lpstr>Photocathode QE measurements (work flow chart) </vt:lpstr>
      <vt:lpstr>For the short report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measurements</dc:title>
  <dc:creator>Dmitry Kayran</dc:creator>
  <cp:lastModifiedBy>Fedurin, Mikhail</cp:lastModifiedBy>
  <cp:revision>148</cp:revision>
  <dcterms:created xsi:type="dcterms:W3CDTF">2015-02-23T16:38:32Z</dcterms:created>
  <dcterms:modified xsi:type="dcterms:W3CDTF">2023-03-30T13:52:52Z</dcterms:modified>
</cp:coreProperties>
</file>