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tiff" ContentType="image/tiff"/>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29"/>
  </p:notesMasterIdLst>
  <p:sldIdLst>
    <p:sldId id="256" r:id="rId2"/>
    <p:sldId id="257" r:id="rId3"/>
    <p:sldId id="271" r:id="rId4"/>
    <p:sldId id="876" r:id="rId5"/>
    <p:sldId id="888" r:id="rId6"/>
    <p:sldId id="289" r:id="rId7"/>
    <p:sldId id="870" r:id="rId8"/>
    <p:sldId id="878" r:id="rId9"/>
    <p:sldId id="272" r:id="rId10"/>
    <p:sldId id="266" r:id="rId11"/>
    <p:sldId id="866" r:id="rId12"/>
    <p:sldId id="263" r:id="rId13"/>
    <p:sldId id="273" r:id="rId14"/>
    <p:sldId id="275" r:id="rId15"/>
    <p:sldId id="778" r:id="rId16"/>
    <p:sldId id="283" r:id="rId17"/>
    <p:sldId id="889" r:id="rId18"/>
    <p:sldId id="867" r:id="rId19"/>
    <p:sldId id="861" r:id="rId20"/>
    <p:sldId id="862" r:id="rId21"/>
    <p:sldId id="859" r:id="rId22"/>
    <p:sldId id="863" r:id="rId23"/>
    <p:sldId id="886" r:id="rId24"/>
    <p:sldId id="877" r:id="rId25"/>
    <p:sldId id="278" r:id="rId26"/>
    <p:sldId id="884" r:id="rId27"/>
    <p:sldId id="264" r:id="rId2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636"/>
    <p:restoredTop sz="94694"/>
  </p:normalViewPr>
  <p:slideViewPr>
    <p:cSldViewPr snapToGrid="0" snapToObjects="1">
      <p:cViewPr varScale="1">
        <p:scale>
          <a:sx n="118" d="100"/>
          <a:sy n="118" d="100"/>
        </p:scale>
        <p:origin x="528" y="200"/>
      </p:cViewPr>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4.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345322B-8AC3-D04D-8C16-569819B7D4FB}" type="datetimeFigureOut">
              <a:rPr lang="en-US" smtClean="0"/>
              <a:t>7/24/19</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07B03A8-91A6-2F45-B712-15EBC2CC3661}" type="slidenum">
              <a:rPr lang="en-US" smtClean="0"/>
              <a:t>‹#›</a:t>
            </a:fld>
            <a:endParaRPr lang="en-US"/>
          </a:p>
        </p:txBody>
      </p:sp>
    </p:spTree>
    <p:extLst>
      <p:ext uri="{BB962C8B-B14F-4D97-AF65-F5344CB8AC3E}">
        <p14:creationId xmlns:p14="http://schemas.microsoft.com/office/powerpoint/2010/main" val="30108039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Times New Roman"/>
                <a:cs typeface="Times New Roman"/>
              </a:rPr>
              <a:t>Proving</a:t>
            </a:r>
            <a:r>
              <a:rPr lang="en-US" baseline="0" dirty="0">
                <a:latin typeface="Times New Roman"/>
                <a:cs typeface="Times New Roman"/>
              </a:rPr>
              <a:t> expectations wrong is one of  important roles played by experiment</a:t>
            </a:r>
            <a:endParaRPr lang="en-US" dirty="0">
              <a:latin typeface="Times New Roman"/>
              <a:cs typeface="Times New Roman"/>
            </a:endParaRPr>
          </a:p>
        </p:txBody>
      </p:sp>
      <p:sp>
        <p:nvSpPr>
          <p:cNvPr id="4" name="Slide Number Placeholder 3"/>
          <p:cNvSpPr>
            <a:spLocks noGrp="1"/>
          </p:cNvSpPr>
          <p:nvPr>
            <p:ph type="sldNum" sz="quarter" idx="10"/>
          </p:nvPr>
        </p:nvSpPr>
        <p:spPr/>
        <p:txBody>
          <a:bodyPr/>
          <a:lstStyle/>
          <a:p>
            <a:fld id="{1BA35DD8-EC9B-BA4D-8381-9F34597E6638}" type="slidenum">
              <a:rPr lang="en-GB" smtClean="0"/>
              <a:pPr/>
              <a:t>15</a:t>
            </a:fld>
            <a:endParaRPr lang="en-GB" dirty="0"/>
          </a:p>
        </p:txBody>
      </p:sp>
    </p:spTree>
    <p:extLst>
      <p:ext uri="{BB962C8B-B14F-4D97-AF65-F5344CB8AC3E}">
        <p14:creationId xmlns:p14="http://schemas.microsoft.com/office/powerpoint/2010/main" val="271000818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47870" y="987611"/>
            <a:ext cx="8338930" cy="2387600"/>
          </a:xfrm>
        </p:spPr>
        <p:txBody>
          <a:bodyPr anchor="b">
            <a:normAutofit/>
          </a:bodyPr>
          <a:lstStyle>
            <a:lvl1pPr algn="l">
              <a:defRPr sz="4800" b="1" i="0">
                <a:latin typeface="Arial" charset="0"/>
                <a:ea typeface="Arial" charset="0"/>
                <a:cs typeface="Arial" charset="0"/>
              </a:defRPr>
            </a:lvl1pPr>
          </a:lstStyle>
          <a:p>
            <a:r>
              <a:rPr lang="en-US"/>
              <a:t>Click to edit Master title style</a:t>
            </a:r>
            <a:endParaRPr lang="en-US" dirty="0"/>
          </a:p>
        </p:txBody>
      </p:sp>
      <p:sp>
        <p:nvSpPr>
          <p:cNvPr id="3" name="Subtitle 2"/>
          <p:cNvSpPr>
            <a:spLocks noGrp="1"/>
          </p:cNvSpPr>
          <p:nvPr>
            <p:ph type="subTitle" idx="1"/>
          </p:nvPr>
        </p:nvSpPr>
        <p:spPr>
          <a:xfrm>
            <a:off x="347870" y="3467286"/>
            <a:ext cx="8338930" cy="1655762"/>
          </a:xfrm>
        </p:spPr>
        <p:txBody>
          <a:bodyPr/>
          <a:lstStyle>
            <a:lvl1pPr marL="0" indent="0" algn="l">
              <a:buNone/>
              <a:defRPr sz="2400" b="0" i="0">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457200" y="1845503"/>
            <a:ext cx="8229600" cy="392065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716D9922-87B3-6043-9531-5184EA303DC1}"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2143125" cy="5284904"/>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457200" y="365125"/>
            <a:ext cx="5972175" cy="5284904"/>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716D9922-87B3-6043-9531-5184EA303DC1}"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716D9922-87B3-6043-9531-5184EA303DC1}"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37930" y="1709739"/>
            <a:ext cx="834887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337930" y="4589465"/>
            <a:ext cx="8348870" cy="1234866"/>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6" name="Slide Number Placeholder 5"/>
          <p:cNvSpPr>
            <a:spLocks noGrp="1"/>
          </p:cNvSpPr>
          <p:nvPr>
            <p:ph type="sldNum" sz="quarter" idx="12"/>
          </p:nvPr>
        </p:nvSpPr>
        <p:spPr/>
        <p:txBody>
          <a:bodyPr/>
          <a:lstStyle/>
          <a:p>
            <a:fld id="{716D9922-87B3-6043-9531-5184EA303DC1}"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57809" y="1825625"/>
            <a:ext cx="41148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572000" y="1825625"/>
            <a:ext cx="41148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p:cNvSpPr>
            <a:spLocks noGrp="1"/>
          </p:cNvSpPr>
          <p:nvPr>
            <p:ph type="sldNum" sz="quarter" idx="12"/>
          </p:nvPr>
        </p:nvSpPr>
        <p:spPr/>
        <p:txBody>
          <a:bodyPr/>
          <a:lstStyle/>
          <a:p>
            <a:fld id="{716D9922-87B3-6043-9531-5184EA303DC1}"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57809" y="365126"/>
            <a:ext cx="8158732"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357809" y="1681163"/>
            <a:ext cx="411480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357809" y="2505075"/>
            <a:ext cx="411480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572000" y="1681163"/>
            <a:ext cx="411480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572000" y="2505075"/>
            <a:ext cx="411480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8"/>
          <p:cNvSpPr>
            <a:spLocks noGrp="1"/>
          </p:cNvSpPr>
          <p:nvPr>
            <p:ph type="sldNum" sz="quarter" idx="12"/>
          </p:nvPr>
        </p:nvSpPr>
        <p:spPr/>
        <p:txBody>
          <a:bodyPr/>
          <a:lstStyle/>
          <a:p>
            <a:fld id="{716D9922-87B3-6043-9531-5184EA303DC1}"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5" name="Slide Number Placeholder 4"/>
          <p:cNvSpPr>
            <a:spLocks noGrp="1"/>
          </p:cNvSpPr>
          <p:nvPr>
            <p:ph type="sldNum" sz="quarter" idx="12"/>
          </p:nvPr>
        </p:nvSpPr>
        <p:spPr/>
        <p:txBody>
          <a:bodyPr/>
          <a:lstStyle/>
          <a:p>
            <a:fld id="{716D9922-87B3-6043-9531-5184EA303DC1}"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16D9922-87B3-6043-9531-5184EA303DC1}"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47870" y="457200"/>
            <a:ext cx="3231149"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0" y="987426"/>
            <a:ext cx="4799409"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347870" y="2057400"/>
            <a:ext cx="3231149"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7" name="Slide Number Placeholder 6"/>
          <p:cNvSpPr>
            <a:spLocks noGrp="1"/>
          </p:cNvSpPr>
          <p:nvPr>
            <p:ph type="sldNum" sz="quarter" idx="12"/>
          </p:nvPr>
        </p:nvSpPr>
        <p:spPr/>
        <p:txBody>
          <a:bodyPr/>
          <a:lstStyle/>
          <a:p>
            <a:fld id="{716D9922-87B3-6043-9531-5184EA303DC1}"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3887390" y="987426"/>
            <a:ext cx="4799409"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7" name="Slide Number Placeholder 6"/>
          <p:cNvSpPr>
            <a:spLocks noGrp="1"/>
          </p:cNvSpPr>
          <p:nvPr>
            <p:ph type="sldNum" sz="quarter" idx="12"/>
          </p:nvPr>
        </p:nvSpPr>
        <p:spPr/>
        <p:txBody>
          <a:bodyPr/>
          <a:lstStyle/>
          <a:p>
            <a:fld id="{716D9922-87B3-6043-9531-5184EA303DC1}" type="slidenum">
              <a:rPr lang="en-US" smtClean="0"/>
              <a:t>‹#›</a:t>
            </a:fld>
            <a:endParaRPr lang="en-US"/>
          </a:p>
        </p:txBody>
      </p:sp>
      <p:sp>
        <p:nvSpPr>
          <p:cNvPr id="8" name="Title 1"/>
          <p:cNvSpPr>
            <a:spLocks noGrp="1"/>
          </p:cNvSpPr>
          <p:nvPr>
            <p:ph type="title"/>
          </p:nvPr>
        </p:nvSpPr>
        <p:spPr>
          <a:xfrm>
            <a:off x="347870" y="457200"/>
            <a:ext cx="3231149" cy="1600200"/>
          </a:xfrm>
        </p:spPr>
        <p:txBody>
          <a:bodyPr anchor="b"/>
          <a:lstStyle>
            <a:lvl1pPr>
              <a:defRPr sz="3200"/>
            </a:lvl1pPr>
          </a:lstStyle>
          <a:p>
            <a:r>
              <a:rPr lang="en-US"/>
              <a:t>Click to edit Master title style</a:t>
            </a:r>
            <a:endParaRPr lang="en-US" dirty="0"/>
          </a:p>
        </p:txBody>
      </p:sp>
      <p:sp>
        <p:nvSpPr>
          <p:cNvPr id="9" name="Text Placeholder 3"/>
          <p:cNvSpPr>
            <a:spLocks noGrp="1"/>
          </p:cNvSpPr>
          <p:nvPr>
            <p:ph type="body" sz="half" idx="2"/>
          </p:nvPr>
        </p:nvSpPr>
        <p:spPr>
          <a:xfrm>
            <a:off x="347870" y="2057400"/>
            <a:ext cx="3231149"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57809" y="365126"/>
            <a:ext cx="8328991" cy="1325563"/>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357809" y="1825625"/>
            <a:ext cx="8328991" cy="392913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4"/>
          </p:nvPr>
        </p:nvSpPr>
        <p:spPr>
          <a:xfrm>
            <a:off x="3543300" y="6337101"/>
            <a:ext cx="20574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fld id="{716D9922-87B3-6043-9531-5184EA303DC1}" type="slidenum">
              <a:rPr lang="en-US" smtClean="0"/>
              <a:pPr/>
              <a:t>‹#›</a:t>
            </a:fld>
            <a:endParaRPr lang="en-US"/>
          </a:p>
        </p:txBody>
      </p:sp>
    </p:spTree>
    <p:extLst>
      <p:ext uri="{BB962C8B-B14F-4D97-AF65-F5344CB8AC3E}">
        <p14:creationId xmlns:p14="http://schemas.microsoft.com/office/powerpoint/2010/main" val="75315034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userDrawn="1">
          <p15:clr>
            <a:srgbClr val="F26B43"/>
          </p15:clr>
        </p15:guide>
        <p15:guide id="2" pos="2880" userDrawn="1">
          <p15:clr>
            <a:srgbClr val="F26B43"/>
          </p15:clr>
        </p15:guide>
        <p15:guide id="3" pos="288" userDrawn="1">
          <p15:clr>
            <a:srgbClr val="F26B43"/>
          </p15:clr>
        </p15:guide>
        <p15:guide id="4" pos="5472" userDrawn="1">
          <p15:clr>
            <a:srgbClr val="F26B43"/>
          </p15:clr>
        </p15:guide>
        <p15:guide id="5" orient="horz" pos="4128"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image" Target="../media/image20.gif"/><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6.xml"/><Relationship Id="rId5" Type="http://schemas.openxmlformats.org/officeDocument/2006/relationships/image" Target="../media/image26.gif"/><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9.gif"/><Relationship Id="rId2" Type="http://schemas.openxmlformats.org/officeDocument/2006/relationships/image" Target="../media/image28.gif"/><Relationship Id="rId1" Type="http://schemas.openxmlformats.org/officeDocument/2006/relationships/slideLayout" Target="../slideLayouts/slideLayout2.xml"/><Relationship Id="rId5" Type="http://schemas.openxmlformats.org/officeDocument/2006/relationships/image" Target="../media/image31.gif"/><Relationship Id="rId4" Type="http://schemas.openxmlformats.org/officeDocument/2006/relationships/image" Target="../media/image30.gif"/></Relationships>
</file>

<file path=ppt/slides/_rels/slide14.xml.rels><?xml version="1.0" encoding="UTF-8" standalone="yes"?>
<Relationships xmlns="http://schemas.openxmlformats.org/package/2006/relationships"><Relationship Id="rId3" Type="http://schemas.openxmlformats.org/officeDocument/2006/relationships/image" Target="../media/image33.gif"/><Relationship Id="rId2" Type="http://schemas.openxmlformats.org/officeDocument/2006/relationships/image" Target="../media/image32.gif"/><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xml"/><Relationship Id="rId7" Type="http://schemas.openxmlformats.org/officeDocument/2006/relationships/image" Target="../media/image36.gif"/><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34.emf"/><Relationship Id="rId5" Type="http://schemas.openxmlformats.org/officeDocument/2006/relationships/oleObject" Target="../embeddings/oleObject1.bin"/><Relationship Id="rId4" Type="http://schemas.openxmlformats.org/officeDocument/2006/relationships/image" Target="../media/image35.emf"/></Relationships>
</file>

<file path=ppt/slides/_rels/slide16.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emf"/><Relationship Id="rId1" Type="http://schemas.openxmlformats.org/officeDocument/2006/relationships/slideLayout" Target="../slideLayouts/slideLayout6.xml"/><Relationship Id="rId5" Type="http://schemas.openxmlformats.org/officeDocument/2006/relationships/image" Target="../media/image43.jpeg"/><Relationship Id="rId4" Type="http://schemas.openxmlformats.org/officeDocument/2006/relationships/image" Target="../media/image42.jpeg"/></Relationships>
</file>

<file path=ppt/slides/_rels/slide19.xml.rels><?xml version="1.0" encoding="UTF-8" standalone="yes"?>
<Relationships xmlns="http://schemas.openxmlformats.org/package/2006/relationships"><Relationship Id="rId3" Type="http://schemas.openxmlformats.org/officeDocument/2006/relationships/image" Target="../media/image45.tiff"/><Relationship Id="rId7" Type="http://schemas.openxmlformats.org/officeDocument/2006/relationships/image" Target="../media/image49.emf"/><Relationship Id="rId2" Type="http://schemas.openxmlformats.org/officeDocument/2006/relationships/image" Target="../media/image44.tiff"/><Relationship Id="rId1" Type="http://schemas.openxmlformats.org/officeDocument/2006/relationships/slideLayout" Target="../slideLayouts/slideLayout2.xml"/><Relationship Id="rId6" Type="http://schemas.openxmlformats.org/officeDocument/2006/relationships/image" Target="../media/image48.jpeg"/><Relationship Id="rId5" Type="http://schemas.openxmlformats.org/officeDocument/2006/relationships/image" Target="../media/image47.emf"/><Relationship Id="rId4" Type="http://schemas.openxmlformats.org/officeDocument/2006/relationships/image" Target="../media/image46.tif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gi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3.tiff"/><Relationship Id="rId2" Type="http://schemas.openxmlformats.org/officeDocument/2006/relationships/image" Target="../media/image52.tiff"/><Relationship Id="rId1" Type="http://schemas.openxmlformats.org/officeDocument/2006/relationships/slideLayout" Target="../slideLayouts/slideLayout2.xml"/><Relationship Id="rId4" Type="http://schemas.openxmlformats.org/officeDocument/2006/relationships/image" Target="../media/image54.tiff"/></Relationships>
</file>

<file path=ppt/slides/_rels/slide22.xml.rels><?xml version="1.0" encoding="UTF-8" standalone="yes"?>
<Relationships xmlns="http://schemas.openxmlformats.org/package/2006/relationships"><Relationship Id="rId3" Type="http://schemas.openxmlformats.org/officeDocument/2006/relationships/image" Target="../media/image56.tiff"/><Relationship Id="rId2" Type="http://schemas.openxmlformats.org/officeDocument/2006/relationships/image" Target="../media/image55.tiff"/><Relationship Id="rId1" Type="http://schemas.openxmlformats.org/officeDocument/2006/relationships/slideLayout" Target="../slideLayouts/slideLayout2.xml"/><Relationship Id="rId6" Type="http://schemas.openxmlformats.org/officeDocument/2006/relationships/image" Target="../media/image59.tiff"/><Relationship Id="rId5" Type="http://schemas.openxmlformats.org/officeDocument/2006/relationships/image" Target="../media/image58.tiff"/><Relationship Id="rId4" Type="http://schemas.openxmlformats.org/officeDocument/2006/relationships/image" Target="../media/image57.tiff"/></Relationships>
</file>

<file path=ppt/slides/_rels/slide23.xml.rels><?xml version="1.0" encoding="UTF-8" standalone="yes"?>
<Relationships xmlns="http://schemas.openxmlformats.org/package/2006/relationships"><Relationship Id="rId3" Type="http://schemas.openxmlformats.org/officeDocument/2006/relationships/image" Target="../media/image61.tiff"/><Relationship Id="rId2" Type="http://schemas.openxmlformats.org/officeDocument/2006/relationships/image" Target="../media/image60.tiff"/><Relationship Id="rId1" Type="http://schemas.openxmlformats.org/officeDocument/2006/relationships/slideLayout" Target="../slideLayouts/slideLayout6.xml"/><Relationship Id="rId5" Type="http://schemas.openxmlformats.org/officeDocument/2006/relationships/image" Target="../media/image63.gif"/><Relationship Id="rId4" Type="http://schemas.openxmlformats.org/officeDocument/2006/relationships/image" Target="../media/image62.tiff"/></Relationships>
</file>

<file path=ppt/slides/_rels/slide24.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65.emf"/><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12.emf"/><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6.xml"/><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image" Target="../media/image16.tiff"/><Relationship Id="rId1" Type="http://schemas.openxmlformats.org/officeDocument/2006/relationships/slideLayout" Target="../slideLayouts/slideLayout6.xml"/><Relationship Id="rId4" Type="http://schemas.openxmlformats.org/officeDocument/2006/relationships/image" Target="../media/image18.tiff"/></Relationships>
</file>

<file path=ppt/slides/_rels/slide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47870" y="987611"/>
            <a:ext cx="8338930" cy="3720576"/>
          </a:xfrm>
        </p:spPr>
        <p:txBody>
          <a:bodyPr>
            <a:normAutofit/>
          </a:bodyPr>
          <a:lstStyle/>
          <a:p>
            <a:r>
              <a:rPr lang="en-US" dirty="0"/>
              <a:t>Coherent electron Cooling Experiment </a:t>
            </a:r>
            <a:r>
              <a:rPr lang="en-US"/>
              <a:t>- Physics</a:t>
            </a:r>
            <a:endParaRPr lang="en-US" dirty="0"/>
          </a:p>
        </p:txBody>
      </p:sp>
      <p:sp>
        <p:nvSpPr>
          <p:cNvPr id="3" name="TextBox 2">
            <a:extLst>
              <a:ext uri="{FF2B5EF4-FFF2-40B4-BE49-F238E27FC236}">
                <a16:creationId xmlns:a16="http://schemas.microsoft.com/office/drawing/2014/main" id="{30CCAE31-2FBD-9442-A4FF-45A2376CB366}"/>
              </a:ext>
            </a:extLst>
          </p:cNvPr>
          <p:cNvSpPr txBox="1"/>
          <p:nvPr/>
        </p:nvSpPr>
        <p:spPr>
          <a:xfrm>
            <a:off x="347870" y="4997364"/>
            <a:ext cx="6588727" cy="1754326"/>
          </a:xfrm>
          <a:prstGeom prst="rect">
            <a:avLst/>
          </a:prstGeom>
          <a:noFill/>
        </p:spPr>
        <p:txBody>
          <a:bodyPr wrap="none" rtlCol="0">
            <a:spAutoFit/>
          </a:bodyPr>
          <a:lstStyle/>
          <a:p>
            <a:r>
              <a:rPr lang="en-US" sz="3600" dirty="0"/>
              <a:t>Igor Pinayev</a:t>
            </a:r>
          </a:p>
          <a:p>
            <a:r>
              <a:rPr lang="en-US" sz="3600" dirty="0"/>
              <a:t>ICFA Mini-Workshop </a:t>
            </a:r>
            <a:r>
              <a:rPr lang="en-US" sz="3600" dirty="0" err="1"/>
              <a:t>CeC</a:t>
            </a:r>
            <a:r>
              <a:rPr lang="en-US" sz="3600" dirty="0"/>
              <a:t> 2019</a:t>
            </a:r>
          </a:p>
          <a:p>
            <a:r>
              <a:rPr lang="en-US" sz="3600" dirty="0"/>
              <a:t>July 25, 2019</a:t>
            </a:r>
          </a:p>
        </p:txBody>
      </p:sp>
    </p:spTree>
    <p:extLst>
      <p:ext uri="{BB962C8B-B14F-4D97-AF65-F5344CB8AC3E}">
        <p14:creationId xmlns:p14="http://schemas.microsoft.com/office/powerpoint/2010/main" val="769146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8FAD2A-21FC-2349-916F-C50F3607C6E8}"/>
              </a:ext>
            </a:extLst>
          </p:cNvPr>
          <p:cNvSpPr>
            <a:spLocks noGrp="1"/>
          </p:cNvSpPr>
          <p:nvPr>
            <p:ph type="title"/>
          </p:nvPr>
        </p:nvSpPr>
        <p:spPr>
          <a:xfrm>
            <a:off x="260551" y="83366"/>
            <a:ext cx="6325075" cy="1009149"/>
          </a:xfrm>
        </p:spPr>
        <p:txBody>
          <a:bodyPr>
            <a:noAutofit/>
          </a:bodyPr>
          <a:lstStyle/>
          <a:p>
            <a:r>
              <a:rPr lang="en-US" sz="3200" dirty="0"/>
              <a:t>Beam Parameters Measurement with Solenoid</a:t>
            </a:r>
          </a:p>
        </p:txBody>
      </p:sp>
      <p:pic>
        <p:nvPicPr>
          <p:cNvPr id="12" name="Picture 2" descr="http://www.cadops2.bnl.gov/api/attachment/image/static/FY2018_08_5b856fb9000f63dc_Tue_Aug_28_11:52:25_2018.40597.gif">
            <a:extLst>
              <a:ext uri="{FF2B5EF4-FFF2-40B4-BE49-F238E27FC236}">
                <a16:creationId xmlns:a16="http://schemas.microsoft.com/office/drawing/2014/main" id="{E55FEC69-7B5E-0444-80DC-F5487FD77786}"/>
              </a:ext>
            </a:extLst>
          </p:cNvPr>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l="2516" t="47530" r="7697" b="1290"/>
          <a:stretch/>
        </p:blipFill>
        <p:spPr bwMode="auto">
          <a:xfrm>
            <a:off x="6117771" y="587940"/>
            <a:ext cx="2838625" cy="214811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http://www.cadops2.bnl.gov/api/attachment/image/static/FY2018_08_5b857002000f63dd_Tue_Aug_28_11:53:38_2018.40597.gif">
            <a:extLst>
              <a:ext uri="{FF2B5EF4-FFF2-40B4-BE49-F238E27FC236}">
                <a16:creationId xmlns:a16="http://schemas.microsoft.com/office/drawing/2014/main" id="{EDDE4A38-1E9D-DA4E-908C-0ECE21BE73B2}"/>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l="2615" t="17358" r="8064" b="1284"/>
          <a:stretch/>
        </p:blipFill>
        <p:spPr bwMode="auto">
          <a:xfrm>
            <a:off x="6117772" y="2736054"/>
            <a:ext cx="2838624" cy="343262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CB0BEB00-F44A-CF4E-A9C0-2E0E107FD1A1}"/>
              </a:ext>
            </a:extLst>
          </p:cNvPr>
          <p:cNvSpPr txBox="1"/>
          <p:nvPr/>
        </p:nvSpPr>
        <p:spPr>
          <a:xfrm>
            <a:off x="236496" y="1092515"/>
            <a:ext cx="5519288" cy="1991971"/>
          </a:xfrm>
          <a:prstGeom prst="rect">
            <a:avLst/>
          </a:prstGeom>
          <a:noFill/>
        </p:spPr>
        <p:txBody>
          <a:bodyPr wrap="square" rtlCol="0">
            <a:spAutoFit/>
          </a:bodyPr>
          <a:lstStyle/>
          <a:p>
            <a:pPr marL="171450" indent="-171450">
              <a:buFont typeface="Arial" panose="020B0604020202020204" pitchFamily="34" charset="0"/>
              <a:buChar char="•"/>
            </a:pPr>
            <a:r>
              <a:rPr lang="en-US" sz="1200" dirty="0"/>
              <a:t>Energy measurement is based on the rotation of the betatron motion by solenoid</a:t>
            </a:r>
          </a:p>
          <a:p>
            <a:pPr marL="171450" indent="-171450">
              <a:buFont typeface="Arial" panose="020B0604020202020204" pitchFamily="34" charset="0"/>
              <a:buChar char="•"/>
            </a:pPr>
            <a:r>
              <a:rPr lang="en-US" sz="1200" dirty="0"/>
              <a:t>Beam is steered by a trim before the solenoid and position is measured with a signal from downstream BPM or profile monitor</a:t>
            </a:r>
          </a:p>
          <a:p>
            <a:pPr marL="171450" indent="-171450">
              <a:buFont typeface="Arial" panose="020B0604020202020204" pitchFamily="34" charset="0"/>
              <a:buChar char="•"/>
            </a:pPr>
            <a:r>
              <a:rPr lang="en-US" sz="1200" dirty="0"/>
              <a:t>Tilt angle gives beam energy with accuracy better then 1%</a:t>
            </a:r>
          </a:p>
          <a:p>
            <a:pPr marL="171450" indent="-171450">
              <a:buFont typeface="Arial" panose="020B0604020202020204" pitchFamily="34" charset="0"/>
              <a:buChar char="•"/>
            </a:pPr>
            <a:r>
              <a:rPr lang="en-US" sz="1200" dirty="0"/>
              <a:t>For trajectory measurement solenoid is treated as sequence of the ”hard-edge” short solenoids (from the magnetic measurements). </a:t>
            </a:r>
          </a:p>
          <a:p>
            <a:pPr marL="171450" indent="-171450">
              <a:buFont typeface="Arial" panose="020B0604020202020204" pitchFamily="34" charset="0"/>
              <a:buChar char="•"/>
            </a:pPr>
            <a:r>
              <a:rPr lang="en-US" sz="1200" dirty="0"/>
              <a:t>Transfer matrix is calculated for each solenoid current and beam position is measured. Beam trajectory vs solenoid axis is found as solution of the system of linear equation.</a:t>
            </a:r>
          </a:p>
        </p:txBody>
      </p:sp>
      <p:pic>
        <p:nvPicPr>
          <p:cNvPr id="6" name="Picture 5">
            <a:extLst>
              <a:ext uri="{FF2B5EF4-FFF2-40B4-BE49-F238E27FC236}">
                <a16:creationId xmlns:a16="http://schemas.microsoft.com/office/drawing/2014/main" id="{FA8D1927-6775-5E46-9E01-916B60821A7C}"/>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2317826" y="2828770"/>
            <a:ext cx="3658431" cy="3867555"/>
          </a:xfrm>
          <a:prstGeom prst="rect">
            <a:avLst/>
          </a:prstGeom>
        </p:spPr>
      </p:pic>
    </p:spTree>
    <p:extLst>
      <p:ext uri="{BB962C8B-B14F-4D97-AF65-F5344CB8AC3E}">
        <p14:creationId xmlns:p14="http://schemas.microsoft.com/office/powerpoint/2010/main" val="13393374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50302" y="3505077"/>
            <a:ext cx="4194958" cy="2453655"/>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669192" y="3542772"/>
            <a:ext cx="4218284" cy="2415960"/>
          </a:xfrm>
          <a:prstGeom prst="rect">
            <a:avLst/>
          </a:prstGeom>
        </p:spPr>
      </p:pic>
      <p:sp>
        <p:nvSpPr>
          <p:cNvPr id="3" name="Rectangle 2"/>
          <p:cNvSpPr/>
          <p:nvPr/>
        </p:nvSpPr>
        <p:spPr>
          <a:xfrm>
            <a:off x="2563499" y="887595"/>
            <a:ext cx="2832800" cy="2554545"/>
          </a:xfrm>
          <a:prstGeom prst="rect">
            <a:avLst/>
          </a:prstGeom>
        </p:spPr>
        <p:txBody>
          <a:bodyPr wrap="square">
            <a:spAutoFit/>
          </a:bodyPr>
          <a:lstStyle/>
          <a:p>
            <a:r>
              <a:rPr lang="en-US" sz="1600" dirty="0"/>
              <a:t>Gun energy: 1.25 MV </a:t>
            </a:r>
          </a:p>
          <a:p>
            <a:r>
              <a:rPr lang="en-US" sz="1600" dirty="0"/>
              <a:t>Laser spot on cathode </a:t>
            </a:r>
            <a:r>
              <a:rPr lang="en-US" sz="1600" dirty="0" err="1"/>
              <a:t>r.m.s</a:t>
            </a:r>
            <a:r>
              <a:rPr lang="en-US" sz="1600" dirty="0"/>
              <a:t>. size: 0.8mm (3.2 mm diameter)</a:t>
            </a:r>
          </a:p>
          <a:p>
            <a:r>
              <a:rPr lang="en-US" sz="1600" dirty="0"/>
              <a:t>Bunch charge: 600 </a:t>
            </a:r>
            <a:r>
              <a:rPr lang="en-US" sz="1600" dirty="0" err="1"/>
              <a:t>pC</a:t>
            </a:r>
            <a:r>
              <a:rPr lang="en-US" sz="1600" dirty="0"/>
              <a:t> </a:t>
            </a:r>
          </a:p>
          <a:p>
            <a:r>
              <a:rPr lang="en-US" sz="1600" dirty="0"/>
              <a:t>Bunch length: 400 </a:t>
            </a:r>
            <a:r>
              <a:rPr lang="en-US" sz="1600" dirty="0" err="1"/>
              <a:t>ps</a:t>
            </a:r>
            <a:endParaRPr lang="en-US" sz="1600" dirty="0"/>
          </a:p>
          <a:p>
            <a:r>
              <a:rPr lang="en-US" sz="1600" dirty="0"/>
              <a:t>Gun solenoid: 8.6 A</a:t>
            </a:r>
          </a:p>
          <a:p>
            <a:r>
              <a:rPr lang="en-US" sz="1600" dirty="0"/>
              <a:t>LEBT1 solenoid varied from -7 to -1 A (left) and 1 to 7 A (right)</a:t>
            </a:r>
          </a:p>
        </p:txBody>
      </p:sp>
      <p:pic>
        <p:nvPicPr>
          <p:cNvPr id="6" name="Picture 5">
            <a:extLst>
              <a:ext uri="{FF2B5EF4-FFF2-40B4-BE49-F238E27FC236}">
                <a16:creationId xmlns:a16="http://schemas.microsoft.com/office/drawing/2014/main" id="{4A1E4B4B-2BF1-DB47-8080-B451784505E8}"/>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36802" y="1166826"/>
            <a:ext cx="2489896" cy="2159911"/>
          </a:xfrm>
          <a:prstGeom prst="rect">
            <a:avLst/>
          </a:prstGeom>
        </p:spPr>
      </p:pic>
      <p:sp>
        <p:nvSpPr>
          <p:cNvPr id="2" name="TextBox 1">
            <a:extLst>
              <a:ext uri="{FF2B5EF4-FFF2-40B4-BE49-F238E27FC236}">
                <a16:creationId xmlns:a16="http://schemas.microsoft.com/office/drawing/2014/main" id="{598DDA9B-55A5-5841-88B6-06C4A1D00E12}"/>
              </a:ext>
            </a:extLst>
          </p:cNvPr>
          <p:cNvSpPr txBox="1"/>
          <p:nvPr/>
        </p:nvSpPr>
        <p:spPr>
          <a:xfrm>
            <a:off x="2144790" y="5958732"/>
            <a:ext cx="4600940" cy="584775"/>
          </a:xfrm>
          <a:prstGeom prst="rect">
            <a:avLst/>
          </a:prstGeom>
          <a:noFill/>
        </p:spPr>
        <p:txBody>
          <a:bodyPr wrap="none" rtlCol="0">
            <a:spAutoFit/>
          </a:bodyPr>
          <a:lstStyle/>
          <a:p>
            <a:r>
              <a:rPr lang="en-US" sz="1600" dirty="0">
                <a:solidFill>
                  <a:srgbClr val="00B050"/>
                </a:solidFill>
              </a:rPr>
              <a:t>Projected normalized emittance - 0.57 mm </a:t>
            </a:r>
            <a:r>
              <a:rPr lang="en-US" sz="1600" dirty="0" err="1">
                <a:solidFill>
                  <a:srgbClr val="00B050"/>
                </a:solidFill>
              </a:rPr>
              <a:t>mrad</a:t>
            </a:r>
            <a:endParaRPr lang="en-US" sz="1600" dirty="0">
              <a:solidFill>
                <a:srgbClr val="00B050"/>
              </a:solidFill>
            </a:endParaRPr>
          </a:p>
          <a:p>
            <a:r>
              <a:rPr lang="en-US" sz="1600" dirty="0">
                <a:solidFill>
                  <a:srgbClr val="00B050"/>
                </a:solidFill>
              </a:rPr>
              <a:t>Normalized core slice emittance - 0.35 mm </a:t>
            </a:r>
            <a:r>
              <a:rPr lang="en-US" sz="1600" dirty="0" err="1">
                <a:solidFill>
                  <a:srgbClr val="00B050"/>
                </a:solidFill>
              </a:rPr>
              <a:t>mrad</a:t>
            </a:r>
            <a:endParaRPr lang="en-US" sz="1600" dirty="0">
              <a:solidFill>
                <a:srgbClr val="00B050"/>
              </a:solidFill>
            </a:endParaRPr>
          </a:p>
        </p:txBody>
      </p:sp>
      <p:sp>
        <p:nvSpPr>
          <p:cNvPr id="8" name="Title 7">
            <a:extLst>
              <a:ext uri="{FF2B5EF4-FFF2-40B4-BE49-F238E27FC236}">
                <a16:creationId xmlns:a16="http://schemas.microsoft.com/office/drawing/2014/main" id="{A64C30AC-671E-FE4C-97D4-B5F17B1772FF}"/>
              </a:ext>
            </a:extLst>
          </p:cNvPr>
          <p:cNvSpPr>
            <a:spLocks noGrp="1"/>
          </p:cNvSpPr>
          <p:nvPr>
            <p:ph type="title"/>
          </p:nvPr>
        </p:nvSpPr>
        <p:spPr>
          <a:xfrm>
            <a:off x="0" y="253628"/>
            <a:ext cx="8328991" cy="1325563"/>
          </a:xfrm>
        </p:spPr>
        <p:txBody>
          <a:bodyPr>
            <a:normAutofit/>
          </a:bodyPr>
          <a:lstStyle/>
          <a:p>
            <a:r>
              <a:rPr lang="en-US" sz="3600" dirty="0"/>
              <a:t>Emittance Measurement</a:t>
            </a:r>
          </a:p>
        </p:txBody>
      </p:sp>
      <p:pic>
        <p:nvPicPr>
          <p:cNvPr id="9" name="Picture 2" descr="http://www.cadops2.bnl.gov/api/attachment/image/static/FY2019_07_5d2c90a000105ffe_Mon_Jul_15_10:41:36_2019.105194.gif">
            <a:extLst>
              <a:ext uri="{FF2B5EF4-FFF2-40B4-BE49-F238E27FC236}">
                <a16:creationId xmlns:a16="http://schemas.microsoft.com/office/drawing/2014/main" id="{C71BFDD1-1CC2-4D43-AE77-A2DFF9D2CD76}"/>
              </a:ext>
            </a:extLst>
          </p:cNvPr>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t="4085" b="2073"/>
          <a:stretch/>
        </p:blipFill>
        <p:spPr bwMode="auto">
          <a:xfrm>
            <a:off x="5558338" y="253628"/>
            <a:ext cx="3548862" cy="2381753"/>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A4D1B17D-DF4C-6548-8F2E-4B408B9A86E7}"/>
              </a:ext>
            </a:extLst>
          </p:cNvPr>
          <p:cNvSpPr txBox="1"/>
          <p:nvPr/>
        </p:nvSpPr>
        <p:spPr>
          <a:xfrm>
            <a:off x="5882416" y="2635381"/>
            <a:ext cx="3224784" cy="738664"/>
          </a:xfrm>
          <a:prstGeom prst="rect">
            <a:avLst/>
          </a:prstGeom>
          <a:noFill/>
        </p:spPr>
        <p:txBody>
          <a:bodyPr wrap="square" rtlCol="0">
            <a:spAutoFit/>
          </a:bodyPr>
          <a:lstStyle/>
          <a:p>
            <a:r>
              <a:rPr lang="en-US" sz="1400" dirty="0"/>
              <a:t>Slits were used for measurement of the space charge dominated beam (1.5 </a:t>
            </a:r>
            <a:r>
              <a:rPr lang="en-US" sz="1400" dirty="0" err="1"/>
              <a:t>nC</a:t>
            </a:r>
            <a:r>
              <a:rPr lang="en-US" sz="1400" dirty="0"/>
              <a:t> bunch charge).</a:t>
            </a:r>
          </a:p>
        </p:txBody>
      </p:sp>
    </p:spTree>
    <p:extLst>
      <p:ext uri="{BB962C8B-B14F-4D97-AF65-F5344CB8AC3E}">
        <p14:creationId xmlns:p14="http://schemas.microsoft.com/office/powerpoint/2010/main" val="4483102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AEC8A6-5400-0446-8F7B-D701B8D8B31B}"/>
              </a:ext>
            </a:extLst>
          </p:cNvPr>
          <p:cNvSpPr>
            <a:spLocks noGrp="1"/>
          </p:cNvSpPr>
          <p:nvPr>
            <p:ph type="title"/>
          </p:nvPr>
        </p:nvSpPr>
        <p:spPr>
          <a:xfrm>
            <a:off x="369073" y="205832"/>
            <a:ext cx="8328991" cy="662781"/>
          </a:xfrm>
        </p:spPr>
        <p:txBody>
          <a:bodyPr/>
          <a:lstStyle/>
          <a:p>
            <a:r>
              <a:rPr lang="en-US" dirty="0"/>
              <a:t>Infrared Diagnostics</a:t>
            </a:r>
          </a:p>
        </p:txBody>
      </p:sp>
      <p:sp>
        <p:nvSpPr>
          <p:cNvPr id="3" name="Content Placeholder 2">
            <a:extLst>
              <a:ext uri="{FF2B5EF4-FFF2-40B4-BE49-F238E27FC236}">
                <a16:creationId xmlns:a16="http://schemas.microsoft.com/office/drawing/2014/main" id="{627C9791-D699-0C4A-B40F-75A817CCEDE8}"/>
              </a:ext>
            </a:extLst>
          </p:cNvPr>
          <p:cNvSpPr>
            <a:spLocks noGrp="1"/>
          </p:cNvSpPr>
          <p:nvPr>
            <p:ph idx="1"/>
          </p:nvPr>
        </p:nvSpPr>
        <p:spPr>
          <a:xfrm>
            <a:off x="144728" y="1027907"/>
            <a:ext cx="3045212" cy="2444867"/>
          </a:xfrm>
        </p:spPr>
        <p:txBody>
          <a:bodyPr>
            <a:normAutofit lnSpcReduction="10000"/>
          </a:bodyPr>
          <a:lstStyle/>
          <a:p>
            <a:r>
              <a:rPr lang="en-US" sz="1600" dirty="0"/>
              <a:t>Insertable copper mirror</a:t>
            </a:r>
          </a:p>
          <a:p>
            <a:r>
              <a:rPr lang="en-US" sz="1600" dirty="0" err="1"/>
              <a:t>ZnSe</a:t>
            </a:r>
            <a:r>
              <a:rPr lang="en-US" sz="1600" dirty="0"/>
              <a:t> window was replaced with diamond window transparent at 30 microns</a:t>
            </a:r>
          </a:p>
          <a:p>
            <a:r>
              <a:rPr lang="en-US" sz="1600" dirty="0"/>
              <a:t>Chopper</a:t>
            </a:r>
          </a:p>
          <a:p>
            <a:r>
              <a:rPr lang="en-US" sz="1600" dirty="0" err="1"/>
              <a:t>Golay</a:t>
            </a:r>
            <a:r>
              <a:rPr lang="en-US" sz="1600" dirty="0"/>
              <a:t> cell</a:t>
            </a:r>
          </a:p>
          <a:p>
            <a:r>
              <a:rPr lang="en-US" sz="1600" dirty="0"/>
              <a:t>Pyroelectric detector</a:t>
            </a:r>
          </a:p>
          <a:p>
            <a:r>
              <a:rPr lang="en-US" sz="1600" dirty="0"/>
              <a:t>Monochromator</a:t>
            </a:r>
          </a:p>
        </p:txBody>
      </p:sp>
      <p:pic>
        <p:nvPicPr>
          <p:cNvPr id="8" name="Picture 7">
            <a:extLst>
              <a:ext uri="{FF2B5EF4-FFF2-40B4-BE49-F238E27FC236}">
                <a16:creationId xmlns:a16="http://schemas.microsoft.com/office/drawing/2014/main" id="{5DA7EEC9-1C8F-0442-86D9-A12D76C9EDA6}"/>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3307227" y="1027907"/>
            <a:ext cx="5740979" cy="4929051"/>
          </a:xfrm>
          <a:prstGeom prst="rect">
            <a:avLst/>
          </a:prstGeom>
        </p:spPr>
      </p:pic>
      <p:sp>
        <p:nvSpPr>
          <p:cNvPr id="4" name="TextBox 3">
            <a:extLst>
              <a:ext uri="{FF2B5EF4-FFF2-40B4-BE49-F238E27FC236}">
                <a16:creationId xmlns:a16="http://schemas.microsoft.com/office/drawing/2014/main" id="{5B0C6E6D-0CC3-8948-8A56-4FDBDBCA0970}"/>
              </a:ext>
            </a:extLst>
          </p:cNvPr>
          <p:cNvSpPr txBox="1"/>
          <p:nvPr/>
        </p:nvSpPr>
        <p:spPr>
          <a:xfrm>
            <a:off x="210717" y="3370941"/>
            <a:ext cx="2913233" cy="2800767"/>
          </a:xfrm>
          <a:prstGeom prst="rect">
            <a:avLst/>
          </a:prstGeom>
          <a:noFill/>
        </p:spPr>
        <p:txBody>
          <a:bodyPr wrap="square" rtlCol="0">
            <a:spAutoFit/>
          </a:bodyPr>
          <a:lstStyle/>
          <a:p>
            <a:r>
              <a:rPr lang="en-US" sz="1600" dirty="0"/>
              <a:t>The power meters were intended to tune FEL (up to 6 orders of magnitude power level change). We expected 3-fold increase in power when electron beam intersects with hadrons.</a:t>
            </a:r>
          </a:p>
          <a:p>
            <a:r>
              <a:rPr lang="en-US" sz="1600" dirty="0"/>
              <a:t>Monochromator is used to measure FEL wavelength and precise measurement of the beam energy.</a:t>
            </a:r>
          </a:p>
        </p:txBody>
      </p:sp>
    </p:spTree>
    <p:extLst>
      <p:ext uri="{BB962C8B-B14F-4D97-AF65-F5344CB8AC3E}">
        <p14:creationId xmlns:p14="http://schemas.microsoft.com/office/powerpoint/2010/main" val="19842587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1BED29-5FD4-3948-85FB-6F5F5DC6C128}"/>
              </a:ext>
            </a:extLst>
          </p:cNvPr>
          <p:cNvSpPr>
            <a:spLocks noGrp="1"/>
          </p:cNvSpPr>
          <p:nvPr>
            <p:ph type="title"/>
          </p:nvPr>
        </p:nvSpPr>
        <p:spPr>
          <a:xfrm>
            <a:off x="340391" y="173537"/>
            <a:ext cx="8328991" cy="679903"/>
          </a:xfrm>
        </p:spPr>
        <p:txBody>
          <a:bodyPr/>
          <a:lstStyle/>
          <a:p>
            <a:r>
              <a:rPr lang="en-US" dirty="0"/>
              <a:t>Infrared Diagnostics (2)</a:t>
            </a:r>
          </a:p>
        </p:txBody>
      </p:sp>
      <p:pic>
        <p:nvPicPr>
          <p:cNvPr id="4" name="Picture 3">
            <a:extLst>
              <a:ext uri="{FF2B5EF4-FFF2-40B4-BE49-F238E27FC236}">
                <a16:creationId xmlns:a16="http://schemas.microsoft.com/office/drawing/2014/main" id="{1DA7DEE2-9D56-274C-8340-B81B91BADCD1}"/>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t="5268" b="8434"/>
          <a:stretch/>
        </p:blipFill>
        <p:spPr>
          <a:xfrm>
            <a:off x="4484914" y="978236"/>
            <a:ext cx="4411963" cy="5190554"/>
          </a:xfrm>
          <a:prstGeom prst="rect">
            <a:avLst/>
          </a:prstGeom>
        </p:spPr>
      </p:pic>
      <p:pic>
        <p:nvPicPr>
          <p:cNvPr id="6" name="Picture 5">
            <a:extLst>
              <a:ext uri="{FF2B5EF4-FFF2-40B4-BE49-F238E27FC236}">
                <a16:creationId xmlns:a16="http://schemas.microsoft.com/office/drawing/2014/main" id="{5B649EBD-9B83-8C43-98DB-363B3FFDB0BB}"/>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t="4754" r="6094" b="16203"/>
          <a:stretch/>
        </p:blipFill>
        <p:spPr>
          <a:xfrm>
            <a:off x="548031" y="794549"/>
            <a:ext cx="2939016" cy="1389028"/>
          </a:xfrm>
          <a:prstGeom prst="rect">
            <a:avLst/>
          </a:prstGeom>
        </p:spPr>
      </p:pic>
      <p:sp>
        <p:nvSpPr>
          <p:cNvPr id="7" name="TextBox 6">
            <a:extLst>
              <a:ext uri="{FF2B5EF4-FFF2-40B4-BE49-F238E27FC236}">
                <a16:creationId xmlns:a16="http://schemas.microsoft.com/office/drawing/2014/main" id="{45826D72-FEBF-CC47-B9D9-47FEF275C11A}"/>
              </a:ext>
            </a:extLst>
          </p:cNvPr>
          <p:cNvSpPr txBox="1"/>
          <p:nvPr/>
        </p:nvSpPr>
        <p:spPr>
          <a:xfrm>
            <a:off x="718278" y="2183577"/>
            <a:ext cx="2395207" cy="338554"/>
          </a:xfrm>
          <a:prstGeom prst="rect">
            <a:avLst/>
          </a:prstGeom>
          <a:noFill/>
        </p:spPr>
        <p:txBody>
          <a:bodyPr wrap="none" rtlCol="0">
            <a:spAutoFit/>
          </a:bodyPr>
          <a:lstStyle/>
          <a:p>
            <a:r>
              <a:rPr lang="en-US" sz="1600" dirty="0" err="1"/>
              <a:t>Golay</a:t>
            </a:r>
            <a:r>
              <a:rPr lang="en-US" sz="1600" dirty="0"/>
              <a:t> cell signal (green)</a:t>
            </a:r>
          </a:p>
        </p:txBody>
      </p:sp>
      <p:pic>
        <p:nvPicPr>
          <p:cNvPr id="9" name="Picture 8">
            <a:extLst>
              <a:ext uri="{FF2B5EF4-FFF2-40B4-BE49-F238E27FC236}">
                <a16:creationId xmlns:a16="http://schemas.microsoft.com/office/drawing/2014/main" id="{464BCEF5-EB4C-F646-B54F-89FC62B61A1D}"/>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t="4902" r="3428" b="4032"/>
          <a:stretch/>
        </p:blipFill>
        <p:spPr>
          <a:xfrm>
            <a:off x="548031" y="2526720"/>
            <a:ext cx="2939013" cy="1666600"/>
          </a:xfrm>
          <a:prstGeom prst="rect">
            <a:avLst/>
          </a:prstGeom>
        </p:spPr>
      </p:pic>
      <p:pic>
        <p:nvPicPr>
          <p:cNvPr id="11" name="Picture 10">
            <a:extLst>
              <a:ext uri="{FF2B5EF4-FFF2-40B4-BE49-F238E27FC236}">
                <a16:creationId xmlns:a16="http://schemas.microsoft.com/office/drawing/2014/main" id="{DE90CE2F-67F7-3F41-854A-7B53EDDE788A}"/>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t="3608" r="6000" b="21656"/>
          <a:stretch/>
        </p:blipFill>
        <p:spPr>
          <a:xfrm>
            <a:off x="548031" y="4215608"/>
            <a:ext cx="2939017" cy="1313178"/>
          </a:xfrm>
          <a:prstGeom prst="rect">
            <a:avLst/>
          </a:prstGeom>
        </p:spPr>
      </p:pic>
      <p:sp>
        <p:nvSpPr>
          <p:cNvPr id="12" name="TextBox 11">
            <a:extLst>
              <a:ext uri="{FF2B5EF4-FFF2-40B4-BE49-F238E27FC236}">
                <a16:creationId xmlns:a16="http://schemas.microsoft.com/office/drawing/2014/main" id="{49A39B42-D69E-C54A-94EC-313527456733}"/>
              </a:ext>
            </a:extLst>
          </p:cNvPr>
          <p:cNvSpPr txBox="1"/>
          <p:nvPr/>
        </p:nvSpPr>
        <p:spPr>
          <a:xfrm>
            <a:off x="252607" y="5514967"/>
            <a:ext cx="3813865" cy="646331"/>
          </a:xfrm>
          <a:prstGeom prst="rect">
            <a:avLst/>
          </a:prstGeom>
          <a:noFill/>
        </p:spPr>
        <p:txBody>
          <a:bodyPr wrap="none" rtlCol="0">
            <a:spAutoFit/>
          </a:bodyPr>
          <a:lstStyle/>
          <a:p>
            <a:r>
              <a:rPr lang="en-US" dirty="0"/>
              <a:t>Pyroelectric detector signal (yellow)</a:t>
            </a:r>
          </a:p>
          <a:p>
            <a:r>
              <a:rPr lang="en-US" dirty="0"/>
              <a:t>ICTs signals are cyan and magenta</a:t>
            </a:r>
          </a:p>
        </p:txBody>
      </p:sp>
    </p:spTree>
    <p:extLst>
      <p:ext uri="{BB962C8B-B14F-4D97-AF65-F5344CB8AC3E}">
        <p14:creationId xmlns:p14="http://schemas.microsoft.com/office/powerpoint/2010/main" val="8839535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5294B7-91B1-B043-BB17-E1108CF7219B}"/>
              </a:ext>
            </a:extLst>
          </p:cNvPr>
          <p:cNvSpPr>
            <a:spLocks noGrp="1"/>
          </p:cNvSpPr>
          <p:nvPr>
            <p:ph type="title"/>
          </p:nvPr>
        </p:nvSpPr>
        <p:spPr>
          <a:xfrm>
            <a:off x="183731" y="116914"/>
            <a:ext cx="7578942" cy="1325563"/>
          </a:xfrm>
        </p:spPr>
        <p:txBody>
          <a:bodyPr/>
          <a:lstStyle/>
          <a:p>
            <a:r>
              <a:rPr lang="en-US" dirty="0"/>
              <a:t>Synchronization of Hadron and Electron Bunches</a:t>
            </a:r>
          </a:p>
        </p:txBody>
      </p:sp>
      <p:pic>
        <p:nvPicPr>
          <p:cNvPr id="4" name="Picture 3">
            <a:extLst>
              <a:ext uri="{FF2B5EF4-FFF2-40B4-BE49-F238E27FC236}">
                <a16:creationId xmlns:a16="http://schemas.microsoft.com/office/drawing/2014/main" id="{E454F020-DB88-C848-B879-DB4EB612BCD0}"/>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l="34161" t="15333" r="43098" b="51651"/>
          <a:stretch/>
        </p:blipFill>
        <p:spPr>
          <a:xfrm>
            <a:off x="4693918" y="1645919"/>
            <a:ext cx="3657600" cy="2987041"/>
          </a:xfrm>
          <a:prstGeom prst="rect">
            <a:avLst/>
          </a:prstGeom>
        </p:spPr>
      </p:pic>
      <p:pic>
        <p:nvPicPr>
          <p:cNvPr id="6" name="Picture 5">
            <a:extLst>
              <a:ext uri="{FF2B5EF4-FFF2-40B4-BE49-F238E27FC236}">
                <a16:creationId xmlns:a16="http://schemas.microsoft.com/office/drawing/2014/main" id="{2F6A0AD9-3FB7-DA42-A4BD-E6EC70A300B8}"/>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27047" t="12116" r="32954" b="29810"/>
          <a:stretch/>
        </p:blipFill>
        <p:spPr>
          <a:xfrm>
            <a:off x="513804" y="1645920"/>
            <a:ext cx="3657600" cy="2987041"/>
          </a:xfrm>
          <a:prstGeom prst="rect">
            <a:avLst/>
          </a:prstGeom>
        </p:spPr>
      </p:pic>
      <p:sp>
        <p:nvSpPr>
          <p:cNvPr id="7" name="TextBox 6">
            <a:extLst>
              <a:ext uri="{FF2B5EF4-FFF2-40B4-BE49-F238E27FC236}">
                <a16:creationId xmlns:a16="http://schemas.microsoft.com/office/drawing/2014/main" id="{F81138AB-A774-AC40-B562-A9D5B264279D}"/>
              </a:ext>
            </a:extLst>
          </p:cNvPr>
          <p:cNvSpPr txBox="1"/>
          <p:nvPr/>
        </p:nvSpPr>
        <p:spPr>
          <a:xfrm>
            <a:off x="352315" y="4653651"/>
            <a:ext cx="3980577" cy="369332"/>
          </a:xfrm>
          <a:prstGeom prst="rect">
            <a:avLst/>
          </a:prstGeom>
          <a:noFill/>
        </p:spPr>
        <p:txBody>
          <a:bodyPr wrap="none" rtlCol="0">
            <a:spAutoFit/>
          </a:bodyPr>
          <a:lstStyle/>
          <a:p>
            <a:r>
              <a:rPr lang="en-US" dirty="0"/>
              <a:t>No overlap (50 ns, 2 mV per division)</a:t>
            </a:r>
          </a:p>
        </p:txBody>
      </p:sp>
      <p:sp>
        <p:nvSpPr>
          <p:cNvPr id="9" name="TextBox 8">
            <a:extLst>
              <a:ext uri="{FF2B5EF4-FFF2-40B4-BE49-F238E27FC236}">
                <a16:creationId xmlns:a16="http://schemas.microsoft.com/office/drawing/2014/main" id="{CFD3A504-E822-5B46-8C06-594E4C860851}"/>
              </a:ext>
            </a:extLst>
          </p:cNvPr>
          <p:cNvSpPr txBox="1"/>
          <p:nvPr/>
        </p:nvSpPr>
        <p:spPr>
          <a:xfrm>
            <a:off x="4622197" y="4651736"/>
            <a:ext cx="3801041" cy="369332"/>
          </a:xfrm>
          <a:prstGeom prst="rect">
            <a:avLst/>
          </a:prstGeom>
          <a:noFill/>
        </p:spPr>
        <p:txBody>
          <a:bodyPr wrap="none" rtlCol="0">
            <a:spAutoFit/>
          </a:bodyPr>
          <a:lstStyle/>
          <a:p>
            <a:r>
              <a:rPr lang="en-US" dirty="0"/>
              <a:t>Overlap (20 ns, 10 mV per division)</a:t>
            </a:r>
          </a:p>
        </p:txBody>
      </p:sp>
      <p:sp>
        <p:nvSpPr>
          <p:cNvPr id="3" name="TextBox 2">
            <a:extLst>
              <a:ext uri="{FF2B5EF4-FFF2-40B4-BE49-F238E27FC236}">
                <a16:creationId xmlns:a16="http://schemas.microsoft.com/office/drawing/2014/main" id="{81315383-375D-C843-A8DC-56404498EADC}"/>
              </a:ext>
            </a:extLst>
          </p:cNvPr>
          <p:cNvSpPr txBox="1"/>
          <p:nvPr/>
        </p:nvSpPr>
        <p:spPr>
          <a:xfrm>
            <a:off x="880676" y="5272391"/>
            <a:ext cx="7470842" cy="646331"/>
          </a:xfrm>
          <a:prstGeom prst="rect">
            <a:avLst/>
          </a:prstGeom>
          <a:noFill/>
        </p:spPr>
        <p:txBody>
          <a:bodyPr wrap="square" rtlCol="0">
            <a:spAutoFit/>
          </a:bodyPr>
          <a:lstStyle/>
          <a:p>
            <a:r>
              <a:rPr lang="en-US" dirty="0"/>
              <a:t>Synchronization was achieved by observation of the signal from the BPM pick-up electrode in the FEL section.</a:t>
            </a:r>
          </a:p>
        </p:txBody>
      </p:sp>
    </p:spTree>
    <p:extLst>
      <p:ext uri="{BB962C8B-B14F-4D97-AF65-F5344CB8AC3E}">
        <p14:creationId xmlns:p14="http://schemas.microsoft.com/office/powerpoint/2010/main" val="22630382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97719" y="123115"/>
            <a:ext cx="6549632" cy="907268"/>
          </a:xfrm>
        </p:spPr>
        <p:txBody>
          <a:bodyPr>
            <a:noAutofit/>
          </a:bodyPr>
          <a:lstStyle/>
          <a:p>
            <a:r>
              <a:rPr lang="en-US" dirty="0"/>
              <a:t>Puzzle of the CeC Run 18</a:t>
            </a:r>
          </a:p>
        </p:txBody>
      </p:sp>
      <p:sp>
        <p:nvSpPr>
          <p:cNvPr id="6" name="Title 1">
            <a:extLst>
              <a:ext uri="{FF2B5EF4-FFF2-40B4-BE49-F238E27FC236}">
                <a16:creationId xmlns:a16="http://schemas.microsoft.com/office/drawing/2014/main" id="{64F85F7A-EC2C-9347-A933-ECE5FFF4FED9}"/>
              </a:ext>
            </a:extLst>
          </p:cNvPr>
          <p:cNvSpPr txBox="1">
            <a:spLocks/>
          </p:cNvSpPr>
          <p:nvPr/>
        </p:nvSpPr>
        <p:spPr>
          <a:xfrm>
            <a:off x="513802" y="4316313"/>
            <a:ext cx="4170869" cy="1511666"/>
          </a:xfrm>
          <a:prstGeom prst="rect">
            <a:avLst/>
          </a:prstGeom>
          <a:solidFill>
            <a:schemeClr val="bg1"/>
          </a:solidFill>
        </p:spPr>
        <p:txBody>
          <a:bodyPr vert="horz" lIns="91440" tIns="45720" rIns="91440" bIns="45720" rtlCol="0" anchor="t">
            <a:noAutofit/>
          </a:bodyPr>
          <a:lstStyle>
            <a:lvl1pPr algn="l" defTabSz="914400" rtl="0" eaLnBrk="1" latinLnBrk="0" hangingPunct="1">
              <a:lnSpc>
                <a:spcPct val="90000"/>
              </a:lnSpc>
              <a:spcBef>
                <a:spcPct val="0"/>
              </a:spcBef>
              <a:buNone/>
              <a:defRPr sz="4000" b="1" kern="1200">
                <a:solidFill>
                  <a:schemeClr val="tx1"/>
                </a:solidFill>
                <a:latin typeface="Times New Roman"/>
                <a:ea typeface="+mj-ea"/>
                <a:cs typeface="Times New Roman"/>
              </a:defRPr>
            </a:lvl1pPr>
          </a:lstStyle>
          <a:p>
            <a:r>
              <a:rPr lang="en-US" sz="1400" b="0" dirty="0">
                <a:latin typeface="+mn-lt"/>
                <a:cs typeface="Times New Roman" panose="02020603050405020304" pitchFamily="18" charset="0"/>
              </a:rPr>
              <a:t>Expected and measured relative change in the FEL signal with overlapping and separated beams. Each point corresponds to 16 or more cycles of 20 FEL power measurements for overlapped and separated beams.  Data analysis indicate RMS error of 2%.</a:t>
            </a:r>
          </a:p>
        </p:txBody>
      </p:sp>
      <p:pic>
        <p:nvPicPr>
          <p:cNvPr id="7" name="Picture 6">
            <a:extLst>
              <a:ext uri="{FF2B5EF4-FFF2-40B4-BE49-F238E27FC236}">
                <a16:creationId xmlns:a16="http://schemas.microsoft.com/office/drawing/2014/main" id="{84A33EF3-24A3-6541-94DA-9DE420BE1C43}"/>
              </a:ext>
            </a:extLst>
          </p:cNvPr>
          <p:cNvPicPr/>
          <p:nvPr/>
        </p:nvPicPr>
        <p:blipFill>
          <a:blip r:embed="rId4">
            <a:extLst>
              <a:ext uri="{28A0092B-C50C-407E-A947-70E740481C1C}">
                <a14:useLocalDpi xmlns:a14="http://schemas.microsoft.com/office/drawing/2010/main"/>
              </a:ext>
            </a:extLst>
          </a:blip>
          <a:srcRect/>
          <a:stretch>
            <a:fillRect/>
          </a:stretch>
        </p:blipFill>
        <p:spPr bwMode="auto">
          <a:xfrm>
            <a:off x="718579" y="1401603"/>
            <a:ext cx="3761316" cy="2760135"/>
          </a:xfrm>
          <a:prstGeom prst="rect">
            <a:avLst/>
          </a:prstGeom>
          <a:noFill/>
          <a:ln>
            <a:noFill/>
          </a:ln>
        </p:spPr>
      </p:pic>
      <p:graphicFrame>
        <p:nvGraphicFramePr>
          <p:cNvPr id="8" name="Object 7">
            <a:extLst>
              <a:ext uri="{FF2B5EF4-FFF2-40B4-BE49-F238E27FC236}">
                <a16:creationId xmlns:a16="http://schemas.microsoft.com/office/drawing/2014/main" id="{B237DC6C-AF5C-7B4A-BBEC-87C519BCEA4A}"/>
              </a:ext>
            </a:extLst>
          </p:cNvPr>
          <p:cNvGraphicFramePr>
            <a:graphicFrameLocks noChangeAspect="1"/>
          </p:cNvGraphicFramePr>
          <p:nvPr>
            <p:extLst/>
          </p:nvPr>
        </p:nvGraphicFramePr>
        <p:xfrm>
          <a:off x="311270" y="2540371"/>
          <a:ext cx="1511154" cy="482601"/>
        </p:xfrm>
        <a:graphic>
          <a:graphicData uri="http://schemas.openxmlformats.org/presentationml/2006/ole">
            <mc:AlternateContent xmlns:mc="http://schemas.openxmlformats.org/markup-compatibility/2006">
              <mc:Choice xmlns:v="urn:schemas-microsoft-com:vml" Requires="v">
                <p:oleObj spid="_x0000_s2083" name="Equation" r:id="rId5" imgW="1435100" imgH="508000" progId="Equation.DSMT4">
                  <p:embed/>
                </p:oleObj>
              </mc:Choice>
              <mc:Fallback>
                <p:oleObj name="Equation" r:id="rId5" imgW="1435100" imgH="508000" progId="Equation.DSMT4">
                  <p:embed/>
                  <p:pic>
                    <p:nvPicPr>
                      <p:cNvPr id="8" name="Object 7">
                        <a:extLst>
                          <a:ext uri="{FF2B5EF4-FFF2-40B4-BE49-F238E27FC236}">
                            <a16:creationId xmlns:a16="http://schemas.microsoft.com/office/drawing/2014/main" id="{B237DC6C-AF5C-7B4A-BBEC-87C519BCEA4A}"/>
                          </a:ext>
                        </a:extLst>
                      </p:cNvPr>
                      <p:cNvPicPr/>
                      <p:nvPr/>
                    </p:nvPicPr>
                    <p:blipFill>
                      <a:blip r:embed="rId6"/>
                      <a:stretch>
                        <a:fillRect/>
                      </a:stretch>
                    </p:blipFill>
                    <p:spPr>
                      <a:xfrm>
                        <a:off x="311270" y="2540371"/>
                        <a:ext cx="1511154" cy="482601"/>
                      </a:xfrm>
                      <a:prstGeom prst="rect">
                        <a:avLst/>
                      </a:prstGeom>
                      <a:solidFill>
                        <a:srgbClr val="FFFFFF"/>
                      </a:solidFill>
                    </p:spPr>
                  </p:pic>
                </p:oleObj>
              </mc:Fallback>
            </mc:AlternateContent>
          </a:graphicData>
        </a:graphic>
      </p:graphicFrame>
      <p:sp>
        <p:nvSpPr>
          <p:cNvPr id="9" name="Rectangle 8">
            <a:extLst>
              <a:ext uri="{FF2B5EF4-FFF2-40B4-BE49-F238E27FC236}">
                <a16:creationId xmlns:a16="http://schemas.microsoft.com/office/drawing/2014/main" id="{E32DDC80-1EE5-A846-B885-BA030FA38508}"/>
              </a:ext>
            </a:extLst>
          </p:cNvPr>
          <p:cNvSpPr/>
          <p:nvPr/>
        </p:nvSpPr>
        <p:spPr>
          <a:xfrm>
            <a:off x="1325940" y="950535"/>
            <a:ext cx="2279278" cy="338554"/>
          </a:xfrm>
          <a:prstGeom prst="rect">
            <a:avLst/>
          </a:prstGeom>
        </p:spPr>
        <p:txBody>
          <a:bodyPr wrap="none">
            <a:spAutoFit/>
          </a:bodyPr>
          <a:lstStyle/>
          <a:p>
            <a:r>
              <a:rPr lang="en-US" sz="1600" dirty="0">
                <a:cs typeface="Times New Roman"/>
              </a:rPr>
              <a:t>Search for ion’s imprint</a:t>
            </a:r>
          </a:p>
        </p:txBody>
      </p:sp>
      <p:pic>
        <p:nvPicPr>
          <p:cNvPr id="12" name="Picture 11" descr="Fri_Jun_15_12_49_52_2018.1670.gif">
            <a:extLst>
              <a:ext uri="{FF2B5EF4-FFF2-40B4-BE49-F238E27FC236}">
                <a16:creationId xmlns:a16="http://schemas.microsoft.com/office/drawing/2014/main" id="{29A9C2F2-7025-1C4B-9FFC-A1073A14293E}"/>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l="2162" t="7859" r="2159" b="18281"/>
          <a:stretch/>
        </p:blipFill>
        <p:spPr>
          <a:xfrm>
            <a:off x="5035531" y="2087688"/>
            <a:ext cx="3961775" cy="3002299"/>
          </a:xfrm>
          <a:prstGeom prst="rect">
            <a:avLst/>
          </a:prstGeom>
        </p:spPr>
      </p:pic>
      <p:sp>
        <p:nvSpPr>
          <p:cNvPr id="14" name="Rectangle 13">
            <a:extLst>
              <a:ext uri="{FF2B5EF4-FFF2-40B4-BE49-F238E27FC236}">
                <a16:creationId xmlns:a16="http://schemas.microsoft.com/office/drawing/2014/main" id="{97BB40ED-B892-5E44-82C8-AB67110D0BAA}"/>
              </a:ext>
            </a:extLst>
          </p:cNvPr>
          <p:cNvSpPr/>
          <p:nvPr/>
        </p:nvSpPr>
        <p:spPr>
          <a:xfrm>
            <a:off x="5044119" y="817332"/>
            <a:ext cx="3871282" cy="1169551"/>
          </a:xfrm>
          <a:prstGeom prst="rect">
            <a:avLst/>
          </a:prstGeom>
        </p:spPr>
        <p:txBody>
          <a:bodyPr wrap="square">
            <a:spAutoFit/>
          </a:bodyPr>
          <a:lstStyle/>
          <a:p>
            <a:pPr algn="just"/>
            <a:r>
              <a:rPr lang="en-US" sz="1400" dirty="0">
                <a:ea typeface="Calibri" panose="020F0502020204030204" pitchFamily="34" charset="0"/>
                <a:cs typeface="Times New Roman" panose="02020603050405020304" pitchFamily="18" charset="0"/>
              </a:rPr>
              <a:t>Top plot: electron beam current through the CeC ~ 110 </a:t>
            </a:r>
            <a:r>
              <a:rPr lang="el-GR" sz="1400" dirty="0">
                <a:ea typeface="Calibri" panose="020F0502020204030204" pitchFamily="34" charset="0"/>
                <a:cs typeface="Times New Roman" panose="02020603050405020304" pitchFamily="18" charset="0"/>
              </a:rPr>
              <a:t>μΑ</a:t>
            </a:r>
            <a:r>
              <a:rPr lang="en-US" sz="1400" dirty="0">
                <a:ea typeface="Calibri" panose="020F0502020204030204" pitchFamily="34" charset="0"/>
                <a:cs typeface="Times New Roman" panose="02020603050405020304" pitchFamily="18" charset="0"/>
              </a:rPr>
              <a:t> or 1.4 nC per bunch at 78 kHz.  Bottom plots: evolution of the bunch lengths for interacting (blue trace) and witness bunches (orange and green traces).</a:t>
            </a:r>
          </a:p>
        </p:txBody>
      </p:sp>
      <p:sp>
        <p:nvSpPr>
          <p:cNvPr id="15" name="Rectangle 14">
            <a:extLst>
              <a:ext uri="{FF2B5EF4-FFF2-40B4-BE49-F238E27FC236}">
                <a16:creationId xmlns:a16="http://schemas.microsoft.com/office/drawing/2014/main" id="{086BABCE-EDA0-7044-8A00-EADC43E1D54D}"/>
              </a:ext>
            </a:extLst>
          </p:cNvPr>
          <p:cNvSpPr/>
          <p:nvPr/>
        </p:nvSpPr>
        <p:spPr>
          <a:xfrm>
            <a:off x="4998499" y="5072146"/>
            <a:ext cx="3998808" cy="738664"/>
          </a:xfrm>
          <a:prstGeom prst="rect">
            <a:avLst/>
          </a:prstGeom>
          <a:solidFill>
            <a:schemeClr val="bg1"/>
          </a:solidFill>
        </p:spPr>
        <p:txBody>
          <a:bodyPr wrap="square">
            <a:spAutoFit/>
          </a:bodyPr>
          <a:lstStyle/>
          <a:p>
            <a:pPr algn="just"/>
            <a:r>
              <a:rPr lang="en-US" sz="1400" dirty="0">
                <a:ea typeface="Calibri" panose="020F0502020204030204" pitchFamily="34" charset="0"/>
                <a:cs typeface="Times New Roman" panose="02020603050405020304" pitchFamily="18" charset="0"/>
              </a:rPr>
              <a:t>Heating of ion beam was occurring only with a perfect overlap of the beams and high FEL gain. Reducing the FEL gain eliminated the heating.</a:t>
            </a:r>
          </a:p>
        </p:txBody>
      </p:sp>
      <p:sp>
        <p:nvSpPr>
          <p:cNvPr id="18" name="TextBox 17">
            <a:extLst>
              <a:ext uri="{FF2B5EF4-FFF2-40B4-BE49-F238E27FC236}">
                <a16:creationId xmlns:a16="http://schemas.microsoft.com/office/drawing/2014/main" id="{F500BF24-A287-5A40-838E-5F20B6901356}"/>
              </a:ext>
            </a:extLst>
          </p:cNvPr>
          <p:cNvSpPr txBox="1"/>
          <p:nvPr/>
        </p:nvSpPr>
        <p:spPr>
          <a:xfrm>
            <a:off x="1626446" y="5847237"/>
            <a:ext cx="5520905" cy="923330"/>
          </a:xfrm>
          <a:prstGeom prst="rect">
            <a:avLst/>
          </a:prstGeom>
          <a:noFill/>
        </p:spPr>
        <p:txBody>
          <a:bodyPr wrap="square" rtlCol="0">
            <a:spAutoFit/>
          </a:bodyPr>
          <a:lstStyle/>
          <a:p>
            <a:r>
              <a:rPr lang="en-US" dirty="0">
                <a:solidFill>
                  <a:srgbClr val="FF0000"/>
                </a:solidFill>
              </a:rPr>
              <a:t>We have not observed growth of the FEL power due to the interactions with hadrons because of the beam instability due to PCI and/or </a:t>
            </a:r>
            <a:r>
              <a:rPr lang="en-US" dirty="0" err="1">
                <a:solidFill>
                  <a:srgbClr val="FF0000"/>
                </a:solidFill>
              </a:rPr>
              <a:t>overbunching</a:t>
            </a:r>
            <a:r>
              <a:rPr lang="en-US" dirty="0">
                <a:solidFill>
                  <a:srgbClr val="FF0000"/>
                </a:solidFill>
              </a:rPr>
              <a:t>  </a:t>
            </a:r>
          </a:p>
        </p:txBody>
      </p:sp>
    </p:spTree>
    <p:extLst>
      <p:ext uri="{BB962C8B-B14F-4D97-AF65-F5344CB8AC3E}">
        <p14:creationId xmlns:p14="http://schemas.microsoft.com/office/powerpoint/2010/main" val="33227006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a:extLst>
              <a:ext uri="{FF2B5EF4-FFF2-40B4-BE49-F238E27FC236}">
                <a16:creationId xmlns:a16="http://schemas.microsoft.com/office/drawing/2014/main" id="{ED3C2D4D-46A9-D141-94C5-176EE97A6FE3}"/>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04789" y="1342413"/>
            <a:ext cx="6285942" cy="2316509"/>
          </a:xfrm>
          <a:prstGeom prst="rect">
            <a:avLst/>
          </a:prstGeom>
        </p:spPr>
      </p:pic>
      <p:sp>
        <p:nvSpPr>
          <p:cNvPr id="25" name="Rectangle 24">
            <a:extLst>
              <a:ext uri="{FF2B5EF4-FFF2-40B4-BE49-F238E27FC236}">
                <a16:creationId xmlns:a16="http://schemas.microsoft.com/office/drawing/2014/main" id="{61F82F34-A499-234F-8653-B50DFA3F0DA0}"/>
              </a:ext>
            </a:extLst>
          </p:cNvPr>
          <p:cNvSpPr/>
          <p:nvPr/>
        </p:nvSpPr>
        <p:spPr>
          <a:xfrm>
            <a:off x="204789" y="117985"/>
            <a:ext cx="8988358" cy="1323439"/>
          </a:xfrm>
          <a:prstGeom prst="rect">
            <a:avLst/>
          </a:prstGeom>
        </p:spPr>
        <p:txBody>
          <a:bodyPr wrap="none">
            <a:spAutoFit/>
          </a:bodyPr>
          <a:lstStyle/>
          <a:p>
            <a:r>
              <a:rPr lang="en-US" sz="4000" b="1" dirty="0">
                <a:latin typeface="+mj-lt"/>
                <a:cs typeface="Times New Roman" panose="02020603050405020304" pitchFamily="18" charset="0"/>
              </a:rPr>
              <a:t>Uncompressed Bunch: Simulations </a:t>
            </a:r>
          </a:p>
          <a:p>
            <a:r>
              <a:rPr lang="en-US" sz="4000" b="1" dirty="0">
                <a:latin typeface="+mj-lt"/>
                <a:cs typeface="Times New Roman" panose="02020603050405020304" pitchFamily="18" charset="0"/>
              </a:rPr>
              <a:t>and Experiment in September 2018</a:t>
            </a:r>
          </a:p>
        </p:txBody>
      </p:sp>
      <p:sp>
        <p:nvSpPr>
          <p:cNvPr id="54" name="Rectangle 53">
            <a:extLst>
              <a:ext uri="{FF2B5EF4-FFF2-40B4-BE49-F238E27FC236}">
                <a16:creationId xmlns:a16="http://schemas.microsoft.com/office/drawing/2014/main" id="{7C222866-3EF3-914C-88EA-9BE87F6D7426}"/>
              </a:ext>
            </a:extLst>
          </p:cNvPr>
          <p:cNvSpPr/>
          <p:nvPr/>
        </p:nvSpPr>
        <p:spPr>
          <a:xfrm>
            <a:off x="6079250" y="3406249"/>
            <a:ext cx="3064750" cy="2677656"/>
          </a:xfrm>
          <a:prstGeom prst="rect">
            <a:avLst/>
          </a:prstGeom>
          <a:solidFill>
            <a:schemeClr val="bg1"/>
          </a:solidFill>
        </p:spPr>
        <p:txBody>
          <a:bodyPr wrap="square">
            <a:spAutoFit/>
          </a:bodyPr>
          <a:lstStyle/>
          <a:p>
            <a:pPr marL="342900" indent="-342900">
              <a:buAutoNum type="alphaLcParenBoth"/>
            </a:pPr>
            <a:r>
              <a:rPr lang="en-US" sz="1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Measured time profiles of 1.75 MeV electron bunches emerging from LEBT. Charge per bunch was from 0.45 nC to 0.7 nC;  </a:t>
            </a:r>
          </a:p>
          <a:p>
            <a:pPr marL="342900" indent="-342900">
              <a:buAutoNum type="alphaLcParenBoth"/>
            </a:pPr>
            <a:r>
              <a:rPr lang="en-US" sz="1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Seven overlapping spectra of measured bunch density modulation and PCI spectrum simulated by SPACE (slightly elevated yellow line); </a:t>
            </a:r>
          </a:p>
          <a:p>
            <a:pPr marL="342900" indent="-342900">
              <a:buAutoNum type="alphaLcParenBoth"/>
            </a:pPr>
            <a:r>
              <a:rPr lang="en-US" sz="1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Clip shows a 30-psec fragment of seven measured relative density modulations.</a:t>
            </a:r>
            <a:r>
              <a:rPr lang="en-US" sz="1400" dirty="0">
                <a:solidFill>
                  <a:srgbClr val="002060"/>
                </a:solidFill>
                <a:latin typeface="Times New Roman" panose="02020603050405020304" pitchFamily="18" charset="0"/>
                <a:cs typeface="Times New Roman" panose="02020603050405020304" pitchFamily="18" charset="0"/>
              </a:rPr>
              <a:t> </a:t>
            </a:r>
          </a:p>
        </p:txBody>
      </p:sp>
      <p:sp>
        <p:nvSpPr>
          <p:cNvPr id="55" name="TextBox 54">
            <a:extLst>
              <a:ext uri="{FF2B5EF4-FFF2-40B4-BE49-F238E27FC236}">
                <a16:creationId xmlns:a16="http://schemas.microsoft.com/office/drawing/2014/main" id="{D45CF06B-22EE-414F-99EC-85EA531EC604}"/>
              </a:ext>
            </a:extLst>
          </p:cNvPr>
          <p:cNvSpPr txBox="1"/>
          <p:nvPr/>
        </p:nvSpPr>
        <p:spPr>
          <a:xfrm>
            <a:off x="1921519" y="1279842"/>
            <a:ext cx="481325" cy="323165"/>
          </a:xfrm>
          <a:prstGeom prst="rect">
            <a:avLst/>
          </a:prstGeom>
          <a:noFill/>
        </p:spPr>
        <p:txBody>
          <a:bodyPr wrap="square" rtlCol="0">
            <a:spAutoFit/>
          </a:bodyPr>
          <a:lstStyle/>
          <a:p>
            <a:r>
              <a:rPr lang="en-US" sz="1500" dirty="0">
                <a:solidFill>
                  <a:schemeClr val="bg1"/>
                </a:solidFill>
                <a:latin typeface="Times New Roman" panose="02020603050405020304" pitchFamily="18" charset="0"/>
                <a:cs typeface="Times New Roman" panose="02020603050405020304" pitchFamily="18" charset="0"/>
              </a:rPr>
              <a:t>(a)</a:t>
            </a:r>
          </a:p>
        </p:txBody>
      </p:sp>
      <p:pic>
        <p:nvPicPr>
          <p:cNvPr id="56" name="Picture 55">
            <a:extLst>
              <a:ext uri="{FF2B5EF4-FFF2-40B4-BE49-F238E27FC236}">
                <a16:creationId xmlns:a16="http://schemas.microsoft.com/office/drawing/2014/main" id="{6E97E177-D493-7E48-914A-74FA270C0434}"/>
              </a:ext>
            </a:extLst>
          </p:cNvPr>
          <p:cNvPicPr>
            <a:picLocks noChangeAspect="1"/>
          </p:cNvPicPr>
          <p:nvPr/>
        </p:nvPicPr>
        <p:blipFill>
          <a:blip r:embed="rId3"/>
          <a:stretch>
            <a:fillRect/>
          </a:stretch>
        </p:blipFill>
        <p:spPr>
          <a:xfrm>
            <a:off x="204789" y="3721493"/>
            <a:ext cx="6083655" cy="2362412"/>
          </a:xfrm>
          <a:prstGeom prst="rect">
            <a:avLst/>
          </a:prstGeom>
        </p:spPr>
      </p:pic>
    </p:spTree>
    <p:extLst>
      <p:ext uri="{BB962C8B-B14F-4D97-AF65-F5344CB8AC3E}">
        <p14:creationId xmlns:p14="http://schemas.microsoft.com/office/powerpoint/2010/main" val="22158081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9F208F-044E-2840-A335-D3EDC450345F}"/>
              </a:ext>
            </a:extLst>
          </p:cNvPr>
          <p:cNvSpPr>
            <a:spLocks noGrp="1"/>
          </p:cNvSpPr>
          <p:nvPr>
            <p:ph type="title"/>
          </p:nvPr>
        </p:nvSpPr>
        <p:spPr>
          <a:xfrm>
            <a:off x="357809" y="365126"/>
            <a:ext cx="8328991" cy="1325563"/>
          </a:xfrm>
        </p:spPr>
        <p:txBody>
          <a:bodyPr>
            <a:normAutofit/>
          </a:bodyPr>
          <a:lstStyle/>
          <a:p>
            <a:r>
              <a:rPr lang="en-US" dirty="0"/>
              <a:t>Goals during Run 19</a:t>
            </a:r>
            <a:br>
              <a:rPr lang="en-US" dirty="0">
                <a:solidFill>
                  <a:srgbClr val="0432FF"/>
                </a:solidFill>
              </a:rPr>
            </a:br>
            <a:endParaRPr lang="en-US" dirty="0"/>
          </a:p>
        </p:txBody>
      </p:sp>
      <p:sp>
        <p:nvSpPr>
          <p:cNvPr id="3" name="Content Placeholder 4">
            <a:extLst>
              <a:ext uri="{FF2B5EF4-FFF2-40B4-BE49-F238E27FC236}">
                <a16:creationId xmlns:a16="http://schemas.microsoft.com/office/drawing/2014/main" id="{E76DE63C-6AAF-F94A-B534-09289FE05653}"/>
              </a:ext>
            </a:extLst>
          </p:cNvPr>
          <p:cNvSpPr txBox="1">
            <a:spLocks/>
          </p:cNvSpPr>
          <p:nvPr/>
        </p:nvSpPr>
        <p:spPr>
          <a:xfrm>
            <a:off x="123686" y="1021947"/>
            <a:ext cx="8918397" cy="6122504"/>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Demonstrate generation of electron beam with beam parameters satisfying or exceeding requirements for </a:t>
            </a:r>
            <a:r>
              <a:rPr lang="en-US" sz="2400" dirty="0" err="1"/>
              <a:t>CeC</a:t>
            </a:r>
            <a:r>
              <a:rPr lang="en-US" sz="2400" dirty="0"/>
              <a:t> demonstration experiment</a:t>
            </a:r>
          </a:p>
          <a:p>
            <a:endParaRPr lang="en-US" dirty="0"/>
          </a:p>
          <a:p>
            <a:endParaRPr lang="en-US" dirty="0"/>
          </a:p>
          <a:p>
            <a:endParaRPr lang="en-US" dirty="0"/>
          </a:p>
          <a:p>
            <a:pPr marL="0" indent="0">
              <a:buFont typeface="Arial" panose="020B0604020202020204" pitchFamily="34" charset="0"/>
              <a:buNone/>
            </a:pPr>
            <a:r>
              <a:rPr lang="en-US" dirty="0"/>
              <a:t>  </a:t>
            </a:r>
          </a:p>
          <a:p>
            <a:pPr marL="2286000" lvl="5" indent="0">
              <a:buFont typeface="Arial" panose="020B0604020202020204" pitchFamily="34" charset="0"/>
              <a:buNone/>
            </a:pPr>
            <a:r>
              <a:rPr lang="en-US" sz="1600" dirty="0">
                <a:solidFill>
                  <a:srgbClr val="FF0000"/>
                </a:solidFill>
                <a:latin typeface="Times New Roman" panose="02020603050405020304" pitchFamily="18" charset="0"/>
                <a:cs typeface="Times New Roman" panose="02020603050405020304" pitchFamily="18" charset="0"/>
              </a:rPr>
              <a:t>					</a:t>
            </a:r>
          </a:p>
          <a:p>
            <a:pPr marL="2286000" lvl="5" indent="0">
              <a:buFont typeface="Arial" panose="020B0604020202020204" pitchFamily="34" charset="0"/>
              <a:buNone/>
            </a:pPr>
            <a:endParaRPr lang="en-US" sz="1600" dirty="0">
              <a:solidFill>
                <a:srgbClr val="FF0000"/>
              </a:solidFill>
              <a:latin typeface="Times New Roman" panose="02020603050405020304" pitchFamily="18" charset="0"/>
              <a:cs typeface="Times New Roman" panose="02020603050405020304" pitchFamily="18" charset="0"/>
            </a:endParaRPr>
          </a:p>
          <a:p>
            <a:pPr marL="2286000" lvl="5" indent="0">
              <a:buFont typeface="Arial" panose="020B0604020202020204" pitchFamily="34" charset="0"/>
              <a:buNone/>
            </a:pPr>
            <a:r>
              <a:rPr lang="en-US" sz="1600" dirty="0">
                <a:solidFill>
                  <a:srgbClr val="FF0000"/>
                </a:solidFill>
                <a:latin typeface="Times New Roman" panose="02020603050405020304" pitchFamily="18" charset="0"/>
                <a:cs typeface="Times New Roman" panose="02020603050405020304" pitchFamily="18" charset="0"/>
              </a:rPr>
              <a:t>                                                                 * minimal  goal</a:t>
            </a:r>
            <a:endParaRPr lang="en-US" dirty="0"/>
          </a:p>
          <a:p>
            <a:r>
              <a:rPr lang="en-US" sz="2400" dirty="0"/>
              <a:t>Demonstrate control of newly discovered Plasma-Cascade Instability (PCI) and develop means of its suppression in the </a:t>
            </a:r>
            <a:r>
              <a:rPr lang="en-US" sz="2400" dirty="0" err="1"/>
              <a:t>CeC</a:t>
            </a:r>
            <a:r>
              <a:rPr lang="en-US" sz="2400" dirty="0"/>
              <a:t> accelerator ballistic compression beam-line</a:t>
            </a:r>
          </a:p>
        </p:txBody>
      </p:sp>
      <p:pic>
        <p:nvPicPr>
          <p:cNvPr id="4" name="Picture 3">
            <a:extLst>
              <a:ext uri="{FF2B5EF4-FFF2-40B4-BE49-F238E27FC236}">
                <a16:creationId xmlns:a16="http://schemas.microsoft.com/office/drawing/2014/main" id="{E13A7132-748D-FD49-9B41-B197CEC51B95}"/>
              </a:ext>
            </a:extLst>
          </p:cNvPr>
          <p:cNvPicPr>
            <a:picLocks noChangeAspect="1"/>
          </p:cNvPicPr>
          <p:nvPr/>
        </p:nvPicPr>
        <p:blipFill>
          <a:blip r:embed="rId2"/>
          <a:stretch>
            <a:fillRect/>
          </a:stretch>
        </p:blipFill>
        <p:spPr>
          <a:xfrm>
            <a:off x="2012950" y="2396672"/>
            <a:ext cx="5118100" cy="2108200"/>
          </a:xfrm>
          <a:prstGeom prst="rect">
            <a:avLst/>
          </a:prstGeom>
        </p:spPr>
      </p:pic>
    </p:spTree>
    <p:extLst>
      <p:ext uri="{BB962C8B-B14F-4D97-AF65-F5344CB8AC3E}">
        <p14:creationId xmlns:p14="http://schemas.microsoft.com/office/powerpoint/2010/main" val="2439272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2413E5-0FC2-9D47-9FF7-6667B5523572}"/>
              </a:ext>
            </a:extLst>
          </p:cNvPr>
          <p:cNvSpPr>
            <a:spLocks noGrp="1"/>
          </p:cNvSpPr>
          <p:nvPr>
            <p:ph type="title"/>
          </p:nvPr>
        </p:nvSpPr>
        <p:spPr/>
        <p:txBody>
          <a:bodyPr/>
          <a:lstStyle/>
          <a:p>
            <a:r>
              <a:rPr lang="en-US" dirty="0"/>
              <a:t>IR Diagnostics During Run19</a:t>
            </a:r>
          </a:p>
        </p:txBody>
      </p:sp>
      <p:pic>
        <p:nvPicPr>
          <p:cNvPr id="3" name="Picture 2">
            <a:extLst>
              <a:ext uri="{FF2B5EF4-FFF2-40B4-BE49-F238E27FC236}">
                <a16:creationId xmlns:a16="http://schemas.microsoft.com/office/drawing/2014/main" id="{B4DAA68F-EF8F-C340-A25A-5D3C00B68BB7}"/>
              </a:ext>
            </a:extLst>
          </p:cNvPr>
          <p:cNvPicPr/>
          <p:nvPr/>
        </p:nvPicPr>
        <p:blipFill rotWithShape="1">
          <a:blip r:embed="rId2" cstate="screen">
            <a:extLst>
              <a:ext uri="{28A0092B-C50C-407E-A947-70E740481C1C}">
                <a14:useLocalDpi xmlns:a14="http://schemas.microsoft.com/office/drawing/2010/main"/>
              </a:ext>
            </a:extLst>
          </a:blip>
          <a:srcRect r="769" b="39891"/>
          <a:stretch/>
        </p:blipFill>
        <p:spPr bwMode="auto">
          <a:xfrm>
            <a:off x="222529" y="1141636"/>
            <a:ext cx="2950520" cy="2292939"/>
          </a:xfrm>
          <a:prstGeom prst="rect">
            <a:avLst/>
          </a:prstGeom>
          <a:ln>
            <a:noFill/>
          </a:ln>
          <a:extLst>
            <a:ext uri="{53640926-AAD7-44D8-BBD7-CCE9431645EC}">
              <a14:shadowObscured xmlns:a14="http://schemas.microsoft.com/office/drawing/2010/main"/>
            </a:ext>
          </a:extLst>
        </p:spPr>
      </p:pic>
      <p:pic>
        <p:nvPicPr>
          <p:cNvPr id="4" name="Picture 3">
            <a:extLst>
              <a:ext uri="{FF2B5EF4-FFF2-40B4-BE49-F238E27FC236}">
                <a16:creationId xmlns:a16="http://schemas.microsoft.com/office/drawing/2014/main" id="{8DAC12D9-079F-ED48-B1BD-544304C1010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0595" y="3775107"/>
            <a:ext cx="2047460" cy="1428006"/>
          </a:xfrm>
          <a:prstGeom prst="rect">
            <a:avLst/>
          </a:prstGeom>
        </p:spPr>
      </p:pic>
      <p:pic>
        <p:nvPicPr>
          <p:cNvPr id="5" name="Picture 4">
            <a:extLst>
              <a:ext uri="{FF2B5EF4-FFF2-40B4-BE49-F238E27FC236}">
                <a16:creationId xmlns:a16="http://schemas.microsoft.com/office/drawing/2014/main" id="{5136A508-82FC-B444-8122-F8C36DBA857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378527" y="3738944"/>
            <a:ext cx="3257981" cy="2443486"/>
          </a:xfrm>
          <a:prstGeom prst="rect">
            <a:avLst/>
          </a:prstGeom>
        </p:spPr>
      </p:pic>
      <p:pic>
        <p:nvPicPr>
          <p:cNvPr id="6" name="Picture 5">
            <a:extLst>
              <a:ext uri="{FF2B5EF4-FFF2-40B4-BE49-F238E27FC236}">
                <a16:creationId xmlns:a16="http://schemas.microsoft.com/office/drawing/2014/main" id="{FB60A30E-66D3-684C-BBEA-7F0AAE24C970}"/>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872026" y="2795790"/>
            <a:ext cx="2982894" cy="3386640"/>
          </a:xfrm>
          <a:prstGeom prst="rect">
            <a:avLst/>
          </a:prstGeom>
        </p:spPr>
      </p:pic>
      <p:cxnSp>
        <p:nvCxnSpPr>
          <p:cNvPr id="8" name="Elbow Connector 7">
            <a:extLst>
              <a:ext uri="{FF2B5EF4-FFF2-40B4-BE49-F238E27FC236}">
                <a16:creationId xmlns:a16="http://schemas.microsoft.com/office/drawing/2014/main" id="{6BE062B5-EEC2-BE49-B78B-ADAD2A8767AC}"/>
              </a:ext>
            </a:extLst>
          </p:cNvPr>
          <p:cNvCxnSpPr>
            <a:cxnSpLocks/>
          </p:cNvCxnSpPr>
          <p:nvPr/>
        </p:nvCxnSpPr>
        <p:spPr>
          <a:xfrm>
            <a:off x="2516697" y="4530055"/>
            <a:ext cx="2130804" cy="486562"/>
          </a:xfrm>
          <a:prstGeom prst="bentConnector3">
            <a:avLst>
              <a:gd name="adj1" fmla="val 100000"/>
            </a:avLst>
          </a:prstGeom>
          <a:ln w="53975">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73C3FA1F-6019-8A4C-AB13-12166F9C211D}"/>
              </a:ext>
            </a:extLst>
          </p:cNvPr>
          <p:cNvSpPr txBox="1"/>
          <p:nvPr/>
        </p:nvSpPr>
        <p:spPr>
          <a:xfrm>
            <a:off x="3929338" y="5136320"/>
            <a:ext cx="1313180" cy="369332"/>
          </a:xfrm>
          <a:prstGeom prst="rect">
            <a:avLst/>
          </a:prstGeom>
          <a:noFill/>
        </p:spPr>
        <p:txBody>
          <a:bodyPr wrap="none" rtlCol="0">
            <a:spAutoFit/>
          </a:bodyPr>
          <a:lstStyle/>
          <a:p>
            <a:r>
              <a:rPr lang="en-US" dirty="0">
                <a:solidFill>
                  <a:schemeClr val="accent6">
                    <a:lumMod val="60000"/>
                    <a:lumOff val="40000"/>
                  </a:schemeClr>
                </a:solidFill>
              </a:rPr>
              <a:t>IR detector</a:t>
            </a:r>
          </a:p>
        </p:txBody>
      </p:sp>
      <p:sp>
        <p:nvSpPr>
          <p:cNvPr id="18" name="TextBox 17">
            <a:extLst>
              <a:ext uri="{FF2B5EF4-FFF2-40B4-BE49-F238E27FC236}">
                <a16:creationId xmlns:a16="http://schemas.microsoft.com/office/drawing/2014/main" id="{7B129CF6-5684-8E49-9C72-0616ADFEBF02}"/>
              </a:ext>
            </a:extLst>
          </p:cNvPr>
          <p:cNvSpPr txBox="1"/>
          <p:nvPr/>
        </p:nvSpPr>
        <p:spPr>
          <a:xfrm>
            <a:off x="6165652" y="5279042"/>
            <a:ext cx="2320902" cy="369332"/>
          </a:xfrm>
          <a:prstGeom prst="rect">
            <a:avLst/>
          </a:prstGeom>
          <a:noFill/>
        </p:spPr>
        <p:txBody>
          <a:bodyPr wrap="square" rtlCol="0">
            <a:spAutoFit/>
          </a:bodyPr>
          <a:lstStyle/>
          <a:p>
            <a:r>
              <a:rPr lang="en-US" dirty="0">
                <a:solidFill>
                  <a:schemeClr val="accent3">
                    <a:lumMod val="60000"/>
                    <a:lumOff val="40000"/>
                  </a:schemeClr>
                </a:solidFill>
              </a:rPr>
              <a:t>Added lead shielding</a:t>
            </a:r>
          </a:p>
        </p:txBody>
      </p:sp>
      <p:sp>
        <p:nvSpPr>
          <p:cNvPr id="20" name="TextBox 19">
            <a:extLst>
              <a:ext uri="{FF2B5EF4-FFF2-40B4-BE49-F238E27FC236}">
                <a16:creationId xmlns:a16="http://schemas.microsoft.com/office/drawing/2014/main" id="{F1919024-51D3-3D41-90E0-E0992B71E4E8}"/>
              </a:ext>
            </a:extLst>
          </p:cNvPr>
          <p:cNvSpPr txBox="1"/>
          <p:nvPr/>
        </p:nvSpPr>
        <p:spPr>
          <a:xfrm>
            <a:off x="3564981" y="1087512"/>
            <a:ext cx="5121819" cy="1569660"/>
          </a:xfrm>
          <a:prstGeom prst="rect">
            <a:avLst/>
          </a:prstGeom>
          <a:noFill/>
        </p:spPr>
        <p:txBody>
          <a:bodyPr wrap="square" rtlCol="0">
            <a:spAutoFit/>
          </a:bodyPr>
          <a:lstStyle/>
          <a:p>
            <a:pPr marL="285750" indent="-285750">
              <a:buFont typeface="Arial" panose="020B0604020202020204" pitchFamily="34" charset="0"/>
              <a:buChar char="•"/>
            </a:pPr>
            <a:r>
              <a:rPr lang="en-US" sz="1600" dirty="0"/>
              <a:t>Utilized high-sensitivity CCD camera for the dogleg profile monitor</a:t>
            </a:r>
          </a:p>
          <a:p>
            <a:pPr marL="285750" indent="-285750">
              <a:buFont typeface="Arial" panose="020B0604020202020204" pitchFamily="34" charset="0"/>
              <a:buChar char="•"/>
            </a:pPr>
            <a:r>
              <a:rPr lang="en-US" sz="1600" dirty="0"/>
              <a:t>YAG was removed from low-power dump profile monitor. Viewport was replaced with CVD diamond window. IR detector was installed. Mesh was installed to suppress THz radiation.</a:t>
            </a:r>
          </a:p>
        </p:txBody>
      </p:sp>
      <p:sp>
        <p:nvSpPr>
          <p:cNvPr id="12" name="TextBox 11">
            <a:extLst>
              <a:ext uri="{FF2B5EF4-FFF2-40B4-BE49-F238E27FC236}">
                <a16:creationId xmlns:a16="http://schemas.microsoft.com/office/drawing/2014/main" id="{F26328B7-8FC1-FB40-A396-B856683083B9}"/>
              </a:ext>
            </a:extLst>
          </p:cNvPr>
          <p:cNvSpPr txBox="1"/>
          <p:nvPr/>
        </p:nvSpPr>
        <p:spPr>
          <a:xfrm>
            <a:off x="100621" y="5203113"/>
            <a:ext cx="2197014" cy="954107"/>
          </a:xfrm>
          <a:prstGeom prst="rect">
            <a:avLst/>
          </a:prstGeom>
          <a:noFill/>
        </p:spPr>
        <p:txBody>
          <a:bodyPr wrap="square" rtlCol="0">
            <a:spAutoFit/>
          </a:bodyPr>
          <a:lstStyle/>
          <a:p>
            <a:r>
              <a:rPr lang="en-US" sz="1400" dirty="0">
                <a:cs typeface="Times New Roman" panose="02020603050405020304" pitchFamily="18" charset="0"/>
              </a:rPr>
              <a:t>1” CVD diamond window covered with 1.4 mm x 1.4 mm metal mesh to suppress GHz radiation </a:t>
            </a:r>
            <a:r>
              <a:rPr lang="en-US" sz="1400" dirty="0">
                <a:latin typeface="Times New Roman" panose="02020603050405020304" pitchFamily="18" charset="0"/>
                <a:cs typeface="Times New Roman" panose="02020603050405020304" pitchFamily="18" charset="0"/>
              </a:rPr>
              <a:t> </a:t>
            </a:r>
          </a:p>
        </p:txBody>
      </p:sp>
      <p:sp>
        <p:nvSpPr>
          <p:cNvPr id="7" name="TextBox 6">
            <a:extLst>
              <a:ext uri="{FF2B5EF4-FFF2-40B4-BE49-F238E27FC236}">
                <a16:creationId xmlns:a16="http://schemas.microsoft.com/office/drawing/2014/main" id="{4C866F12-5841-A946-A2B9-E4CAD0B6C533}"/>
              </a:ext>
            </a:extLst>
          </p:cNvPr>
          <p:cNvSpPr txBox="1"/>
          <p:nvPr/>
        </p:nvSpPr>
        <p:spPr>
          <a:xfrm>
            <a:off x="6440116" y="3059257"/>
            <a:ext cx="1114569" cy="646331"/>
          </a:xfrm>
          <a:prstGeom prst="rect">
            <a:avLst/>
          </a:prstGeom>
          <a:noFill/>
        </p:spPr>
        <p:txBody>
          <a:bodyPr wrap="square" rtlCol="0">
            <a:spAutoFit/>
          </a:bodyPr>
          <a:lstStyle/>
          <a:p>
            <a:r>
              <a:rPr lang="en-US" dirty="0">
                <a:solidFill>
                  <a:srgbClr val="FFFF00"/>
                </a:solidFill>
              </a:rPr>
              <a:t>Mirror Actuator</a:t>
            </a:r>
          </a:p>
        </p:txBody>
      </p:sp>
    </p:spTree>
    <p:extLst>
      <p:ext uri="{BB962C8B-B14F-4D97-AF65-F5344CB8AC3E}">
        <p14:creationId xmlns:p14="http://schemas.microsoft.com/office/powerpoint/2010/main" val="24876172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F858FC-E368-BC40-BEDD-79DFE20DA4DD}"/>
              </a:ext>
            </a:extLst>
          </p:cNvPr>
          <p:cNvSpPr>
            <a:spLocks noGrp="1"/>
          </p:cNvSpPr>
          <p:nvPr>
            <p:ph type="title"/>
          </p:nvPr>
        </p:nvSpPr>
        <p:spPr>
          <a:xfrm>
            <a:off x="504825" y="63428"/>
            <a:ext cx="8229600" cy="439738"/>
          </a:xfrm>
        </p:spPr>
        <p:txBody>
          <a:bodyPr>
            <a:noAutofit/>
          </a:bodyPr>
          <a:lstStyle/>
          <a:p>
            <a:r>
              <a:rPr lang="en-US" sz="3200" dirty="0"/>
              <a:t>SR Radiation and IR Detector Sensitivity</a:t>
            </a:r>
          </a:p>
        </p:txBody>
      </p:sp>
      <p:sp>
        <p:nvSpPr>
          <p:cNvPr id="3" name="Content Placeholder 2">
            <a:extLst>
              <a:ext uri="{FF2B5EF4-FFF2-40B4-BE49-F238E27FC236}">
                <a16:creationId xmlns:a16="http://schemas.microsoft.com/office/drawing/2014/main" id="{70FB4EE3-20BF-7949-8479-C728A24ABD7B}"/>
              </a:ext>
            </a:extLst>
          </p:cNvPr>
          <p:cNvSpPr>
            <a:spLocks noGrp="1"/>
          </p:cNvSpPr>
          <p:nvPr>
            <p:ph idx="1"/>
          </p:nvPr>
        </p:nvSpPr>
        <p:spPr>
          <a:xfrm>
            <a:off x="147593" y="979388"/>
            <a:ext cx="5057351" cy="3471757"/>
          </a:xfrm>
        </p:spPr>
        <p:txBody>
          <a:bodyPr>
            <a:normAutofit fontScale="77500" lnSpcReduction="20000"/>
          </a:bodyPr>
          <a:lstStyle/>
          <a:p>
            <a:r>
              <a:rPr lang="en-US" sz="1600" dirty="0"/>
              <a:t>IR power is measured by a very slow AC pyroelectric detector, which is calibrated for periodic 100 msec pulses separated by 100 msec: 2.12E6 V/J</a:t>
            </a:r>
          </a:p>
          <a:p>
            <a:r>
              <a:rPr lang="en-US" sz="1600" dirty="0"/>
              <a:t>We cross-calibrated it for shorter 1.5 msec to 6.5 msec pulses (trains less then 600 bunches) </a:t>
            </a:r>
          </a:p>
          <a:p>
            <a:r>
              <a:rPr lang="en-US" sz="1600" dirty="0"/>
              <a:t>We operated CeC accelerator short 100 to 500 bunch trains repeated typically with 10 Hz and used lock-in amplified. We cross-calibrated the lock-in amplifier output for such signal to be (4±0.4)</a:t>
            </a:r>
            <a:r>
              <a:rPr lang="en-US" sz="1600" baseline="30000" dirty="0"/>
              <a:t>.</a:t>
            </a:r>
            <a:r>
              <a:rPr lang="en-US" sz="1600" dirty="0"/>
              <a:t>10</a:t>
            </a:r>
            <a:r>
              <a:rPr lang="en-US" sz="1600" baseline="30000" dirty="0"/>
              <a:t>6</a:t>
            </a:r>
            <a:r>
              <a:rPr lang="en-US" sz="1600" dirty="0"/>
              <a:t> V/J</a:t>
            </a:r>
          </a:p>
          <a:p>
            <a:r>
              <a:rPr lang="en-US" sz="1600" dirty="0"/>
              <a:t>Power reaching the insertable the 1” Cu mirror was calculated using Igor-Pro for beam in a measured  magnetic field of the 45-degree dipole operated at 140 A  – it was is very good agreement (within 10%) with analytical estimations</a:t>
            </a:r>
          </a:p>
          <a:p>
            <a:r>
              <a:rPr lang="en-US" sz="1600" dirty="0"/>
              <a:t>We expected that 1.4 mm x 1.4 mm metal mesh installed at he exit window has ~ 50% transparency </a:t>
            </a:r>
          </a:p>
          <a:p>
            <a:r>
              <a:rPr lang="en-US" sz="1600" dirty="0"/>
              <a:t>With 50% reaching IR detector we expected 130 V/C/sec  (30 </a:t>
            </a:r>
            <a:r>
              <a:rPr lang="el-GR" sz="1600" dirty="0"/>
              <a:t>μ</a:t>
            </a:r>
            <a:r>
              <a:rPr lang="en-US" sz="1600" dirty="0"/>
              <a:t>W/A) locking amplifier signal. With typical 1.5 </a:t>
            </a:r>
            <a:r>
              <a:rPr lang="el-GR" sz="1600" dirty="0"/>
              <a:t>μ</a:t>
            </a:r>
            <a:r>
              <a:rPr lang="en-US" sz="1600" dirty="0"/>
              <a:t>A beam current, we expected signal ~ 200 </a:t>
            </a:r>
            <a:r>
              <a:rPr lang="el-GR" sz="1600" dirty="0"/>
              <a:t>μ</a:t>
            </a:r>
            <a:r>
              <a:rPr lang="en-US" sz="1600" dirty="0"/>
              <a:t>V (~ 45 </a:t>
            </a:r>
            <a:r>
              <a:rPr lang="en-US" sz="1600" dirty="0" err="1"/>
              <a:t>pW</a:t>
            </a:r>
            <a:r>
              <a:rPr lang="en-US" sz="1600" dirty="0"/>
              <a:t> power)</a:t>
            </a:r>
          </a:p>
          <a:p>
            <a:r>
              <a:rPr lang="en-US" sz="1600" dirty="0"/>
              <a:t>This expectations are in reasonable agreement with the measured level of radiation from relaxed beam</a:t>
            </a:r>
          </a:p>
        </p:txBody>
      </p:sp>
      <p:pic>
        <p:nvPicPr>
          <p:cNvPr id="4" name="Picture 3">
            <a:extLst>
              <a:ext uri="{FF2B5EF4-FFF2-40B4-BE49-F238E27FC236}">
                <a16:creationId xmlns:a16="http://schemas.microsoft.com/office/drawing/2014/main" id="{82B5A0CC-C11C-B342-B444-9A13311643DC}"/>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314482" y="862782"/>
            <a:ext cx="1250929" cy="1811047"/>
          </a:xfrm>
          <a:prstGeom prst="rect">
            <a:avLst/>
          </a:prstGeom>
        </p:spPr>
      </p:pic>
      <p:sp>
        <p:nvSpPr>
          <p:cNvPr id="5" name="Title 1">
            <a:extLst>
              <a:ext uri="{FF2B5EF4-FFF2-40B4-BE49-F238E27FC236}">
                <a16:creationId xmlns:a16="http://schemas.microsoft.com/office/drawing/2014/main" id="{7034394B-A8F1-5243-8B89-AAB2CBFA2F41}"/>
              </a:ext>
            </a:extLst>
          </p:cNvPr>
          <p:cNvSpPr txBox="1">
            <a:spLocks/>
          </p:cNvSpPr>
          <p:nvPr/>
        </p:nvSpPr>
        <p:spPr>
          <a:xfrm>
            <a:off x="6929438" y="911537"/>
            <a:ext cx="1757362" cy="114300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Times New Roman"/>
                <a:ea typeface="+mj-ea"/>
                <a:cs typeface="Times New Roman"/>
              </a:defRPr>
            </a:lvl1pPr>
          </a:lstStyle>
          <a:p>
            <a:r>
              <a:rPr lang="en-US" sz="1600" dirty="0"/>
              <a:t>Pyroelectric detector</a:t>
            </a:r>
            <a:br>
              <a:rPr lang="en-US" sz="1200" dirty="0"/>
            </a:br>
            <a:r>
              <a:rPr lang="en-US" sz="1200" dirty="0"/>
              <a:t>The range from 0.1 to 30 THz (10 </a:t>
            </a:r>
            <a:r>
              <a:rPr lang="el-GR" sz="1200" dirty="0"/>
              <a:t>μ</a:t>
            </a:r>
            <a:r>
              <a:rPr lang="en-US" sz="1200" dirty="0"/>
              <a:t>m – 3 mm)</a:t>
            </a:r>
            <a:endParaRPr lang="en-US" sz="1600" dirty="0"/>
          </a:p>
        </p:txBody>
      </p:sp>
      <p:sp>
        <p:nvSpPr>
          <p:cNvPr id="6" name="Rectangle 5">
            <a:extLst>
              <a:ext uri="{FF2B5EF4-FFF2-40B4-BE49-F238E27FC236}">
                <a16:creationId xmlns:a16="http://schemas.microsoft.com/office/drawing/2014/main" id="{88D97C82-EACD-5A40-A318-49E0C71B00BC}"/>
              </a:ext>
            </a:extLst>
          </p:cNvPr>
          <p:cNvSpPr/>
          <p:nvPr/>
        </p:nvSpPr>
        <p:spPr>
          <a:xfrm>
            <a:off x="5509007" y="3597159"/>
            <a:ext cx="3272050" cy="923330"/>
          </a:xfrm>
          <a:prstGeom prst="rect">
            <a:avLst/>
          </a:prstGeom>
        </p:spPr>
        <p:txBody>
          <a:bodyPr wrap="none">
            <a:spAutoFit/>
          </a:bodyPr>
          <a:lstStyle/>
          <a:p>
            <a:pPr algn="ctr"/>
            <a:r>
              <a:rPr lang="en-US" dirty="0">
                <a:latin typeface="Times New Roman" panose="02020603050405020304" pitchFamily="18" charset="0"/>
                <a:cs typeface="Times New Roman" panose="02020603050405020304" pitchFamily="18" charset="0"/>
              </a:rPr>
              <a:t>Response : 2.12 mV/</a:t>
            </a:r>
            <a:r>
              <a:rPr lang="en-US" dirty="0" err="1">
                <a:latin typeface="Times New Roman" panose="02020603050405020304" pitchFamily="18" charset="0"/>
                <a:cs typeface="Times New Roman" panose="02020603050405020304" pitchFamily="18" charset="0"/>
              </a:rPr>
              <a:t>nJ</a:t>
            </a:r>
            <a:endParaRPr lang="en-US" dirty="0">
              <a:latin typeface="Times New Roman" panose="02020603050405020304" pitchFamily="18" charset="0"/>
              <a:cs typeface="Times New Roman" panose="02020603050405020304" pitchFamily="18" charset="0"/>
            </a:endParaRPr>
          </a:p>
          <a:p>
            <a:pPr algn="ctr"/>
            <a:r>
              <a:rPr lang="en-US" dirty="0">
                <a:latin typeface="Times New Roman" panose="02020603050405020304" pitchFamily="18" charset="0"/>
                <a:cs typeface="Times New Roman" panose="02020603050405020304" pitchFamily="18" charset="0"/>
              </a:rPr>
              <a:t>Resolution of the system: ~0.1 </a:t>
            </a:r>
            <a:r>
              <a:rPr lang="en-US" dirty="0" err="1">
                <a:latin typeface="Times New Roman" panose="02020603050405020304" pitchFamily="18" charset="0"/>
                <a:cs typeface="Times New Roman" panose="02020603050405020304" pitchFamily="18" charset="0"/>
              </a:rPr>
              <a:t>nJ</a:t>
            </a:r>
            <a:endParaRPr lang="en-US" dirty="0">
              <a:latin typeface="Times New Roman" panose="02020603050405020304" pitchFamily="18" charset="0"/>
              <a:cs typeface="Times New Roman" panose="02020603050405020304" pitchFamily="18" charset="0"/>
            </a:endParaRPr>
          </a:p>
          <a:p>
            <a:pPr algn="ctr"/>
            <a:r>
              <a:rPr lang="en-US" dirty="0">
                <a:latin typeface="Times New Roman" panose="02020603050405020304" pitchFamily="18" charset="0"/>
                <a:cs typeface="Times New Roman" panose="02020603050405020304" pitchFamily="18" charset="0"/>
              </a:rPr>
              <a:t>Noise equivalent: 0.6 </a:t>
            </a:r>
            <a:r>
              <a:rPr lang="en-US" dirty="0" err="1">
                <a:latin typeface="Times New Roman" panose="02020603050405020304" pitchFamily="18" charset="0"/>
                <a:cs typeface="Times New Roman" panose="02020603050405020304" pitchFamily="18" charset="0"/>
              </a:rPr>
              <a:t>nW</a:t>
            </a:r>
            <a:r>
              <a:rPr lang="en-US" dirty="0">
                <a:latin typeface="Times New Roman" panose="02020603050405020304" pitchFamily="18" charset="0"/>
                <a:cs typeface="Times New Roman" panose="02020603050405020304" pitchFamily="18" charset="0"/>
              </a:rPr>
              <a:t>/Hz</a:t>
            </a:r>
            <a:r>
              <a:rPr lang="en-US" baseline="30000" dirty="0">
                <a:latin typeface="Times New Roman" panose="02020603050405020304" pitchFamily="18" charset="0"/>
                <a:cs typeface="Times New Roman" panose="02020603050405020304" pitchFamily="18" charset="0"/>
              </a:rPr>
              <a:t>1/2</a:t>
            </a:r>
            <a:r>
              <a:rPr lang="en-US" dirty="0">
                <a:latin typeface="Times New Roman" panose="02020603050405020304" pitchFamily="18" charset="0"/>
                <a:cs typeface="Times New Roman" panose="02020603050405020304" pitchFamily="18" charset="0"/>
              </a:rPr>
              <a:t> </a:t>
            </a:r>
          </a:p>
        </p:txBody>
      </p:sp>
      <p:pic>
        <p:nvPicPr>
          <p:cNvPr id="7" name="Picture 6">
            <a:extLst>
              <a:ext uri="{FF2B5EF4-FFF2-40B4-BE49-F238E27FC236}">
                <a16:creationId xmlns:a16="http://schemas.microsoft.com/office/drawing/2014/main" id="{01DA35BA-C676-E14D-B540-597C4D57A4B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219393" y="2228405"/>
            <a:ext cx="1441106" cy="1341376"/>
          </a:xfrm>
          <a:prstGeom prst="rect">
            <a:avLst/>
          </a:prstGeom>
        </p:spPr>
      </p:pic>
      <p:pic>
        <p:nvPicPr>
          <p:cNvPr id="8" name="Picture 7">
            <a:extLst>
              <a:ext uri="{FF2B5EF4-FFF2-40B4-BE49-F238E27FC236}">
                <a16:creationId xmlns:a16="http://schemas.microsoft.com/office/drawing/2014/main" id="{5DE30CB2-6BDC-7043-B337-CEC8E5647CA0}"/>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595725" y="4520489"/>
            <a:ext cx="3272049" cy="2076913"/>
          </a:xfrm>
          <a:prstGeom prst="rect">
            <a:avLst/>
          </a:prstGeom>
        </p:spPr>
      </p:pic>
      <p:pic>
        <p:nvPicPr>
          <p:cNvPr id="20" name="Picture 19">
            <a:extLst>
              <a:ext uri="{FF2B5EF4-FFF2-40B4-BE49-F238E27FC236}">
                <a16:creationId xmlns:a16="http://schemas.microsoft.com/office/drawing/2014/main" id="{831B2621-B70E-564B-96E9-9F5ECD4E4741}"/>
              </a:ext>
            </a:extLst>
          </p:cNvPr>
          <p:cNvPicPr>
            <a:picLocks noChangeAspect="1"/>
          </p:cNvPicPr>
          <p:nvPr/>
        </p:nvPicPr>
        <p:blipFill>
          <a:blip r:embed="rId5"/>
          <a:stretch>
            <a:fillRect/>
          </a:stretch>
        </p:blipFill>
        <p:spPr>
          <a:xfrm>
            <a:off x="6710362" y="1999149"/>
            <a:ext cx="2070695" cy="1543254"/>
          </a:xfrm>
          <a:prstGeom prst="rect">
            <a:avLst/>
          </a:prstGeom>
        </p:spPr>
      </p:pic>
      <p:pic>
        <p:nvPicPr>
          <p:cNvPr id="21" name="Picture 20" descr="A screenshot of a cell phone&#10;&#10;Description automatically generated">
            <a:extLst>
              <a:ext uri="{FF2B5EF4-FFF2-40B4-BE49-F238E27FC236}">
                <a16:creationId xmlns:a16="http://schemas.microsoft.com/office/drawing/2014/main" id="{D78DE291-081D-374E-8923-CD1720D72E52}"/>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4152" y="4520489"/>
            <a:ext cx="2073018" cy="2249084"/>
          </a:xfrm>
          <a:prstGeom prst="rect">
            <a:avLst/>
          </a:prstGeom>
        </p:spPr>
      </p:pic>
      <p:sp>
        <p:nvSpPr>
          <p:cNvPr id="22" name="Oval 21">
            <a:extLst>
              <a:ext uri="{FF2B5EF4-FFF2-40B4-BE49-F238E27FC236}">
                <a16:creationId xmlns:a16="http://schemas.microsoft.com/office/drawing/2014/main" id="{837D7E13-A957-7642-86E3-F4CA22CEE410}"/>
              </a:ext>
            </a:extLst>
          </p:cNvPr>
          <p:cNvSpPr/>
          <p:nvPr/>
        </p:nvSpPr>
        <p:spPr>
          <a:xfrm>
            <a:off x="337128" y="4659177"/>
            <a:ext cx="1686811" cy="1698171"/>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6" name="Picture 25">
            <a:extLst>
              <a:ext uri="{FF2B5EF4-FFF2-40B4-BE49-F238E27FC236}">
                <a16:creationId xmlns:a16="http://schemas.microsoft.com/office/drawing/2014/main" id="{9C5E9B78-ECFE-524E-A4BE-7FF6454F5F02}"/>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2545224" y="4659177"/>
            <a:ext cx="2825822" cy="1924107"/>
          </a:xfrm>
          <a:prstGeom prst="rect">
            <a:avLst/>
          </a:prstGeom>
        </p:spPr>
      </p:pic>
    </p:spTree>
    <p:extLst>
      <p:ext uri="{BB962C8B-B14F-4D97-AF65-F5344CB8AC3E}">
        <p14:creationId xmlns:p14="http://schemas.microsoft.com/office/powerpoint/2010/main" val="30048764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Outline</a:t>
            </a:r>
          </a:p>
        </p:txBody>
      </p:sp>
      <p:sp>
        <p:nvSpPr>
          <p:cNvPr id="3" name="Content Placeholder 2"/>
          <p:cNvSpPr>
            <a:spLocks noGrp="1"/>
          </p:cNvSpPr>
          <p:nvPr>
            <p:ph idx="1"/>
          </p:nvPr>
        </p:nvSpPr>
        <p:spPr>
          <a:xfrm>
            <a:off x="1087385" y="1690689"/>
            <a:ext cx="6694744" cy="3929132"/>
          </a:xfrm>
        </p:spPr>
        <p:txBody>
          <a:bodyPr/>
          <a:lstStyle/>
          <a:p>
            <a:r>
              <a:rPr lang="en-US" dirty="0"/>
              <a:t>Project overview</a:t>
            </a:r>
          </a:p>
          <a:p>
            <a:r>
              <a:rPr lang="en-US" dirty="0"/>
              <a:t>Accelerator performance</a:t>
            </a:r>
          </a:p>
          <a:p>
            <a:r>
              <a:rPr lang="en-US" dirty="0"/>
              <a:t>Experiments with FEL-based system</a:t>
            </a:r>
          </a:p>
          <a:p>
            <a:r>
              <a:rPr lang="en-US" dirty="0"/>
              <a:t>Run19 results</a:t>
            </a:r>
          </a:p>
          <a:p>
            <a:r>
              <a:rPr lang="en-US" dirty="0"/>
              <a:t>Future plans</a:t>
            </a:r>
          </a:p>
          <a:p>
            <a:r>
              <a:rPr lang="en-US" dirty="0"/>
              <a:t>Conclusions</a:t>
            </a:r>
          </a:p>
        </p:txBody>
      </p:sp>
    </p:spTree>
    <p:extLst>
      <p:ext uri="{BB962C8B-B14F-4D97-AF65-F5344CB8AC3E}">
        <p14:creationId xmlns:p14="http://schemas.microsoft.com/office/powerpoint/2010/main" val="9792144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21950A-C6DE-1F46-8F19-34C2A1F5DBB5}"/>
              </a:ext>
            </a:extLst>
          </p:cNvPr>
          <p:cNvSpPr>
            <a:spLocks noGrp="1"/>
          </p:cNvSpPr>
          <p:nvPr>
            <p:ph type="title"/>
          </p:nvPr>
        </p:nvSpPr>
        <p:spPr>
          <a:xfrm>
            <a:off x="457200" y="0"/>
            <a:ext cx="8763986" cy="732941"/>
          </a:xfrm>
        </p:spPr>
        <p:txBody>
          <a:bodyPr>
            <a:normAutofit/>
          </a:bodyPr>
          <a:lstStyle/>
          <a:p>
            <a:r>
              <a:rPr lang="en-US" dirty="0"/>
              <a:t>Shot Noise Level Measurements</a:t>
            </a:r>
          </a:p>
        </p:txBody>
      </p:sp>
      <p:pic>
        <p:nvPicPr>
          <p:cNvPr id="24" name="Picture 23">
            <a:extLst>
              <a:ext uri="{FF2B5EF4-FFF2-40B4-BE49-F238E27FC236}">
                <a16:creationId xmlns:a16="http://schemas.microsoft.com/office/drawing/2014/main" id="{8EFF5E47-8567-9A40-BCA1-FBE3DD498358}"/>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05763" y="724030"/>
            <a:ext cx="4346494" cy="4218656"/>
          </a:xfrm>
          <a:prstGeom prst="rect">
            <a:avLst/>
          </a:prstGeom>
        </p:spPr>
      </p:pic>
      <p:cxnSp>
        <p:nvCxnSpPr>
          <p:cNvPr id="25" name="Straight Connector 24">
            <a:extLst>
              <a:ext uri="{FF2B5EF4-FFF2-40B4-BE49-F238E27FC236}">
                <a16:creationId xmlns:a16="http://schemas.microsoft.com/office/drawing/2014/main" id="{4C1F4439-E0CE-7047-896D-A2E3207273A1}"/>
              </a:ext>
            </a:extLst>
          </p:cNvPr>
          <p:cNvCxnSpPr>
            <a:cxnSpLocks/>
          </p:cNvCxnSpPr>
          <p:nvPr/>
        </p:nvCxnSpPr>
        <p:spPr>
          <a:xfrm>
            <a:off x="586410" y="3749950"/>
            <a:ext cx="451338"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id="{A802B869-E68D-4F4F-9E47-544CDB778C71}"/>
              </a:ext>
            </a:extLst>
          </p:cNvPr>
          <p:cNvCxnSpPr>
            <a:cxnSpLocks/>
          </p:cNvCxnSpPr>
          <p:nvPr/>
        </p:nvCxnSpPr>
        <p:spPr>
          <a:xfrm>
            <a:off x="1459779" y="3749950"/>
            <a:ext cx="463062"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id="{D8A6BA43-FA97-CC48-8FC3-7BB9E0E4E37C}"/>
              </a:ext>
            </a:extLst>
          </p:cNvPr>
          <p:cNvCxnSpPr>
            <a:cxnSpLocks/>
          </p:cNvCxnSpPr>
          <p:nvPr/>
        </p:nvCxnSpPr>
        <p:spPr>
          <a:xfrm>
            <a:off x="2327287" y="3645814"/>
            <a:ext cx="4572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8" name="Straight Connector 27">
            <a:extLst>
              <a:ext uri="{FF2B5EF4-FFF2-40B4-BE49-F238E27FC236}">
                <a16:creationId xmlns:a16="http://schemas.microsoft.com/office/drawing/2014/main" id="{EF61B020-EAAB-2E44-90B1-6E703F396B1B}"/>
              </a:ext>
            </a:extLst>
          </p:cNvPr>
          <p:cNvCxnSpPr>
            <a:cxnSpLocks/>
          </p:cNvCxnSpPr>
          <p:nvPr/>
        </p:nvCxnSpPr>
        <p:spPr>
          <a:xfrm>
            <a:off x="1037748" y="3925422"/>
            <a:ext cx="422031"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9" name="Straight Connector 28">
            <a:extLst>
              <a:ext uri="{FF2B5EF4-FFF2-40B4-BE49-F238E27FC236}">
                <a16:creationId xmlns:a16="http://schemas.microsoft.com/office/drawing/2014/main" id="{90234A31-1C8C-E74E-8531-054009B08369}"/>
              </a:ext>
            </a:extLst>
          </p:cNvPr>
          <p:cNvCxnSpPr>
            <a:cxnSpLocks/>
          </p:cNvCxnSpPr>
          <p:nvPr/>
        </p:nvCxnSpPr>
        <p:spPr>
          <a:xfrm>
            <a:off x="1922841" y="3826151"/>
            <a:ext cx="489881"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30" name="Straight Connector 29">
            <a:extLst>
              <a:ext uri="{FF2B5EF4-FFF2-40B4-BE49-F238E27FC236}">
                <a16:creationId xmlns:a16="http://schemas.microsoft.com/office/drawing/2014/main" id="{08396433-37EF-1946-84B3-0AADF9A649E8}"/>
              </a:ext>
            </a:extLst>
          </p:cNvPr>
          <p:cNvCxnSpPr>
            <a:cxnSpLocks/>
          </p:cNvCxnSpPr>
          <p:nvPr/>
        </p:nvCxnSpPr>
        <p:spPr>
          <a:xfrm>
            <a:off x="2784487" y="3724944"/>
            <a:ext cx="392723"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32" name="Straight Connector 31">
            <a:extLst>
              <a:ext uri="{FF2B5EF4-FFF2-40B4-BE49-F238E27FC236}">
                <a16:creationId xmlns:a16="http://schemas.microsoft.com/office/drawing/2014/main" id="{34BE789F-4412-C142-9E75-35D7715CF977}"/>
              </a:ext>
            </a:extLst>
          </p:cNvPr>
          <p:cNvCxnSpPr>
            <a:cxnSpLocks/>
          </p:cNvCxnSpPr>
          <p:nvPr/>
        </p:nvCxnSpPr>
        <p:spPr>
          <a:xfrm>
            <a:off x="3177210" y="3516860"/>
            <a:ext cx="427892" cy="0"/>
          </a:xfrm>
          <a:prstGeom prst="line">
            <a:avLst/>
          </a:prstGeom>
        </p:spPr>
        <p:style>
          <a:lnRef idx="2">
            <a:schemeClr val="accent1"/>
          </a:lnRef>
          <a:fillRef idx="0">
            <a:schemeClr val="accent1"/>
          </a:fillRef>
          <a:effectRef idx="1">
            <a:schemeClr val="accent1"/>
          </a:effectRef>
          <a:fontRef idx="minor">
            <a:schemeClr val="tx1"/>
          </a:fontRef>
        </p:style>
      </p:cxnSp>
      <p:pic>
        <p:nvPicPr>
          <p:cNvPr id="15" name="Picture 14">
            <a:extLst>
              <a:ext uri="{FF2B5EF4-FFF2-40B4-BE49-F238E27FC236}">
                <a16:creationId xmlns:a16="http://schemas.microsoft.com/office/drawing/2014/main" id="{9BD4670D-EA15-D545-9B44-4EFFB881B02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803694" y="732941"/>
            <a:ext cx="3078191" cy="4248515"/>
          </a:xfrm>
          <a:prstGeom prst="rect">
            <a:avLst/>
          </a:prstGeom>
        </p:spPr>
      </p:pic>
      <p:sp>
        <p:nvSpPr>
          <p:cNvPr id="16" name="Rounded Rectangle 15">
            <a:extLst>
              <a:ext uri="{FF2B5EF4-FFF2-40B4-BE49-F238E27FC236}">
                <a16:creationId xmlns:a16="http://schemas.microsoft.com/office/drawing/2014/main" id="{0B094E21-B39F-B342-90B5-20A144796F05}"/>
              </a:ext>
            </a:extLst>
          </p:cNvPr>
          <p:cNvSpPr/>
          <p:nvPr/>
        </p:nvSpPr>
        <p:spPr>
          <a:xfrm>
            <a:off x="4803694" y="3779642"/>
            <a:ext cx="3078191" cy="1201814"/>
          </a:xfrm>
          <a:prstGeom prst="round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itle 1">
            <a:extLst>
              <a:ext uri="{FF2B5EF4-FFF2-40B4-BE49-F238E27FC236}">
                <a16:creationId xmlns:a16="http://schemas.microsoft.com/office/drawing/2014/main" id="{E58C94E8-5F72-5747-AACB-5F9C0E75D862}"/>
              </a:ext>
            </a:extLst>
          </p:cNvPr>
          <p:cNvSpPr txBox="1">
            <a:spLocks/>
          </p:cNvSpPr>
          <p:nvPr/>
        </p:nvSpPr>
        <p:spPr>
          <a:xfrm>
            <a:off x="7881885" y="2683151"/>
            <a:ext cx="1434224" cy="1143000"/>
          </a:xfrm>
          <a:prstGeom prst="rect">
            <a:avLst/>
          </a:prstGeom>
          <a:solidFill>
            <a:schemeClr val="bg1"/>
          </a:solidFill>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Times New Roman"/>
                <a:ea typeface="+mj-ea"/>
                <a:cs typeface="Times New Roman"/>
              </a:defRPr>
            </a:lvl1pPr>
          </a:lstStyle>
          <a:p>
            <a:pPr algn="l"/>
            <a:r>
              <a:rPr lang="en-US" sz="1400" dirty="0">
                <a:latin typeface="+mn-lt"/>
              </a:rPr>
              <a:t>I = 105 V/C</a:t>
            </a:r>
          </a:p>
          <a:p>
            <a:pPr algn="l"/>
            <a:r>
              <a:rPr lang="en-US" sz="1400" dirty="0">
                <a:latin typeface="+mn-lt"/>
              </a:rPr>
              <a:t>Q =  100 V/C </a:t>
            </a:r>
          </a:p>
          <a:p>
            <a:pPr algn="l"/>
            <a:r>
              <a:rPr lang="en-US" sz="1400" dirty="0">
                <a:latin typeface="+mn-lt"/>
              </a:rPr>
              <a:t>R = 145 V/C</a:t>
            </a:r>
          </a:p>
        </p:txBody>
      </p:sp>
      <p:sp>
        <p:nvSpPr>
          <p:cNvPr id="4" name="Rectangle 3">
            <a:extLst>
              <a:ext uri="{FF2B5EF4-FFF2-40B4-BE49-F238E27FC236}">
                <a16:creationId xmlns:a16="http://schemas.microsoft.com/office/drawing/2014/main" id="{4A5AA4E0-BCC8-6440-B38A-3BBA663786F8}"/>
              </a:ext>
            </a:extLst>
          </p:cNvPr>
          <p:cNvSpPr/>
          <p:nvPr/>
        </p:nvSpPr>
        <p:spPr>
          <a:xfrm>
            <a:off x="1546240" y="1261102"/>
            <a:ext cx="1544012" cy="369332"/>
          </a:xfrm>
          <a:prstGeom prst="rect">
            <a:avLst/>
          </a:prstGeom>
        </p:spPr>
        <p:txBody>
          <a:bodyPr wrap="none">
            <a:spAutoFit/>
          </a:bodyPr>
          <a:lstStyle/>
          <a:p>
            <a:r>
              <a:rPr lang="en-US" i="1" dirty="0" err="1">
                <a:solidFill>
                  <a:srgbClr val="FF0000"/>
                </a:solidFill>
              </a:rPr>
              <a:t>Logview</a:t>
            </a:r>
            <a:r>
              <a:rPr lang="en-US" i="1" dirty="0">
                <a:solidFill>
                  <a:srgbClr val="FF0000"/>
                </a:solidFill>
              </a:rPr>
              <a:t> data</a:t>
            </a:r>
          </a:p>
        </p:txBody>
      </p:sp>
      <p:sp>
        <p:nvSpPr>
          <p:cNvPr id="21" name="Rectangle 20">
            <a:extLst>
              <a:ext uri="{FF2B5EF4-FFF2-40B4-BE49-F238E27FC236}">
                <a16:creationId xmlns:a16="http://schemas.microsoft.com/office/drawing/2014/main" id="{DD91EA86-8BDF-4548-AE60-04B2A9A2DB27}"/>
              </a:ext>
            </a:extLst>
          </p:cNvPr>
          <p:cNvSpPr/>
          <p:nvPr/>
        </p:nvSpPr>
        <p:spPr>
          <a:xfrm>
            <a:off x="5978800" y="618875"/>
            <a:ext cx="1903085" cy="369332"/>
          </a:xfrm>
          <a:prstGeom prst="rect">
            <a:avLst/>
          </a:prstGeom>
        </p:spPr>
        <p:txBody>
          <a:bodyPr wrap="none">
            <a:spAutoFit/>
          </a:bodyPr>
          <a:lstStyle/>
          <a:p>
            <a:r>
              <a:rPr lang="en-US" i="1" dirty="0">
                <a:solidFill>
                  <a:srgbClr val="FF0000"/>
                </a:solidFill>
              </a:rPr>
              <a:t>MDM application</a:t>
            </a:r>
          </a:p>
        </p:txBody>
      </p:sp>
      <p:sp>
        <p:nvSpPr>
          <p:cNvPr id="22" name="Title 1">
            <a:extLst>
              <a:ext uri="{FF2B5EF4-FFF2-40B4-BE49-F238E27FC236}">
                <a16:creationId xmlns:a16="http://schemas.microsoft.com/office/drawing/2014/main" id="{0C4D473E-A591-6C4A-82B7-4298DBD4B2FF}"/>
              </a:ext>
            </a:extLst>
          </p:cNvPr>
          <p:cNvSpPr txBox="1">
            <a:spLocks/>
          </p:cNvSpPr>
          <p:nvPr/>
        </p:nvSpPr>
        <p:spPr>
          <a:xfrm>
            <a:off x="0" y="2744796"/>
            <a:ext cx="4138636" cy="7325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Times New Roman"/>
                <a:ea typeface="+mj-ea"/>
                <a:cs typeface="Times New Roman"/>
              </a:defRPr>
            </a:lvl1pPr>
          </a:lstStyle>
          <a:p>
            <a:r>
              <a:rPr lang="en-US" sz="1600" dirty="0"/>
              <a:t>Measured signal 95 V/C</a:t>
            </a:r>
          </a:p>
          <a:p>
            <a:r>
              <a:rPr lang="en-US" sz="1600" dirty="0"/>
              <a:t>~ 60% of expected without losses</a:t>
            </a:r>
          </a:p>
        </p:txBody>
      </p:sp>
      <p:sp>
        <p:nvSpPr>
          <p:cNvPr id="3" name="TextBox 2">
            <a:extLst>
              <a:ext uri="{FF2B5EF4-FFF2-40B4-BE49-F238E27FC236}">
                <a16:creationId xmlns:a16="http://schemas.microsoft.com/office/drawing/2014/main" id="{E97F00D6-8255-604D-8EE0-4B2CD0AF6B54}"/>
              </a:ext>
            </a:extLst>
          </p:cNvPr>
          <p:cNvSpPr txBox="1"/>
          <p:nvPr/>
        </p:nvSpPr>
        <p:spPr>
          <a:xfrm>
            <a:off x="586410" y="5109055"/>
            <a:ext cx="8035075" cy="1077218"/>
          </a:xfrm>
          <a:prstGeom prst="rect">
            <a:avLst/>
          </a:prstGeom>
          <a:noFill/>
        </p:spPr>
        <p:txBody>
          <a:bodyPr wrap="square" rtlCol="0">
            <a:spAutoFit/>
          </a:bodyPr>
          <a:lstStyle/>
          <a:p>
            <a:pPr algn="just"/>
            <a:r>
              <a:rPr lang="en-US" sz="1600" dirty="0"/>
              <a:t>The measurements were performed for modestly (4-fold) compressed beam with 1.5 and 0.3 </a:t>
            </a:r>
            <a:r>
              <a:rPr lang="en-US" sz="1600" dirty="0" err="1"/>
              <a:t>nC</a:t>
            </a:r>
            <a:r>
              <a:rPr lang="en-US" sz="1600" dirty="0"/>
              <a:t> charges per bunch in relaxed LEBT lattice. Averaged over 4 long scans the lock-in amplifier MDM signal was </a:t>
            </a:r>
            <a:r>
              <a:rPr lang="en-US" sz="1600" b="1" dirty="0"/>
              <a:t>145 V/C (24 </a:t>
            </a:r>
            <a:r>
              <a:rPr lang="el-GR" sz="1600" b="1" dirty="0"/>
              <a:t>μ</a:t>
            </a:r>
            <a:r>
              <a:rPr lang="en-US" sz="1600" b="1" dirty="0"/>
              <a:t>W/A) </a:t>
            </a:r>
            <a:r>
              <a:rPr lang="en-US" sz="1600" dirty="0"/>
              <a:t>with RMS error of</a:t>
            </a:r>
            <a:r>
              <a:rPr lang="en-US" sz="1600" b="1" dirty="0"/>
              <a:t> 15 V/C (3 </a:t>
            </a:r>
            <a:r>
              <a:rPr lang="el-GR" sz="1600" b="1" dirty="0"/>
              <a:t>μ</a:t>
            </a:r>
            <a:r>
              <a:rPr lang="en-US" sz="1600" b="1" dirty="0"/>
              <a:t>W/A). </a:t>
            </a:r>
            <a:r>
              <a:rPr lang="en-US" sz="1600" dirty="0"/>
              <a:t>This value is at 40% level of synchrotron radiation that reaches the Cu mirror.</a:t>
            </a:r>
          </a:p>
        </p:txBody>
      </p:sp>
    </p:spTree>
    <p:extLst>
      <p:ext uri="{BB962C8B-B14F-4D97-AF65-F5344CB8AC3E}">
        <p14:creationId xmlns:p14="http://schemas.microsoft.com/office/powerpoint/2010/main" val="22255897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21950A-C6DE-1F46-8F19-34C2A1F5DBB5}"/>
              </a:ext>
            </a:extLst>
          </p:cNvPr>
          <p:cNvSpPr>
            <a:spLocks noGrp="1"/>
          </p:cNvSpPr>
          <p:nvPr>
            <p:ph type="title"/>
          </p:nvPr>
        </p:nvSpPr>
        <p:spPr>
          <a:xfrm>
            <a:off x="413658" y="112289"/>
            <a:ext cx="5116286" cy="648117"/>
          </a:xfrm>
        </p:spPr>
        <p:txBody>
          <a:bodyPr>
            <a:normAutofit/>
          </a:bodyPr>
          <a:lstStyle/>
          <a:p>
            <a:r>
              <a:rPr lang="en-US" dirty="0"/>
              <a:t>Typical Long Scans</a:t>
            </a:r>
          </a:p>
        </p:txBody>
      </p:sp>
      <p:pic>
        <p:nvPicPr>
          <p:cNvPr id="4" name="Picture 3">
            <a:extLst>
              <a:ext uri="{FF2B5EF4-FFF2-40B4-BE49-F238E27FC236}">
                <a16:creationId xmlns:a16="http://schemas.microsoft.com/office/drawing/2014/main" id="{3385F6EC-BB90-DB4E-82AD-AACC9EFA687E}"/>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0" y="1014883"/>
            <a:ext cx="5665182" cy="4943790"/>
          </a:xfrm>
          <a:prstGeom prst="rect">
            <a:avLst/>
          </a:prstGeom>
        </p:spPr>
      </p:pic>
      <p:pic>
        <p:nvPicPr>
          <p:cNvPr id="5" name="Picture 4">
            <a:extLst>
              <a:ext uri="{FF2B5EF4-FFF2-40B4-BE49-F238E27FC236}">
                <a16:creationId xmlns:a16="http://schemas.microsoft.com/office/drawing/2014/main" id="{49EA52A8-28A5-1F43-B9B0-8CE413F65D8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828996" y="3126323"/>
            <a:ext cx="3315004" cy="3731677"/>
          </a:xfrm>
          <a:prstGeom prst="rect">
            <a:avLst/>
          </a:prstGeom>
        </p:spPr>
      </p:pic>
      <p:sp>
        <p:nvSpPr>
          <p:cNvPr id="9" name="TextBox 8">
            <a:extLst>
              <a:ext uri="{FF2B5EF4-FFF2-40B4-BE49-F238E27FC236}">
                <a16:creationId xmlns:a16="http://schemas.microsoft.com/office/drawing/2014/main" id="{48447B32-399F-474C-923F-A74DDB3973F3}"/>
              </a:ext>
            </a:extLst>
          </p:cNvPr>
          <p:cNvSpPr txBox="1"/>
          <p:nvPr/>
        </p:nvSpPr>
        <p:spPr>
          <a:xfrm>
            <a:off x="6530123" y="5072238"/>
            <a:ext cx="1362857" cy="369332"/>
          </a:xfrm>
          <a:prstGeom prst="rect">
            <a:avLst/>
          </a:prstGeom>
          <a:noFill/>
        </p:spPr>
        <p:txBody>
          <a:bodyPr wrap="square" rtlCol="0">
            <a:spAutoFit/>
          </a:bodyPr>
          <a:lstStyle/>
          <a:p>
            <a:r>
              <a:rPr lang="en-US" dirty="0">
                <a:solidFill>
                  <a:srgbClr val="FF0000"/>
                </a:solidFill>
                <a:latin typeface="Times New Roman" panose="02020603050405020304" pitchFamily="18" charset="0"/>
                <a:cs typeface="Times New Roman" panose="02020603050405020304" pitchFamily="18" charset="0"/>
              </a:rPr>
              <a:t>MDM signal</a:t>
            </a:r>
          </a:p>
        </p:txBody>
      </p:sp>
      <p:sp>
        <p:nvSpPr>
          <p:cNvPr id="10" name="TextBox 9">
            <a:extLst>
              <a:ext uri="{FF2B5EF4-FFF2-40B4-BE49-F238E27FC236}">
                <a16:creationId xmlns:a16="http://schemas.microsoft.com/office/drawing/2014/main" id="{BA473D22-0E7D-EC47-BC76-96EBFD4BC6AE}"/>
              </a:ext>
            </a:extLst>
          </p:cNvPr>
          <p:cNvSpPr txBox="1"/>
          <p:nvPr/>
        </p:nvSpPr>
        <p:spPr>
          <a:xfrm>
            <a:off x="8026419" y="5299016"/>
            <a:ext cx="894638" cy="1169551"/>
          </a:xfrm>
          <a:prstGeom prst="rect">
            <a:avLst/>
          </a:prstGeom>
          <a:noFill/>
        </p:spPr>
        <p:txBody>
          <a:bodyPr wrap="square" rtlCol="0">
            <a:spAutoFit/>
          </a:bodyPr>
          <a:lstStyle/>
          <a:p>
            <a:r>
              <a:rPr lang="en-US" sz="1400" dirty="0">
                <a:solidFill>
                  <a:srgbClr val="FF0000"/>
                </a:solidFill>
                <a:latin typeface="Times New Roman" panose="02020603050405020304" pitchFamily="18" charset="0"/>
                <a:cs typeface="Times New Roman" panose="02020603050405020304" pitchFamily="18" charset="0"/>
              </a:rPr>
              <a:t>Break- </a:t>
            </a:r>
          </a:p>
          <a:p>
            <a:r>
              <a:rPr lang="en-US" sz="1400" dirty="0">
                <a:solidFill>
                  <a:srgbClr val="FF0000"/>
                </a:solidFill>
                <a:latin typeface="Times New Roman" panose="02020603050405020304" pitchFamily="18" charset="0"/>
                <a:cs typeface="Times New Roman" panose="02020603050405020304" pitchFamily="18" charset="0"/>
              </a:rPr>
              <a:t>waits to</a:t>
            </a:r>
          </a:p>
          <a:p>
            <a:r>
              <a:rPr lang="en-US" sz="1400" dirty="0">
                <a:solidFill>
                  <a:srgbClr val="FF0000"/>
                </a:solidFill>
                <a:latin typeface="Times New Roman" panose="02020603050405020304" pitchFamily="18" charset="0"/>
                <a:cs typeface="Times New Roman" panose="02020603050405020304" pitchFamily="18" charset="0"/>
              </a:rPr>
              <a:t>restore status</a:t>
            </a:r>
          </a:p>
          <a:p>
            <a:endParaRPr lang="en-US" sz="1400" dirty="0">
              <a:solidFill>
                <a:srgbClr val="FF0000"/>
              </a:solidFill>
              <a:latin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708931CB-1FA6-124B-A600-10FB1B6A0899}"/>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828996" y="38028"/>
            <a:ext cx="3170965" cy="3088295"/>
          </a:xfrm>
          <a:prstGeom prst="rect">
            <a:avLst/>
          </a:prstGeom>
        </p:spPr>
      </p:pic>
      <p:sp>
        <p:nvSpPr>
          <p:cNvPr id="12" name="TextBox 11">
            <a:extLst>
              <a:ext uri="{FF2B5EF4-FFF2-40B4-BE49-F238E27FC236}">
                <a16:creationId xmlns:a16="http://schemas.microsoft.com/office/drawing/2014/main" id="{6EEB2CFD-0781-1248-B100-0C70C8F378BE}"/>
              </a:ext>
            </a:extLst>
          </p:cNvPr>
          <p:cNvSpPr txBox="1"/>
          <p:nvPr/>
        </p:nvSpPr>
        <p:spPr>
          <a:xfrm>
            <a:off x="6742749" y="164745"/>
            <a:ext cx="1537094" cy="584775"/>
          </a:xfrm>
          <a:prstGeom prst="rect">
            <a:avLst/>
          </a:prstGeom>
          <a:noFill/>
        </p:spPr>
        <p:txBody>
          <a:bodyPr wrap="square" rtlCol="0">
            <a:spAutoFit/>
          </a:bodyPr>
          <a:lstStyle/>
          <a:p>
            <a:r>
              <a:rPr lang="en-US" sz="1600" dirty="0">
                <a:solidFill>
                  <a:srgbClr val="FF0000"/>
                </a:solidFill>
                <a:latin typeface="Times New Roman" panose="02020603050405020304" pitchFamily="18" charset="0"/>
                <a:cs typeface="Times New Roman" panose="02020603050405020304" pitchFamily="18" charset="0"/>
              </a:rPr>
              <a:t>Current scan in LEBT1 solenoid</a:t>
            </a:r>
          </a:p>
        </p:txBody>
      </p:sp>
      <p:sp>
        <p:nvSpPr>
          <p:cNvPr id="13" name="TextBox 12">
            <a:extLst>
              <a:ext uri="{FF2B5EF4-FFF2-40B4-BE49-F238E27FC236}">
                <a16:creationId xmlns:a16="http://schemas.microsoft.com/office/drawing/2014/main" id="{46ACB44C-DDE7-3640-8746-A71DD4793DBA}"/>
              </a:ext>
            </a:extLst>
          </p:cNvPr>
          <p:cNvSpPr txBox="1"/>
          <p:nvPr/>
        </p:nvSpPr>
        <p:spPr>
          <a:xfrm>
            <a:off x="7074409" y="1582175"/>
            <a:ext cx="1362857" cy="369332"/>
          </a:xfrm>
          <a:prstGeom prst="rect">
            <a:avLst/>
          </a:prstGeom>
          <a:noFill/>
        </p:spPr>
        <p:txBody>
          <a:bodyPr wrap="square" rtlCol="0">
            <a:spAutoFit/>
          </a:bodyPr>
          <a:lstStyle/>
          <a:p>
            <a:r>
              <a:rPr lang="en-US" dirty="0">
                <a:solidFill>
                  <a:srgbClr val="FF0000"/>
                </a:solidFill>
                <a:latin typeface="Times New Roman" panose="02020603050405020304" pitchFamily="18" charset="0"/>
                <a:cs typeface="Times New Roman" panose="02020603050405020304" pitchFamily="18" charset="0"/>
              </a:rPr>
              <a:t>MDM signal</a:t>
            </a:r>
          </a:p>
        </p:txBody>
      </p:sp>
      <p:sp>
        <p:nvSpPr>
          <p:cNvPr id="14" name="TextBox 13">
            <a:extLst>
              <a:ext uri="{FF2B5EF4-FFF2-40B4-BE49-F238E27FC236}">
                <a16:creationId xmlns:a16="http://schemas.microsoft.com/office/drawing/2014/main" id="{8874740B-B13A-3E4C-A808-08E1EA719E89}"/>
              </a:ext>
            </a:extLst>
          </p:cNvPr>
          <p:cNvSpPr txBox="1"/>
          <p:nvPr/>
        </p:nvSpPr>
        <p:spPr>
          <a:xfrm>
            <a:off x="6447070" y="1645534"/>
            <a:ext cx="591358" cy="507831"/>
          </a:xfrm>
          <a:prstGeom prst="rect">
            <a:avLst/>
          </a:prstGeom>
          <a:noFill/>
        </p:spPr>
        <p:txBody>
          <a:bodyPr wrap="square" rtlCol="0">
            <a:spAutoFit/>
          </a:bodyPr>
          <a:lstStyle/>
          <a:p>
            <a:r>
              <a:rPr lang="en-US" sz="900" dirty="0">
                <a:solidFill>
                  <a:srgbClr val="FF0000"/>
                </a:solidFill>
                <a:latin typeface="Times New Roman" panose="02020603050405020304" pitchFamily="18" charset="0"/>
                <a:cs typeface="Times New Roman" panose="02020603050405020304" pitchFamily="18" charset="0"/>
              </a:rPr>
              <a:t>Linac dropped</a:t>
            </a:r>
          </a:p>
          <a:p>
            <a:endParaRPr lang="en-US" sz="900" dirty="0">
              <a:solidFill>
                <a:srgbClr val="FF0000"/>
              </a:solidFill>
              <a:latin typeface="Times New Roman" panose="02020603050405020304" pitchFamily="18" charset="0"/>
              <a:cs typeface="Times New Roman" panose="02020603050405020304" pitchFamily="18" charset="0"/>
            </a:endParaRPr>
          </a:p>
        </p:txBody>
      </p:sp>
      <p:sp>
        <p:nvSpPr>
          <p:cNvPr id="15" name="Up Arrow 14">
            <a:extLst>
              <a:ext uri="{FF2B5EF4-FFF2-40B4-BE49-F238E27FC236}">
                <a16:creationId xmlns:a16="http://schemas.microsoft.com/office/drawing/2014/main" id="{2C09F0B4-837B-CA45-9BA0-0E2E91E99049}"/>
              </a:ext>
            </a:extLst>
          </p:cNvPr>
          <p:cNvSpPr/>
          <p:nvPr/>
        </p:nvSpPr>
        <p:spPr>
          <a:xfrm>
            <a:off x="6585692" y="1050819"/>
            <a:ext cx="146006" cy="659074"/>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52D6BA60-1DD3-6342-9BBB-CE181C0FAE83}"/>
              </a:ext>
            </a:extLst>
          </p:cNvPr>
          <p:cNvSpPr txBox="1"/>
          <p:nvPr/>
        </p:nvSpPr>
        <p:spPr>
          <a:xfrm>
            <a:off x="6118988" y="3351192"/>
            <a:ext cx="2880973" cy="523220"/>
          </a:xfrm>
          <a:prstGeom prst="rect">
            <a:avLst/>
          </a:prstGeom>
          <a:noFill/>
        </p:spPr>
        <p:txBody>
          <a:bodyPr wrap="square" rtlCol="0">
            <a:spAutoFit/>
          </a:bodyPr>
          <a:lstStyle/>
          <a:p>
            <a:r>
              <a:rPr lang="en-US" sz="1400" dirty="0">
                <a:solidFill>
                  <a:srgbClr val="009051"/>
                </a:solidFill>
                <a:latin typeface="Times New Roman" panose="02020603050405020304" pitchFamily="18" charset="0"/>
                <a:cs typeface="Times New Roman" panose="02020603050405020304" pitchFamily="18" charset="0"/>
              </a:rPr>
              <a:t>Fixed – app waits for system to be brought tot specs  </a:t>
            </a:r>
          </a:p>
        </p:txBody>
      </p:sp>
      <p:sp>
        <p:nvSpPr>
          <p:cNvPr id="18" name="Up Arrow 17">
            <a:extLst>
              <a:ext uri="{FF2B5EF4-FFF2-40B4-BE49-F238E27FC236}">
                <a16:creationId xmlns:a16="http://schemas.microsoft.com/office/drawing/2014/main" id="{879891D5-81D6-B14E-8B1F-E5761E8D51E7}"/>
              </a:ext>
            </a:extLst>
          </p:cNvPr>
          <p:cNvSpPr/>
          <p:nvPr/>
        </p:nvSpPr>
        <p:spPr>
          <a:xfrm>
            <a:off x="8304505" y="3682721"/>
            <a:ext cx="146006" cy="1616295"/>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C79BC3B8-5578-7A49-AD4E-F029ED17797F}"/>
              </a:ext>
            </a:extLst>
          </p:cNvPr>
          <p:cNvSpPr txBox="1"/>
          <p:nvPr/>
        </p:nvSpPr>
        <p:spPr>
          <a:xfrm>
            <a:off x="7214778" y="4056490"/>
            <a:ext cx="1667965" cy="584775"/>
          </a:xfrm>
          <a:prstGeom prst="rect">
            <a:avLst/>
          </a:prstGeom>
          <a:noFill/>
        </p:spPr>
        <p:txBody>
          <a:bodyPr wrap="square" rtlCol="0">
            <a:spAutoFit/>
          </a:bodyPr>
          <a:lstStyle/>
          <a:p>
            <a:r>
              <a:rPr lang="en-US" sz="1600" dirty="0">
                <a:solidFill>
                  <a:srgbClr val="FF0000"/>
                </a:solidFill>
                <a:latin typeface="Times New Roman" panose="02020603050405020304" pitchFamily="18" charset="0"/>
                <a:cs typeface="Times New Roman" panose="02020603050405020304" pitchFamily="18" charset="0"/>
              </a:rPr>
              <a:t>Current scan in LEBT3 solenoid</a:t>
            </a:r>
          </a:p>
        </p:txBody>
      </p:sp>
    </p:spTree>
    <p:extLst>
      <p:ext uri="{BB962C8B-B14F-4D97-AF65-F5344CB8AC3E}">
        <p14:creationId xmlns:p14="http://schemas.microsoft.com/office/powerpoint/2010/main" val="38558441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21950A-C6DE-1F46-8F19-34C2A1F5DBB5}"/>
              </a:ext>
            </a:extLst>
          </p:cNvPr>
          <p:cNvSpPr>
            <a:spLocks noGrp="1"/>
          </p:cNvSpPr>
          <p:nvPr>
            <p:ph type="title"/>
          </p:nvPr>
        </p:nvSpPr>
        <p:spPr>
          <a:xfrm>
            <a:off x="457199" y="0"/>
            <a:ext cx="8464163" cy="1143000"/>
          </a:xfrm>
        </p:spPr>
        <p:txBody>
          <a:bodyPr>
            <a:normAutofit fontScale="90000"/>
          </a:bodyPr>
          <a:lstStyle/>
          <a:p>
            <a:r>
              <a:rPr lang="en-US" dirty="0"/>
              <a:t>Dependence on the Bunching Voltage </a:t>
            </a:r>
            <a:br>
              <a:rPr lang="en-US" dirty="0"/>
            </a:br>
            <a:r>
              <a:rPr lang="en-US" dirty="0"/>
              <a:t>and Checking Run 18 Set-up</a:t>
            </a:r>
          </a:p>
        </p:txBody>
      </p:sp>
      <p:sp>
        <p:nvSpPr>
          <p:cNvPr id="9" name="AutoShape 2" descr="PastedGraphic-1.pdf">
            <a:extLst>
              <a:ext uri="{FF2B5EF4-FFF2-40B4-BE49-F238E27FC236}">
                <a16:creationId xmlns:a16="http://schemas.microsoft.com/office/drawing/2014/main" id="{41521CC6-C6F9-C744-B9BF-64EF56D98D11}"/>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3" name="Picture 12">
            <a:extLst>
              <a:ext uri="{FF2B5EF4-FFF2-40B4-BE49-F238E27FC236}">
                <a16:creationId xmlns:a16="http://schemas.microsoft.com/office/drawing/2014/main" id="{CEC88069-CB0B-2145-B2DF-08E992F6C76F}"/>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35097" y="4142128"/>
            <a:ext cx="2627769" cy="2627769"/>
          </a:xfrm>
          <a:prstGeom prst="rect">
            <a:avLst/>
          </a:prstGeom>
        </p:spPr>
      </p:pic>
      <p:pic>
        <p:nvPicPr>
          <p:cNvPr id="16" name="Picture 15">
            <a:extLst>
              <a:ext uri="{FF2B5EF4-FFF2-40B4-BE49-F238E27FC236}">
                <a16:creationId xmlns:a16="http://schemas.microsoft.com/office/drawing/2014/main" id="{B621C93F-495A-1A4E-858C-D8F4F0817FD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35098" y="1401987"/>
            <a:ext cx="2627769" cy="2627769"/>
          </a:xfrm>
          <a:prstGeom prst="rect">
            <a:avLst/>
          </a:prstGeom>
        </p:spPr>
      </p:pic>
      <p:cxnSp>
        <p:nvCxnSpPr>
          <p:cNvPr id="26" name="Straight Connector 25">
            <a:extLst>
              <a:ext uri="{FF2B5EF4-FFF2-40B4-BE49-F238E27FC236}">
                <a16:creationId xmlns:a16="http://schemas.microsoft.com/office/drawing/2014/main" id="{8D91EB80-049C-B245-BD0C-365C18F552E3}"/>
              </a:ext>
            </a:extLst>
          </p:cNvPr>
          <p:cNvCxnSpPr/>
          <p:nvPr/>
        </p:nvCxnSpPr>
        <p:spPr>
          <a:xfrm>
            <a:off x="1191637" y="3215738"/>
            <a:ext cx="1788607"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id="{7B28BDDE-8A24-E642-BC61-B9E252A3FB68}"/>
              </a:ext>
            </a:extLst>
          </p:cNvPr>
          <p:cNvCxnSpPr/>
          <p:nvPr/>
        </p:nvCxnSpPr>
        <p:spPr>
          <a:xfrm>
            <a:off x="1191638" y="5306648"/>
            <a:ext cx="1788607"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28" name="Rectangle 27">
            <a:extLst>
              <a:ext uri="{FF2B5EF4-FFF2-40B4-BE49-F238E27FC236}">
                <a16:creationId xmlns:a16="http://schemas.microsoft.com/office/drawing/2014/main" id="{33F6E112-A28B-E842-9E14-75BCE191F961}"/>
              </a:ext>
            </a:extLst>
          </p:cNvPr>
          <p:cNvSpPr/>
          <p:nvPr/>
        </p:nvSpPr>
        <p:spPr>
          <a:xfrm>
            <a:off x="1497477" y="2633478"/>
            <a:ext cx="1176925" cy="523220"/>
          </a:xfrm>
          <a:prstGeom prst="rect">
            <a:avLst/>
          </a:prstGeom>
        </p:spPr>
        <p:txBody>
          <a:bodyPr wrap="none">
            <a:spAutoFit/>
          </a:bodyPr>
          <a:lstStyle/>
          <a:p>
            <a:pPr algn="ctr"/>
            <a:r>
              <a:rPr lang="en-US" sz="1400" dirty="0">
                <a:solidFill>
                  <a:srgbClr val="FF0000"/>
                </a:solidFill>
                <a:latin typeface="Times New Roman" panose="02020603050405020304" pitchFamily="18" charset="0"/>
                <a:cs typeface="Times New Roman" panose="02020603050405020304" pitchFamily="18" charset="0"/>
              </a:rPr>
              <a:t>No  Cooling -</a:t>
            </a:r>
          </a:p>
          <a:p>
            <a:pPr algn="ctr"/>
            <a:r>
              <a:rPr lang="en-US" sz="1400" dirty="0">
                <a:solidFill>
                  <a:srgbClr val="FF0000"/>
                </a:solidFill>
                <a:latin typeface="Times New Roman" panose="02020603050405020304" pitchFamily="18" charset="0"/>
                <a:cs typeface="Times New Roman" panose="02020603050405020304" pitchFamily="18" charset="0"/>
              </a:rPr>
              <a:t> Heating zone</a:t>
            </a:r>
          </a:p>
        </p:txBody>
      </p:sp>
      <p:sp>
        <p:nvSpPr>
          <p:cNvPr id="29" name="Rectangle 28">
            <a:extLst>
              <a:ext uri="{FF2B5EF4-FFF2-40B4-BE49-F238E27FC236}">
                <a16:creationId xmlns:a16="http://schemas.microsoft.com/office/drawing/2014/main" id="{A2A2A8A1-7595-354F-A36A-E29C85620145}"/>
              </a:ext>
            </a:extLst>
          </p:cNvPr>
          <p:cNvSpPr/>
          <p:nvPr/>
        </p:nvSpPr>
        <p:spPr>
          <a:xfrm>
            <a:off x="1869409" y="4783428"/>
            <a:ext cx="1176925" cy="523220"/>
          </a:xfrm>
          <a:prstGeom prst="rect">
            <a:avLst/>
          </a:prstGeom>
        </p:spPr>
        <p:txBody>
          <a:bodyPr wrap="none">
            <a:spAutoFit/>
          </a:bodyPr>
          <a:lstStyle/>
          <a:p>
            <a:pPr algn="ctr"/>
            <a:r>
              <a:rPr lang="en-US" sz="1400" dirty="0">
                <a:solidFill>
                  <a:srgbClr val="FF0000"/>
                </a:solidFill>
                <a:latin typeface="Times New Roman" panose="02020603050405020304" pitchFamily="18" charset="0"/>
                <a:cs typeface="Times New Roman" panose="02020603050405020304" pitchFamily="18" charset="0"/>
              </a:rPr>
              <a:t>No  Cooling -</a:t>
            </a:r>
          </a:p>
          <a:p>
            <a:pPr algn="ctr"/>
            <a:r>
              <a:rPr lang="en-US" sz="1400" dirty="0">
                <a:solidFill>
                  <a:srgbClr val="FF0000"/>
                </a:solidFill>
                <a:latin typeface="Times New Roman" panose="02020603050405020304" pitchFamily="18" charset="0"/>
                <a:cs typeface="Times New Roman" panose="02020603050405020304" pitchFamily="18" charset="0"/>
              </a:rPr>
              <a:t> Heating zone</a:t>
            </a:r>
          </a:p>
        </p:txBody>
      </p:sp>
      <p:sp>
        <p:nvSpPr>
          <p:cNvPr id="17" name="Rectangle 16">
            <a:extLst>
              <a:ext uri="{FF2B5EF4-FFF2-40B4-BE49-F238E27FC236}">
                <a16:creationId xmlns:a16="http://schemas.microsoft.com/office/drawing/2014/main" id="{4A12B2F5-76D9-8C43-B8F9-1DB76E5FE9F1}"/>
              </a:ext>
            </a:extLst>
          </p:cNvPr>
          <p:cNvSpPr/>
          <p:nvPr/>
        </p:nvSpPr>
        <p:spPr>
          <a:xfrm>
            <a:off x="3470176" y="1177993"/>
            <a:ext cx="5344412" cy="923330"/>
          </a:xfrm>
          <a:prstGeom prst="rect">
            <a:avLst/>
          </a:prstGeom>
        </p:spPr>
        <p:txBody>
          <a:bodyPr wrap="square">
            <a:spAutoFit/>
          </a:bodyPr>
          <a:lstStyle/>
          <a:p>
            <a:pPr algn="ctr"/>
            <a:r>
              <a:rPr lang="en-US" b="1" dirty="0">
                <a:solidFill>
                  <a:srgbClr val="FF0000"/>
                </a:solidFill>
                <a:latin typeface="Times New Roman" panose="02020603050405020304" pitchFamily="18" charset="0"/>
                <a:cs typeface="Times New Roman" panose="02020603050405020304" pitchFamily="18" charset="0"/>
              </a:rPr>
              <a:t>Run 18 lattice and beam: 0.6 nC per bunch </a:t>
            </a:r>
          </a:p>
          <a:p>
            <a:pPr algn="ctr"/>
            <a:r>
              <a:rPr lang="en-US" dirty="0">
                <a:solidFill>
                  <a:srgbClr val="FF0000"/>
                </a:solidFill>
                <a:latin typeface="Times New Roman" panose="02020603050405020304" pitchFamily="18" charset="0"/>
                <a:cs typeface="Times New Roman" panose="02020603050405020304" pitchFamily="18" charset="0"/>
              </a:rPr>
              <a:t>Large signal of 25,000 V/A ~ 250-fold above base  line. Can be seen both on scope and measured easily</a:t>
            </a:r>
          </a:p>
        </p:txBody>
      </p:sp>
      <p:sp>
        <p:nvSpPr>
          <p:cNvPr id="11" name="Rectangle 10">
            <a:extLst>
              <a:ext uri="{FF2B5EF4-FFF2-40B4-BE49-F238E27FC236}">
                <a16:creationId xmlns:a16="http://schemas.microsoft.com/office/drawing/2014/main" id="{9890F400-DF7F-9946-9543-B0F9671BA87A}"/>
              </a:ext>
            </a:extLst>
          </p:cNvPr>
          <p:cNvSpPr/>
          <p:nvPr/>
        </p:nvSpPr>
        <p:spPr>
          <a:xfrm>
            <a:off x="1289122" y="1161135"/>
            <a:ext cx="1757212" cy="369332"/>
          </a:xfrm>
          <a:prstGeom prst="rect">
            <a:avLst/>
          </a:prstGeom>
        </p:spPr>
        <p:txBody>
          <a:bodyPr wrap="none">
            <a:spAutoFit/>
          </a:bodyPr>
          <a:lstStyle/>
          <a:p>
            <a:r>
              <a:rPr lang="en-US" dirty="0">
                <a:solidFill>
                  <a:srgbClr val="006C0D"/>
                </a:solidFill>
                <a:latin typeface="Times New Roman" panose="02020603050405020304" pitchFamily="18" charset="0"/>
                <a:cs typeface="Times New Roman" panose="02020603050405020304" pitchFamily="18" charset="0"/>
              </a:rPr>
              <a:t>1.5 </a:t>
            </a:r>
            <a:r>
              <a:rPr lang="en-US" dirty="0" err="1">
                <a:solidFill>
                  <a:srgbClr val="006C0D"/>
                </a:solidFill>
                <a:latin typeface="Times New Roman" panose="02020603050405020304" pitchFamily="18" charset="0"/>
                <a:cs typeface="Times New Roman" panose="02020603050405020304" pitchFamily="18" charset="0"/>
              </a:rPr>
              <a:t>nc</a:t>
            </a:r>
            <a:r>
              <a:rPr lang="en-US" dirty="0">
                <a:solidFill>
                  <a:srgbClr val="006C0D"/>
                </a:solidFill>
                <a:latin typeface="Times New Roman" panose="02020603050405020304" pitchFamily="18" charset="0"/>
                <a:cs typeface="Times New Roman" panose="02020603050405020304" pitchFamily="18" charset="0"/>
              </a:rPr>
              <a:t> per bunch</a:t>
            </a:r>
          </a:p>
        </p:txBody>
      </p:sp>
      <p:pic>
        <p:nvPicPr>
          <p:cNvPr id="3" name="Picture 2">
            <a:extLst>
              <a:ext uri="{FF2B5EF4-FFF2-40B4-BE49-F238E27FC236}">
                <a16:creationId xmlns:a16="http://schemas.microsoft.com/office/drawing/2014/main" id="{A662B8F5-CFB6-C543-9F70-B54C4B5E20A0}"/>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590358" y="2136316"/>
            <a:ext cx="3362005" cy="1799580"/>
          </a:xfrm>
          <a:prstGeom prst="rect">
            <a:avLst/>
          </a:prstGeom>
        </p:spPr>
      </p:pic>
      <p:pic>
        <p:nvPicPr>
          <p:cNvPr id="4" name="Picture 3">
            <a:extLst>
              <a:ext uri="{FF2B5EF4-FFF2-40B4-BE49-F238E27FC236}">
                <a16:creationId xmlns:a16="http://schemas.microsoft.com/office/drawing/2014/main" id="{A5A2A4B6-E4B1-364F-B04D-7F1C271D875D}"/>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724105" y="4017479"/>
            <a:ext cx="2012193" cy="2766765"/>
          </a:xfrm>
          <a:prstGeom prst="rect">
            <a:avLst/>
          </a:prstGeom>
        </p:spPr>
      </p:pic>
      <p:pic>
        <p:nvPicPr>
          <p:cNvPr id="6" name="Picture 5">
            <a:extLst>
              <a:ext uri="{FF2B5EF4-FFF2-40B4-BE49-F238E27FC236}">
                <a16:creationId xmlns:a16="http://schemas.microsoft.com/office/drawing/2014/main" id="{CFE91901-BCE7-3748-B98B-E75B127D604A}"/>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5843448" y="4358447"/>
            <a:ext cx="2862286" cy="2195129"/>
          </a:xfrm>
          <a:prstGeom prst="rect">
            <a:avLst/>
          </a:prstGeom>
        </p:spPr>
      </p:pic>
    </p:spTree>
    <p:extLst>
      <p:ext uri="{BB962C8B-B14F-4D97-AF65-F5344CB8AC3E}">
        <p14:creationId xmlns:p14="http://schemas.microsoft.com/office/powerpoint/2010/main" val="8731279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46D301-3ABC-8C47-9C0A-8F9C22C45D70}"/>
              </a:ext>
            </a:extLst>
          </p:cNvPr>
          <p:cNvSpPr>
            <a:spLocks noGrp="1"/>
          </p:cNvSpPr>
          <p:nvPr>
            <p:ph type="title"/>
          </p:nvPr>
        </p:nvSpPr>
        <p:spPr/>
        <p:txBody>
          <a:bodyPr/>
          <a:lstStyle/>
          <a:p>
            <a:r>
              <a:rPr lang="en-US" dirty="0"/>
              <a:t>LEBT Optimization</a:t>
            </a:r>
          </a:p>
        </p:txBody>
      </p:sp>
      <p:sp>
        <p:nvSpPr>
          <p:cNvPr id="11" name="TextBox 10">
            <a:extLst>
              <a:ext uri="{FF2B5EF4-FFF2-40B4-BE49-F238E27FC236}">
                <a16:creationId xmlns:a16="http://schemas.microsoft.com/office/drawing/2014/main" id="{27BB0AA4-4302-164B-8DF5-918C141C5052}"/>
              </a:ext>
            </a:extLst>
          </p:cNvPr>
          <p:cNvSpPr txBox="1"/>
          <p:nvPr/>
        </p:nvSpPr>
        <p:spPr>
          <a:xfrm>
            <a:off x="3297594" y="3941332"/>
            <a:ext cx="5401450" cy="2031325"/>
          </a:xfrm>
          <a:prstGeom prst="rect">
            <a:avLst/>
          </a:prstGeom>
          <a:noFill/>
        </p:spPr>
        <p:txBody>
          <a:bodyPr wrap="square" rtlCol="0">
            <a:spAutoFit/>
          </a:bodyPr>
          <a:lstStyle/>
          <a:p>
            <a:pPr indent="228600"/>
            <a:r>
              <a:rPr lang="en-US" dirty="0">
                <a:solidFill>
                  <a:srgbClr val="00B050"/>
                </a:solidFill>
              </a:rPr>
              <a:t>As a result of optimization we were able to achieve the FIR signal only factor two above shot noise level.</a:t>
            </a:r>
          </a:p>
          <a:p>
            <a:pPr indent="228600"/>
            <a:r>
              <a:rPr lang="en-US" dirty="0">
                <a:solidFill>
                  <a:srgbClr val="00B050"/>
                </a:solidFill>
              </a:rPr>
              <a:t>The optimized set-up has rather flat response of the noise on the variation of the solenoid current leaving sufficient headroom for optimizing other beam parameters.</a:t>
            </a:r>
          </a:p>
        </p:txBody>
      </p:sp>
      <p:pic>
        <p:nvPicPr>
          <p:cNvPr id="12" name="Picture 11">
            <a:extLst>
              <a:ext uri="{FF2B5EF4-FFF2-40B4-BE49-F238E27FC236}">
                <a16:creationId xmlns:a16="http://schemas.microsoft.com/office/drawing/2014/main" id="{55C007D5-83E8-064C-9691-BDCBF9807A62}"/>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83922" y="869339"/>
            <a:ext cx="2919593" cy="2919593"/>
          </a:xfrm>
          <a:prstGeom prst="rect">
            <a:avLst/>
          </a:prstGeom>
        </p:spPr>
      </p:pic>
      <p:sp>
        <p:nvSpPr>
          <p:cNvPr id="13" name="AutoShape 2" descr="PastedGraphic-1.pdf">
            <a:extLst>
              <a:ext uri="{FF2B5EF4-FFF2-40B4-BE49-F238E27FC236}">
                <a16:creationId xmlns:a16="http://schemas.microsoft.com/office/drawing/2014/main" id="{C4B4F30B-7ADD-6742-8483-D0B73A4A4383}"/>
              </a:ext>
            </a:extLst>
          </p:cNvPr>
          <p:cNvSpPr>
            <a:spLocks noChangeAspect="1" noChangeArrowheads="1"/>
          </p:cNvSpPr>
          <p:nvPr/>
        </p:nvSpPr>
        <p:spPr bwMode="auto">
          <a:xfrm>
            <a:off x="4419600" y="2853729"/>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4" name="Picture 13">
            <a:extLst>
              <a:ext uri="{FF2B5EF4-FFF2-40B4-BE49-F238E27FC236}">
                <a16:creationId xmlns:a16="http://schemas.microsoft.com/office/drawing/2014/main" id="{F51FF199-A1CA-934F-902E-C733C60038C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344779" y="1029652"/>
            <a:ext cx="2653540" cy="2653540"/>
          </a:xfrm>
          <a:prstGeom prst="rect">
            <a:avLst/>
          </a:prstGeom>
        </p:spPr>
      </p:pic>
      <p:pic>
        <p:nvPicPr>
          <p:cNvPr id="15" name="Picture 14">
            <a:extLst>
              <a:ext uri="{FF2B5EF4-FFF2-40B4-BE49-F238E27FC236}">
                <a16:creationId xmlns:a16="http://schemas.microsoft.com/office/drawing/2014/main" id="{27740F60-67E6-4145-BCFF-ECDCF01728B3}"/>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106754" y="970422"/>
            <a:ext cx="2750868" cy="2750868"/>
          </a:xfrm>
          <a:prstGeom prst="rect">
            <a:avLst/>
          </a:prstGeom>
        </p:spPr>
      </p:pic>
      <p:sp>
        <p:nvSpPr>
          <p:cNvPr id="16" name="Oval 15">
            <a:extLst>
              <a:ext uri="{FF2B5EF4-FFF2-40B4-BE49-F238E27FC236}">
                <a16:creationId xmlns:a16="http://schemas.microsoft.com/office/drawing/2014/main" id="{62E474F5-5C45-EE48-ADDB-2E979001E758}"/>
              </a:ext>
            </a:extLst>
          </p:cNvPr>
          <p:cNvSpPr/>
          <p:nvPr/>
        </p:nvSpPr>
        <p:spPr>
          <a:xfrm>
            <a:off x="4403783" y="3006129"/>
            <a:ext cx="703384" cy="567732"/>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7" name="Straight Connector 16">
            <a:extLst>
              <a:ext uri="{FF2B5EF4-FFF2-40B4-BE49-F238E27FC236}">
                <a16:creationId xmlns:a16="http://schemas.microsoft.com/office/drawing/2014/main" id="{8FFA4C6D-BF9C-6F4B-B678-42FE6C162952}"/>
              </a:ext>
            </a:extLst>
          </p:cNvPr>
          <p:cNvCxnSpPr/>
          <p:nvPr/>
        </p:nvCxnSpPr>
        <p:spPr>
          <a:xfrm>
            <a:off x="3861171" y="2818559"/>
            <a:ext cx="1788607"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18" name="Right Arrow 17">
            <a:extLst>
              <a:ext uri="{FF2B5EF4-FFF2-40B4-BE49-F238E27FC236}">
                <a16:creationId xmlns:a16="http://schemas.microsoft.com/office/drawing/2014/main" id="{CF76A677-54E0-9347-9B9A-5759997BAFD3}"/>
              </a:ext>
            </a:extLst>
          </p:cNvPr>
          <p:cNvSpPr/>
          <p:nvPr/>
        </p:nvSpPr>
        <p:spPr>
          <a:xfrm rot="20175126">
            <a:off x="5024132" y="2656929"/>
            <a:ext cx="1091451" cy="23162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F7EA9C19-B434-CA4A-BA47-2C4E77D365A5}"/>
              </a:ext>
            </a:extLst>
          </p:cNvPr>
          <p:cNvSpPr/>
          <p:nvPr/>
        </p:nvSpPr>
        <p:spPr>
          <a:xfrm>
            <a:off x="4236140" y="2273067"/>
            <a:ext cx="1176925" cy="523220"/>
          </a:xfrm>
          <a:prstGeom prst="rect">
            <a:avLst/>
          </a:prstGeom>
        </p:spPr>
        <p:txBody>
          <a:bodyPr wrap="none">
            <a:spAutoFit/>
          </a:bodyPr>
          <a:lstStyle/>
          <a:p>
            <a:pPr algn="ctr"/>
            <a:r>
              <a:rPr lang="en-US" sz="1400" dirty="0">
                <a:solidFill>
                  <a:srgbClr val="FF0000"/>
                </a:solidFill>
                <a:latin typeface="Times New Roman" panose="02020603050405020304" pitchFamily="18" charset="0"/>
                <a:cs typeface="Times New Roman" panose="02020603050405020304" pitchFamily="18" charset="0"/>
              </a:rPr>
              <a:t>No  Cooling -</a:t>
            </a:r>
          </a:p>
          <a:p>
            <a:pPr algn="ctr"/>
            <a:r>
              <a:rPr lang="en-US" sz="1400" dirty="0">
                <a:solidFill>
                  <a:srgbClr val="FF0000"/>
                </a:solidFill>
                <a:latin typeface="Times New Roman" panose="02020603050405020304" pitchFamily="18" charset="0"/>
                <a:cs typeface="Times New Roman" panose="02020603050405020304" pitchFamily="18" charset="0"/>
              </a:rPr>
              <a:t> Heating zone</a:t>
            </a:r>
          </a:p>
        </p:txBody>
      </p:sp>
      <p:pic>
        <p:nvPicPr>
          <p:cNvPr id="20" name="Picture 2" descr="http://www.cadops2.bnl.gov/api/attachment/image/static/FY2019_07_5d2ce833001087b1_Mon_Jul_15_16:55:14_2019.105194.gif">
            <a:extLst>
              <a:ext uri="{FF2B5EF4-FFF2-40B4-BE49-F238E27FC236}">
                <a16:creationId xmlns:a16="http://schemas.microsoft.com/office/drawing/2014/main" id="{3DC4A416-B917-D246-B806-31FA64EE4C6C}"/>
              </a:ext>
            </a:extLst>
          </p:cNvPr>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l="47615" t="73043" r="7259"/>
          <a:stretch/>
        </p:blipFill>
        <p:spPr bwMode="auto">
          <a:xfrm>
            <a:off x="280907" y="3788932"/>
            <a:ext cx="2949485" cy="24240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990138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B2E2FB-7068-E844-8329-65032E189C0F}"/>
              </a:ext>
            </a:extLst>
          </p:cNvPr>
          <p:cNvSpPr>
            <a:spLocks noGrp="1"/>
          </p:cNvSpPr>
          <p:nvPr>
            <p:ph type="title"/>
          </p:nvPr>
        </p:nvSpPr>
        <p:spPr/>
        <p:txBody>
          <a:bodyPr/>
          <a:lstStyle/>
          <a:p>
            <a:r>
              <a:rPr lang="en-US" dirty="0"/>
              <a:t>Plans for PCA based </a:t>
            </a:r>
            <a:r>
              <a:rPr lang="en-US" dirty="0" err="1"/>
              <a:t>CeC</a:t>
            </a:r>
            <a:endParaRPr lang="en-US" dirty="0"/>
          </a:p>
        </p:txBody>
      </p:sp>
      <p:sp>
        <p:nvSpPr>
          <p:cNvPr id="3" name="TextBox 2">
            <a:extLst>
              <a:ext uri="{FF2B5EF4-FFF2-40B4-BE49-F238E27FC236}">
                <a16:creationId xmlns:a16="http://schemas.microsoft.com/office/drawing/2014/main" id="{5291DDC8-9C96-184F-AB31-21F1A551374F}"/>
              </a:ext>
            </a:extLst>
          </p:cNvPr>
          <p:cNvSpPr txBox="1"/>
          <p:nvPr/>
        </p:nvSpPr>
        <p:spPr>
          <a:xfrm>
            <a:off x="228601" y="1455509"/>
            <a:ext cx="6193971" cy="4708981"/>
          </a:xfrm>
          <a:prstGeom prst="rect">
            <a:avLst/>
          </a:prstGeom>
          <a:noFill/>
        </p:spPr>
        <p:txBody>
          <a:bodyPr wrap="square" rtlCol="0">
            <a:spAutoFit/>
          </a:bodyPr>
          <a:lstStyle/>
          <a:p>
            <a:pPr marL="285750" indent="-285750">
              <a:buFont typeface="Arial" panose="020B0604020202020204" pitchFamily="34" charset="0"/>
              <a:buChar char="•"/>
            </a:pPr>
            <a:r>
              <a:rPr lang="en-US" sz="2000" dirty="0"/>
              <a:t>Shutdown jobs</a:t>
            </a:r>
          </a:p>
          <a:p>
            <a:pPr marL="742950" lvl="1" indent="-285750">
              <a:buFont typeface="Arial" panose="020B0604020202020204" pitchFamily="34" charset="0"/>
              <a:buChar char="•"/>
            </a:pPr>
            <a:r>
              <a:rPr lang="en-US" sz="2000" dirty="0"/>
              <a:t>Install new elements into the common section</a:t>
            </a:r>
          </a:p>
          <a:p>
            <a:pPr marL="742950" lvl="1" indent="-285750">
              <a:buFont typeface="Arial" panose="020B0604020202020204" pitchFamily="34" charset="0"/>
              <a:buChar char="•"/>
            </a:pPr>
            <a:r>
              <a:rPr lang="en-US" sz="2000" dirty="0"/>
              <a:t>Add IR diagnostics: two sets – one after DX magnet, another at low power dump</a:t>
            </a:r>
          </a:p>
          <a:p>
            <a:pPr marL="285750" indent="-285750">
              <a:buFont typeface="Arial" panose="020B0604020202020204" pitchFamily="34" charset="0"/>
              <a:buChar char="•"/>
            </a:pPr>
            <a:r>
              <a:rPr lang="en-US" sz="2000" dirty="0"/>
              <a:t>Run 20</a:t>
            </a:r>
          </a:p>
          <a:p>
            <a:pPr marL="742950" lvl="1" indent="-285750">
              <a:buFont typeface="Arial" panose="020B0604020202020204" pitchFamily="34" charset="0"/>
              <a:buChar char="•"/>
            </a:pPr>
            <a:r>
              <a:rPr lang="en-US" sz="2000" dirty="0"/>
              <a:t>Establish electron beam operation in the background mode in parallel with RHIC operation</a:t>
            </a:r>
          </a:p>
          <a:p>
            <a:pPr marL="742950" lvl="1" indent="-285750">
              <a:buFont typeface="Arial" panose="020B0604020202020204" pitchFamily="34" charset="0"/>
              <a:buChar char="•"/>
            </a:pPr>
            <a:r>
              <a:rPr lang="en-US" sz="2000" dirty="0"/>
              <a:t>Optimize electron beam parameters </a:t>
            </a:r>
          </a:p>
          <a:p>
            <a:pPr marL="742950" lvl="1" indent="-285750">
              <a:buFont typeface="Arial" panose="020B0604020202020204" pitchFamily="34" charset="0"/>
              <a:buChar char="•"/>
            </a:pPr>
            <a:r>
              <a:rPr lang="en-US" sz="2000" dirty="0"/>
              <a:t>Establish high-current operation and demonstrate interaction with hadrons circulating in RHIC</a:t>
            </a:r>
          </a:p>
          <a:p>
            <a:pPr marL="285750" indent="-285750">
              <a:buFont typeface="Arial" panose="020B0604020202020204" pitchFamily="34" charset="0"/>
              <a:buChar char="•"/>
            </a:pPr>
            <a:r>
              <a:rPr lang="en-US" sz="2000" dirty="0"/>
              <a:t>Demonstrate longitudinal cooling during Run 21</a:t>
            </a:r>
          </a:p>
          <a:p>
            <a:pPr marL="285750" indent="-285750">
              <a:buFont typeface="Arial" panose="020B0604020202020204" pitchFamily="34" charset="0"/>
              <a:buChar char="•"/>
            </a:pPr>
            <a:r>
              <a:rPr lang="en-US" sz="2000" dirty="0"/>
              <a:t>Perform cooling experiments including transverse and/or 3D cooling during Run 22</a:t>
            </a:r>
          </a:p>
        </p:txBody>
      </p:sp>
      <p:pic>
        <p:nvPicPr>
          <p:cNvPr id="7" name="Picture 6">
            <a:extLst>
              <a:ext uri="{FF2B5EF4-FFF2-40B4-BE49-F238E27FC236}">
                <a16:creationId xmlns:a16="http://schemas.microsoft.com/office/drawing/2014/main" id="{863C2C32-93F7-F14B-8905-3C08E47DC286}"/>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l="5356" t="8149" r="9167"/>
          <a:stretch/>
        </p:blipFill>
        <p:spPr>
          <a:xfrm>
            <a:off x="5617029" y="2511166"/>
            <a:ext cx="3526971" cy="2673691"/>
          </a:xfrm>
          <a:prstGeom prst="rect">
            <a:avLst/>
          </a:prstGeom>
        </p:spPr>
      </p:pic>
    </p:spTree>
    <p:extLst>
      <p:ext uri="{BB962C8B-B14F-4D97-AF65-F5344CB8AC3E}">
        <p14:creationId xmlns:p14="http://schemas.microsoft.com/office/powerpoint/2010/main" val="316908571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5DB1F5-94A4-904B-B605-EC1CD67D7D2F}"/>
              </a:ext>
            </a:extLst>
          </p:cNvPr>
          <p:cNvSpPr>
            <a:spLocks noGrp="1"/>
          </p:cNvSpPr>
          <p:nvPr>
            <p:ph type="title"/>
          </p:nvPr>
        </p:nvSpPr>
        <p:spPr/>
        <p:txBody>
          <a:bodyPr/>
          <a:lstStyle/>
          <a:p>
            <a:r>
              <a:rPr lang="en-US" dirty="0"/>
              <a:t>Conclusions</a:t>
            </a:r>
          </a:p>
        </p:txBody>
      </p:sp>
      <p:sp>
        <p:nvSpPr>
          <p:cNvPr id="3" name="Content Placeholder 2">
            <a:extLst>
              <a:ext uri="{FF2B5EF4-FFF2-40B4-BE49-F238E27FC236}">
                <a16:creationId xmlns:a16="http://schemas.microsoft.com/office/drawing/2014/main" id="{8C74D679-9DD1-5947-8B8A-B3961763C5CD}"/>
              </a:ext>
            </a:extLst>
          </p:cNvPr>
          <p:cNvSpPr>
            <a:spLocks noGrp="1"/>
          </p:cNvSpPr>
          <p:nvPr>
            <p:ph idx="1"/>
          </p:nvPr>
        </p:nvSpPr>
        <p:spPr>
          <a:xfrm>
            <a:off x="357808" y="1321525"/>
            <a:ext cx="8328991" cy="4727146"/>
          </a:xfrm>
        </p:spPr>
        <p:txBody>
          <a:bodyPr>
            <a:normAutofit fontScale="85000" lnSpcReduction="20000"/>
          </a:bodyPr>
          <a:lstStyle/>
          <a:p>
            <a:r>
              <a:rPr lang="en-US" dirty="0"/>
              <a:t>Accelerator delivered the beam with parameters suitable for the </a:t>
            </a:r>
            <a:r>
              <a:rPr lang="en-US" dirty="0" err="1"/>
              <a:t>CeC</a:t>
            </a:r>
            <a:r>
              <a:rPr lang="en-US" dirty="0"/>
              <a:t> </a:t>
            </a:r>
            <a:r>
              <a:rPr lang="en-US" dirty="0" err="1"/>
              <a:t>PoP</a:t>
            </a:r>
            <a:r>
              <a:rPr lang="en-US" dirty="0"/>
              <a:t> experiment</a:t>
            </a:r>
          </a:p>
          <a:p>
            <a:pPr lvl="1"/>
            <a:r>
              <a:rPr lang="en-US" dirty="0"/>
              <a:t>Electron normalized emittance as low as 0.3 mm </a:t>
            </a:r>
            <a:r>
              <a:rPr lang="en-US" dirty="0" err="1"/>
              <a:t>mrad</a:t>
            </a:r>
            <a:r>
              <a:rPr lang="en-US" dirty="0"/>
              <a:t> was measured</a:t>
            </a:r>
          </a:p>
          <a:p>
            <a:pPr lvl="1"/>
            <a:r>
              <a:rPr lang="en-US" dirty="0"/>
              <a:t>Relative energy spread 3x10</a:t>
            </a:r>
            <a:r>
              <a:rPr lang="en-US" baseline="30000" dirty="0"/>
              <a:t>-4</a:t>
            </a:r>
            <a:r>
              <a:rPr lang="en-US" dirty="0"/>
              <a:t> was demonstrated</a:t>
            </a:r>
          </a:p>
          <a:p>
            <a:r>
              <a:rPr lang="en-US" dirty="0"/>
              <a:t>Two new methods for measuring beam trajectory vs. solenoid axis (position and angle) and energy utilizing solenoid were developed</a:t>
            </a:r>
          </a:p>
          <a:p>
            <a:r>
              <a:rPr lang="en-US" dirty="0"/>
              <a:t>We were unable to demonstrate the imprint of the hadrons on the electron beam due to the discovered plasma cascade instability and/or </a:t>
            </a:r>
            <a:r>
              <a:rPr lang="en-US" dirty="0" err="1"/>
              <a:t>overbunching</a:t>
            </a:r>
            <a:endParaRPr lang="en-US" dirty="0"/>
          </a:p>
          <a:p>
            <a:r>
              <a:rPr lang="en-US" dirty="0"/>
              <a:t>The development of the PCI was experimentally confirmed in the dedicated studies and methods for it suppression were developed</a:t>
            </a:r>
          </a:p>
          <a:p>
            <a:r>
              <a:rPr lang="en-US" dirty="0"/>
              <a:t>The PCA based </a:t>
            </a:r>
            <a:r>
              <a:rPr lang="en-US" dirty="0" err="1"/>
              <a:t>CeC</a:t>
            </a:r>
            <a:r>
              <a:rPr lang="en-US" dirty="0"/>
              <a:t> system will be tested during Runs 20-22</a:t>
            </a:r>
          </a:p>
        </p:txBody>
      </p:sp>
    </p:spTree>
    <p:extLst>
      <p:ext uri="{BB962C8B-B14F-4D97-AF65-F5344CB8AC3E}">
        <p14:creationId xmlns:p14="http://schemas.microsoft.com/office/powerpoint/2010/main" val="49869563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402BB3-40D0-B849-BF87-46E38AE1619E}"/>
              </a:ext>
            </a:extLst>
          </p:cNvPr>
          <p:cNvSpPr>
            <a:spLocks noGrp="1"/>
          </p:cNvSpPr>
          <p:nvPr>
            <p:ph type="title"/>
          </p:nvPr>
        </p:nvSpPr>
        <p:spPr/>
        <p:txBody>
          <a:bodyPr/>
          <a:lstStyle/>
          <a:p>
            <a:r>
              <a:rPr lang="en-US" dirty="0"/>
              <a:t>Results of Emittance Measurements </a:t>
            </a:r>
          </a:p>
        </p:txBody>
      </p:sp>
      <p:pic>
        <p:nvPicPr>
          <p:cNvPr id="5" name="Picture 4">
            <a:extLst>
              <a:ext uri="{FF2B5EF4-FFF2-40B4-BE49-F238E27FC236}">
                <a16:creationId xmlns:a16="http://schemas.microsoft.com/office/drawing/2014/main" id="{6D324994-74A4-BA49-930A-A61507D001F6}"/>
              </a:ext>
            </a:extLst>
          </p:cNvPr>
          <p:cNvPicPr>
            <a:picLocks noChangeAspect="1"/>
          </p:cNvPicPr>
          <p:nvPr/>
        </p:nvPicPr>
        <p:blipFill>
          <a:blip r:embed="rId2"/>
          <a:stretch>
            <a:fillRect/>
          </a:stretch>
        </p:blipFill>
        <p:spPr>
          <a:xfrm>
            <a:off x="845574" y="1480245"/>
            <a:ext cx="7580671" cy="4716086"/>
          </a:xfrm>
          <a:prstGeom prst="rect">
            <a:avLst/>
          </a:prstGeom>
        </p:spPr>
      </p:pic>
    </p:spTree>
    <p:extLst>
      <p:ext uri="{BB962C8B-B14F-4D97-AF65-F5344CB8AC3E}">
        <p14:creationId xmlns:p14="http://schemas.microsoft.com/office/powerpoint/2010/main" val="172692799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7CBD20-13B8-5F41-80A1-6F06AF25C7DB}"/>
              </a:ext>
            </a:extLst>
          </p:cNvPr>
          <p:cNvSpPr>
            <a:spLocks noGrp="1"/>
          </p:cNvSpPr>
          <p:nvPr>
            <p:ph type="title"/>
          </p:nvPr>
        </p:nvSpPr>
        <p:spPr/>
        <p:txBody>
          <a:bodyPr/>
          <a:lstStyle/>
          <a:p>
            <a:r>
              <a:rPr lang="en-US" dirty="0"/>
              <a:t>Hadron Beam Instrumentation</a:t>
            </a:r>
          </a:p>
        </p:txBody>
      </p:sp>
      <p:sp>
        <p:nvSpPr>
          <p:cNvPr id="3" name="Content Placeholder 2">
            <a:extLst>
              <a:ext uri="{FF2B5EF4-FFF2-40B4-BE49-F238E27FC236}">
                <a16:creationId xmlns:a16="http://schemas.microsoft.com/office/drawing/2014/main" id="{C5B4D323-E5F0-0742-B80F-E19710785066}"/>
              </a:ext>
            </a:extLst>
          </p:cNvPr>
          <p:cNvSpPr>
            <a:spLocks noGrp="1"/>
          </p:cNvSpPr>
          <p:nvPr>
            <p:ph idx="1"/>
          </p:nvPr>
        </p:nvSpPr>
        <p:spPr/>
        <p:txBody>
          <a:bodyPr/>
          <a:lstStyle/>
          <a:p>
            <a:r>
              <a:rPr lang="en-US" dirty="0"/>
              <a:t>Three 9-MHz tuned BPMs for monitoring position in the common section (trajectory should coincide within 100 microns)</a:t>
            </a:r>
          </a:p>
          <a:p>
            <a:r>
              <a:rPr lang="en-US" dirty="0"/>
              <a:t>RHIC instrumentation: BPMs, wall current monitor, tune and emittance measurement systems</a:t>
            </a:r>
          </a:p>
          <a:p>
            <a:r>
              <a:rPr lang="en-US" dirty="0"/>
              <a:t>Signal from the pick-up electrode for overlapping electron and hadrons beams </a:t>
            </a:r>
          </a:p>
        </p:txBody>
      </p:sp>
    </p:spTree>
    <p:extLst>
      <p:ext uri="{BB962C8B-B14F-4D97-AF65-F5344CB8AC3E}">
        <p14:creationId xmlns:p14="http://schemas.microsoft.com/office/powerpoint/2010/main" val="29513764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C99953-BBF7-9142-89EF-FE937EF4EC75}"/>
              </a:ext>
            </a:extLst>
          </p:cNvPr>
          <p:cNvSpPr>
            <a:spLocks noGrp="1"/>
          </p:cNvSpPr>
          <p:nvPr>
            <p:ph type="title"/>
          </p:nvPr>
        </p:nvSpPr>
        <p:spPr>
          <a:xfrm>
            <a:off x="1280719" y="24877"/>
            <a:ext cx="6373299" cy="980781"/>
          </a:xfrm>
        </p:spPr>
        <p:txBody>
          <a:bodyPr>
            <a:normAutofit fontScale="90000"/>
          </a:bodyPr>
          <a:lstStyle/>
          <a:p>
            <a:pPr algn="ctr"/>
            <a:r>
              <a:rPr lang="en-US" sz="3600" dirty="0"/>
              <a:t>Coherent Electron Cooling Proof-of-Principle</a:t>
            </a:r>
            <a:r>
              <a:rPr lang="en-US" sz="3000" dirty="0"/>
              <a:t> </a:t>
            </a:r>
            <a:r>
              <a:rPr lang="en-US" sz="3600" dirty="0"/>
              <a:t>Experiment</a:t>
            </a:r>
            <a:endParaRPr lang="en-US" sz="3000" dirty="0"/>
          </a:p>
        </p:txBody>
      </p:sp>
      <p:pic>
        <p:nvPicPr>
          <p:cNvPr id="3" name="Picture 3" descr="2-oclock_assy.jpg">
            <a:extLst>
              <a:ext uri="{FF2B5EF4-FFF2-40B4-BE49-F238E27FC236}">
                <a16:creationId xmlns:a16="http://schemas.microsoft.com/office/drawing/2014/main" id="{13BD5199-F189-D045-91F3-813F233B8C58}"/>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bwMode="auto">
          <a:xfrm>
            <a:off x="3968864" y="1305385"/>
            <a:ext cx="2597944" cy="52945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 name="Picture 3" descr="0021m0003_iso.jpg">
            <a:extLst>
              <a:ext uri="{FF2B5EF4-FFF2-40B4-BE49-F238E27FC236}">
                <a16:creationId xmlns:a16="http://schemas.microsoft.com/office/drawing/2014/main" id="{FE21F9CA-9E51-3241-B5E5-F5E434493B3F}"/>
              </a:ext>
            </a:extLst>
          </p:cNvPr>
          <p:cNvPicPr>
            <a:picLocks noChangeAspect="1"/>
          </p:cNvPicPr>
          <p:nvPr/>
        </p:nvPicPr>
        <p:blipFill rotWithShape="1">
          <a:blip r:embed="rId3" cstate="print">
            <a:alphaModFix amt="78000"/>
            <a:extLst>
              <a:ext uri="{28A0092B-C50C-407E-A947-70E740481C1C}">
                <a14:useLocalDpi xmlns:a14="http://schemas.microsoft.com/office/drawing/2010/main"/>
              </a:ext>
            </a:extLst>
          </a:blip>
          <a:srcRect/>
          <a:stretch/>
        </p:blipFill>
        <p:spPr>
          <a:xfrm>
            <a:off x="217779" y="1179261"/>
            <a:ext cx="8483989" cy="1311162"/>
          </a:xfrm>
          <a:prstGeom prst="rect">
            <a:avLst/>
          </a:prstGeom>
          <a:effectLst/>
        </p:spPr>
      </p:pic>
      <p:cxnSp>
        <p:nvCxnSpPr>
          <p:cNvPr id="5" name="Straight Arrow Connector 4">
            <a:extLst>
              <a:ext uri="{FF2B5EF4-FFF2-40B4-BE49-F238E27FC236}">
                <a16:creationId xmlns:a16="http://schemas.microsoft.com/office/drawing/2014/main" id="{C0E38E15-6E69-3543-AB94-0C95B140F033}"/>
              </a:ext>
            </a:extLst>
          </p:cNvPr>
          <p:cNvCxnSpPr/>
          <p:nvPr/>
        </p:nvCxnSpPr>
        <p:spPr bwMode="auto">
          <a:xfrm flipH="1" flipV="1">
            <a:off x="856372" y="1599544"/>
            <a:ext cx="6442472" cy="11906"/>
          </a:xfrm>
          <a:prstGeom prst="straightConnector1">
            <a:avLst/>
          </a:prstGeom>
          <a:ln w="38100" cmpd="sng">
            <a:solidFill>
              <a:schemeClr val="accent6">
                <a:lumMod val="60000"/>
                <a:lumOff val="40000"/>
              </a:schemeClr>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6" name="Straight Arrow Connector 5">
            <a:extLst>
              <a:ext uri="{FF2B5EF4-FFF2-40B4-BE49-F238E27FC236}">
                <a16:creationId xmlns:a16="http://schemas.microsoft.com/office/drawing/2014/main" id="{F268F345-A986-7C48-ACD5-807D485C3B02}"/>
              </a:ext>
            </a:extLst>
          </p:cNvPr>
          <p:cNvCxnSpPr/>
          <p:nvPr/>
        </p:nvCxnSpPr>
        <p:spPr bwMode="auto">
          <a:xfrm flipH="1">
            <a:off x="1385207" y="1606506"/>
            <a:ext cx="2466975" cy="3032"/>
          </a:xfrm>
          <a:prstGeom prst="straightConnector1">
            <a:avLst/>
          </a:prstGeom>
          <a:ln w="19050" cmpd="sng">
            <a:solidFill>
              <a:srgbClr val="00B05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7" name="Straight Arrow Connector 6">
            <a:extLst>
              <a:ext uri="{FF2B5EF4-FFF2-40B4-BE49-F238E27FC236}">
                <a16:creationId xmlns:a16="http://schemas.microsoft.com/office/drawing/2014/main" id="{4B966E54-EC3F-3243-9D05-74881196BABC}"/>
              </a:ext>
            </a:extLst>
          </p:cNvPr>
          <p:cNvCxnSpPr>
            <a:cxnSpLocks/>
          </p:cNvCxnSpPr>
          <p:nvPr/>
        </p:nvCxnSpPr>
        <p:spPr bwMode="auto">
          <a:xfrm flipH="1" flipV="1">
            <a:off x="4077608" y="1911177"/>
            <a:ext cx="3480783" cy="1554"/>
          </a:xfrm>
          <a:prstGeom prst="straightConnector1">
            <a:avLst/>
          </a:prstGeom>
          <a:ln w="19050" cmpd="sng">
            <a:solidFill>
              <a:srgbClr val="00B05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8" name="Straight Arrow Connector 7">
            <a:extLst>
              <a:ext uri="{FF2B5EF4-FFF2-40B4-BE49-F238E27FC236}">
                <a16:creationId xmlns:a16="http://schemas.microsoft.com/office/drawing/2014/main" id="{745CD58E-8CE0-E24C-830E-7BB6F81A1359}"/>
              </a:ext>
            </a:extLst>
          </p:cNvPr>
          <p:cNvCxnSpPr/>
          <p:nvPr/>
        </p:nvCxnSpPr>
        <p:spPr bwMode="auto">
          <a:xfrm flipH="1" flipV="1">
            <a:off x="3775983" y="1616500"/>
            <a:ext cx="301625" cy="284528"/>
          </a:xfrm>
          <a:prstGeom prst="straightConnector1">
            <a:avLst/>
          </a:prstGeom>
          <a:ln w="19050" cmpd="sng">
            <a:solidFill>
              <a:srgbClr val="00B05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9" name="Straight Arrow Connector 8">
            <a:extLst>
              <a:ext uri="{FF2B5EF4-FFF2-40B4-BE49-F238E27FC236}">
                <a16:creationId xmlns:a16="http://schemas.microsoft.com/office/drawing/2014/main" id="{4853189A-925C-E347-B6A4-B83872579834}"/>
              </a:ext>
            </a:extLst>
          </p:cNvPr>
          <p:cNvCxnSpPr/>
          <p:nvPr/>
        </p:nvCxnSpPr>
        <p:spPr bwMode="auto">
          <a:xfrm flipH="1">
            <a:off x="1078820" y="1599150"/>
            <a:ext cx="301626" cy="247730"/>
          </a:xfrm>
          <a:prstGeom prst="straightConnector1">
            <a:avLst/>
          </a:prstGeom>
          <a:ln w="19050" cmpd="sng">
            <a:solidFill>
              <a:srgbClr val="00B050"/>
            </a:solidFill>
            <a:tailEnd type="arrow"/>
          </a:ln>
          <a:effectLst/>
        </p:spPr>
        <p:style>
          <a:lnRef idx="2">
            <a:schemeClr val="accent1"/>
          </a:lnRef>
          <a:fillRef idx="0">
            <a:schemeClr val="accent1"/>
          </a:fillRef>
          <a:effectRef idx="1">
            <a:schemeClr val="accent1"/>
          </a:effectRef>
          <a:fontRef idx="minor">
            <a:schemeClr val="tx1"/>
          </a:fontRef>
        </p:style>
      </p:cxnSp>
      <p:sp>
        <p:nvSpPr>
          <p:cNvPr id="10" name="TextBox 9">
            <a:extLst>
              <a:ext uri="{FF2B5EF4-FFF2-40B4-BE49-F238E27FC236}">
                <a16:creationId xmlns:a16="http://schemas.microsoft.com/office/drawing/2014/main" id="{2DBFE398-ACED-2A49-A94B-B463545FB0B9}"/>
              </a:ext>
            </a:extLst>
          </p:cNvPr>
          <p:cNvSpPr txBox="1"/>
          <p:nvPr/>
        </p:nvSpPr>
        <p:spPr>
          <a:xfrm>
            <a:off x="7444121" y="2240657"/>
            <a:ext cx="571470" cy="307777"/>
          </a:xfrm>
          <a:prstGeom prst="rect">
            <a:avLst/>
          </a:prstGeom>
          <a:noFill/>
        </p:spPr>
        <p:txBody>
          <a:bodyPr wrap="square" rtlCol="0">
            <a:spAutoFit/>
          </a:bodyPr>
          <a:lstStyle/>
          <a:p>
            <a:r>
              <a:rPr lang="en-US" sz="1400" dirty="0">
                <a:solidFill>
                  <a:schemeClr val="accent1">
                    <a:lumMod val="75000"/>
                  </a:schemeClr>
                </a:solidFill>
              </a:rPr>
              <a:t>Gun</a:t>
            </a:r>
          </a:p>
        </p:txBody>
      </p:sp>
      <p:sp>
        <p:nvSpPr>
          <p:cNvPr id="11" name="TextBox 10">
            <a:extLst>
              <a:ext uri="{FF2B5EF4-FFF2-40B4-BE49-F238E27FC236}">
                <a16:creationId xmlns:a16="http://schemas.microsoft.com/office/drawing/2014/main" id="{05D98F3B-E465-E844-90B8-6C104752A8CA}"/>
              </a:ext>
            </a:extLst>
          </p:cNvPr>
          <p:cNvSpPr txBox="1"/>
          <p:nvPr/>
        </p:nvSpPr>
        <p:spPr>
          <a:xfrm>
            <a:off x="5630191" y="2247797"/>
            <a:ext cx="633507" cy="307777"/>
          </a:xfrm>
          <a:prstGeom prst="rect">
            <a:avLst/>
          </a:prstGeom>
          <a:noFill/>
        </p:spPr>
        <p:txBody>
          <a:bodyPr wrap="none" rtlCol="0">
            <a:spAutoFit/>
          </a:bodyPr>
          <a:lstStyle/>
          <a:p>
            <a:r>
              <a:rPr lang="en-US" sz="1400" dirty="0">
                <a:solidFill>
                  <a:schemeClr val="accent1">
                    <a:lumMod val="75000"/>
                  </a:schemeClr>
                </a:solidFill>
              </a:rPr>
              <a:t>LEBT</a:t>
            </a:r>
          </a:p>
        </p:txBody>
      </p:sp>
      <p:sp>
        <p:nvSpPr>
          <p:cNvPr id="12" name="TextBox 11">
            <a:extLst>
              <a:ext uri="{FF2B5EF4-FFF2-40B4-BE49-F238E27FC236}">
                <a16:creationId xmlns:a16="http://schemas.microsoft.com/office/drawing/2014/main" id="{5A702D02-E39D-9E48-8108-BF05C484B55F}"/>
              </a:ext>
            </a:extLst>
          </p:cNvPr>
          <p:cNvSpPr txBox="1"/>
          <p:nvPr/>
        </p:nvSpPr>
        <p:spPr>
          <a:xfrm>
            <a:off x="4449768" y="2211651"/>
            <a:ext cx="1090363" cy="307777"/>
          </a:xfrm>
          <a:prstGeom prst="rect">
            <a:avLst/>
          </a:prstGeom>
          <a:noFill/>
        </p:spPr>
        <p:txBody>
          <a:bodyPr wrap="none" rtlCol="0">
            <a:spAutoFit/>
          </a:bodyPr>
          <a:lstStyle/>
          <a:p>
            <a:r>
              <a:rPr lang="en-US" sz="1400" dirty="0">
                <a:solidFill>
                  <a:schemeClr val="accent1">
                    <a:lumMod val="75000"/>
                  </a:schemeClr>
                </a:solidFill>
              </a:rPr>
              <a:t>Accelerator</a:t>
            </a:r>
          </a:p>
        </p:txBody>
      </p:sp>
      <p:sp>
        <p:nvSpPr>
          <p:cNvPr id="13" name="TextBox 12">
            <a:extLst>
              <a:ext uri="{FF2B5EF4-FFF2-40B4-BE49-F238E27FC236}">
                <a16:creationId xmlns:a16="http://schemas.microsoft.com/office/drawing/2014/main" id="{05BC72CD-6193-D24E-9809-29D857196031}"/>
              </a:ext>
            </a:extLst>
          </p:cNvPr>
          <p:cNvSpPr txBox="1"/>
          <p:nvPr/>
        </p:nvSpPr>
        <p:spPr>
          <a:xfrm>
            <a:off x="1581492" y="1901893"/>
            <a:ext cx="1282467" cy="307777"/>
          </a:xfrm>
          <a:prstGeom prst="rect">
            <a:avLst/>
          </a:prstGeom>
          <a:noFill/>
        </p:spPr>
        <p:txBody>
          <a:bodyPr wrap="none" rtlCol="0">
            <a:spAutoFit/>
          </a:bodyPr>
          <a:lstStyle/>
          <a:p>
            <a:r>
              <a:rPr lang="en-US" sz="1400" dirty="0">
                <a:solidFill>
                  <a:schemeClr val="accent1">
                    <a:lumMod val="75000"/>
                  </a:schemeClr>
                </a:solidFill>
              </a:rPr>
              <a:t>FEL Structure</a:t>
            </a:r>
          </a:p>
        </p:txBody>
      </p:sp>
      <p:sp>
        <p:nvSpPr>
          <p:cNvPr id="14" name="TextBox 13">
            <a:extLst>
              <a:ext uri="{FF2B5EF4-FFF2-40B4-BE49-F238E27FC236}">
                <a16:creationId xmlns:a16="http://schemas.microsoft.com/office/drawing/2014/main" id="{3E74933C-1851-F44D-A1D0-770DD5ABE854}"/>
              </a:ext>
            </a:extLst>
          </p:cNvPr>
          <p:cNvSpPr txBox="1"/>
          <p:nvPr/>
        </p:nvSpPr>
        <p:spPr>
          <a:xfrm>
            <a:off x="3065677" y="1258719"/>
            <a:ext cx="979755" cy="307777"/>
          </a:xfrm>
          <a:prstGeom prst="rect">
            <a:avLst/>
          </a:prstGeom>
          <a:noFill/>
        </p:spPr>
        <p:txBody>
          <a:bodyPr wrap="none" rtlCol="0">
            <a:spAutoFit/>
          </a:bodyPr>
          <a:lstStyle/>
          <a:p>
            <a:r>
              <a:rPr lang="en-US" sz="1400" dirty="0">
                <a:solidFill>
                  <a:schemeClr val="accent1">
                    <a:lumMod val="75000"/>
                  </a:schemeClr>
                </a:solidFill>
              </a:rPr>
              <a:t>Modulator</a:t>
            </a:r>
          </a:p>
        </p:txBody>
      </p:sp>
      <p:sp>
        <p:nvSpPr>
          <p:cNvPr id="15" name="TextBox 14">
            <a:extLst>
              <a:ext uri="{FF2B5EF4-FFF2-40B4-BE49-F238E27FC236}">
                <a16:creationId xmlns:a16="http://schemas.microsoft.com/office/drawing/2014/main" id="{4567A16E-2E3E-B444-8CE5-DDA63BDB9CA6}"/>
              </a:ext>
            </a:extLst>
          </p:cNvPr>
          <p:cNvSpPr txBox="1"/>
          <p:nvPr/>
        </p:nvSpPr>
        <p:spPr>
          <a:xfrm>
            <a:off x="832633" y="1199488"/>
            <a:ext cx="683200" cy="307777"/>
          </a:xfrm>
          <a:prstGeom prst="rect">
            <a:avLst/>
          </a:prstGeom>
          <a:noFill/>
        </p:spPr>
        <p:txBody>
          <a:bodyPr wrap="none" rtlCol="0">
            <a:spAutoFit/>
          </a:bodyPr>
          <a:lstStyle/>
          <a:p>
            <a:r>
              <a:rPr lang="en-US" sz="1400" dirty="0">
                <a:solidFill>
                  <a:schemeClr val="accent1">
                    <a:lumMod val="75000"/>
                  </a:schemeClr>
                </a:solidFill>
              </a:rPr>
              <a:t>Kicker</a:t>
            </a:r>
          </a:p>
        </p:txBody>
      </p:sp>
      <p:sp>
        <p:nvSpPr>
          <p:cNvPr id="17" name="TextBox 16">
            <a:extLst>
              <a:ext uri="{FF2B5EF4-FFF2-40B4-BE49-F238E27FC236}">
                <a16:creationId xmlns:a16="http://schemas.microsoft.com/office/drawing/2014/main" id="{9F70A10F-5668-BB45-9C3A-4F45B4EC77B8}"/>
              </a:ext>
            </a:extLst>
          </p:cNvPr>
          <p:cNvSpPr txBox="1"/>
          <p:nvPr/>
        </p:nvSpPr>
        <p:spPr>
          <a:xfrm>
            <a:off x="6802724" y="1317662"/>
            <a:ext cx="830677" cy="307777"/>
          </a:xfrm>
          <a:prstGeom prst="rect">
            <a:avLst/>
          </a:prstGeom>
          <a:noFill/>
        </p:spPr>
        <p:txBody>
          <a:bodyPr wrap="none" rtlCol="0">
            <a:spAutoFit/>
          </a:bodyPr>
          <a:lstStyle/>
          <a:p>
            <a:r>
              <a:rPr lang="en-US" sz="1400" dirty="0"/>
              <a:t>hadrons</a:t>
            </a:r>
          </a:p>
        </p:txBody>
      </p:sp>
      <p:sp>
        <p:nvSpPr>
          <p:cNvPr id="28" name="TextBox 27">
            <a:extLst>
              <a:ext uri="{FF2B5EF4-FFF2-40B4-BE49-F238E27FC236}">
                <a16:creationId xmlns:a16="http://schemas.microsoft.com/office/drawing/2014/main" id="{D5A7BEA2-AAD2-6540-9AAF-8932999C1624}"/>
              </a:ext>
            </a:extLst>
          </p:cNvPr>
          <p:cNvSpPr txBox="1"/>
          <p:nvPr/>
        </p:nvSpPr>
        <p:spPr>
          <a:xfrm>
            <a:off x="217779" y="2591054"/>
            <a:ext cx="8667955" cy="1384995"/>
          </a:xfrm>
          <a:prstGeom prst="rect">
            <a:avLst/>
          </a:prstGeom>
          <a:noFill/>
        </p:spPr>
        <p:txBody>
          <a:bodyPr wrap="square" rtlCol="0">
            <a:spAutoFit/>
          </a:bodyPr>
          <a:lstStyle/>
          <a:p>
            <a:pPr indent="342900"/>
            <a:r>
              <a:rPr lang="en-US" sz="1400" dirty="0"/>
              <a:t>The goal of the experiment is to demonstrate longitudinal cooling of a single Au</a:t>
            </a:r>
            <a:r>
              <a:rPr lang="en-US" sz="1400" baseline="30000" dirty="0"/>
              <a:t>+79</a:t>
            </a:r>
            <a:r>
              <a:rPr lang="en-US" sz="1400" dirty="0"/>
              <a:t> bunch in the Relativistic Heavy Ion Collider.</a:t>
            </a:r>
          </a:p>
          <a:p>
            <a:pPr indent="342900"/>
            <a:r>
              <a:rPr lang="en-US" sz="1400" dirty="0"/>
              <a:t>The circulating hadron beam imprints its distribution on the electron bunch in the modulator section. The longitudinal charge modulation is amplified in the free-electron laser structure comprising three helical permanent magnet wigglers with a</a:t>
            </a:r>
            <a:r>
              <a:rPr lang="en-US" sz="1400" baseline="-25000" dirty="0"/>
              <a:t>w</a:t>
            </a:r>
            <a:r>
              <a:rPr lang="en-US" sz="1400" dirty="0"/>
              <a:t>=0.5. The electrical field accelerates and/or decelerates hadrons in the kicker section.</a:t>
            </a:r>
          </a:p>
        </p:txBody>
      </p:sp>
      <p:sp>
        <p:nvSpPr>
          <p:cNvPr id="19" name="TextBox 18">
            <a:extLst>
              <a:ext uri="{FF2B5EF4-FFF2-40B4-BE49-F238E27FC236}">
                <a16:creationId xmlns:a16="http://schemas.microsoft.com/office/drawing/2014/main" id="{509BFA7B-DBCA-E249-8313-91167DB6E711}"/>
              </a:ext>
            </a:extLst>
          </p:cNvPr>
          <p:cNvSpPr txBox="1"/>
          <p:nvPr/>
        </p:nvSpPr>
        <p:spPr>
          <a:xfrm>
            <a:off x="7796517" y="1527065"/>
            <a:ext cx="864339" cy="307777"/>
          </a:xfrm>
          <a:prstGeom prst="rect">
            <a:avLst/>
          </a:prstGeom>
          <a:noFill/>
        </p:spPr>
        <p:txBody>
          <a:bodyPr wrap="none" rtlCol="0">
            <a:spAutoFit/>
          </a:bodyPr>
          <a:lstStyle/>
          <a:p>
            <a:r>
              <a:rPr lang="en-US" sz="1400" dirty="0">
                <a:solidFill>
                  <a:schemeClr val="accent1">
                    <a:lumMod val="75000"/>
                  </a:schemeClr>
                </a:solidFill>
              </a:rPr>
              <a:t>“garage”</a:t>
            </a:r>
          </a:p>
        </p:txBody>
      </p:sp>
      <p:sp>
        <p:nvSpPr>
          <p:cNvPr id="20" name="TextBox 19">
            <a:extLst>
              <a:ext uri="{FF2B5EF4-FFF2-40B4-BE49-F238E27FC236}">
                <a16:creationId xmlns:a16="http://schemas.microsoft.com/office/drawing/2014/main" id="{B4204EAD-2CEA-8647-A382-BE575626D13C}"/>
              </a:ext>
            </a:extLst>
          </p:cNvPr>
          <p:cNvSpPr txBox="1"/>
          <p:nvPr/>
        </p:nvSpPr>
        <p:spPr>
          <a:xfrm>
            <a:off x="313320" y="4043026"/>
            <a:ext cx="3877985" cy="2339102"/>
          </a:xfrm>
          <a:prstGeom prst="rect">
            <a:avLst/>
          </a:prstGeom>
          <a:noFill/>
        </p:spPr>
        <p:txBody>
          <a:bodyPr wrap="none" rtlCol="0">
            <a:spAutoFit/>
          </a:bodyPr>
          <a:lstStyle/>
          <a:p>
            <a:r>
              <a:rPr lang="en-US" dirty="0"/>
              <a:t>Required electron beam parameters</a:t>
            </a:r>
          </a:p>
          <a:p>
            <a:pPr marL="285750" indent="-285750">
              <a:buFont typeface="Arial" panose="020B0604020202020204" pitchFamily="34" charset="0"/>
              <a:buChar char="•"/>
            </a:pPr>
            <a:r>
              <a:rPr lang="en-US" sz="1600" dirty="0"/>
              <a:t>Normalized emittance &lt; 5 mm </a:t>
            </a:r>
            <a:r>
              <a:rPr lang="en-US" sz="1600" dirty="0" err="1"/>
              <a:t>mrad</a:t>
            </a:r>
            <a:endParaRPr lang="en-US" sz="1600" dirty="0"/>
          </a:p>
          <a:p>
            <a:pPr marL="285750" indent="-285750">
              <a:buFont typeface="Arial" panose="020B0604020202020204" pitchFamily="34" charset="0"/>
              <a:buChar char="•"/>
            </a:pPr>
            <a:r>
              <a:rPr lang="en-US" sz="1600" dirty="0"/>
              <a:t>Relative energy spread </a:t>
            </a:r>
            <a:r>
              <a:rPr lang="en-US" sz="1600" dirty="0" err="1">
                <a:latin typeface="Symbol" pitchFamily="2" charset="2"/>
              </a:rPr>
              <a:t>s</a:t>
            </a:r>
            <a:r>
              <a:rPr lang="en-US" sz="1600" baseline="-25000" dirty="0" err="1"/>
              <a:t>E</a:t>
            </a:r>
            <a:r>
              <a:rPr lang="en-US" sz="1600" dirty="0"/>
              <a:t>/E &lt; 10</a:t>
            </a:r>
            <a:r>
              <a:rPr lang="en-US" sz="1600" baseline="30000" dirty="0"/>
              <a:t>-3</a:t>
            </a:r>
          </a:p>
          <a:p>
            <a:pPr marL="285750" indent="-285750">
              <a:buFont typeface="Arial" panose="020B0604020202020204" pitchFamily="34" charset="0"/>
              <a:buChar char="•"/>
            </a:pPr>
            <a:r>
              <a:rPr lang="en-US" sz="1600" dirty="0"/>
              <a:t>Bunch charge 500 </a:t>
            </a:r>
            <a:r>
              <a:rPr lang="en-US" sz="1600" dirty="0" err="1"/>
              <a:t>pC</a:t>
            </a:r>
            <a:r>
              <a:rPr lang="en-US" sz="1600" dirty="0"/>
              <a:t> – 1.5 </a:t>
            </a:r>
            <a:r>
              <a:rPr lang="en-US" sz="1600" dirty="0" err="1"/>
              <a:t>nC</a:t>
            </a:r>
            <a:endParaRPr lang="en-US" sz="1600" dirty="0"/>
          </a:p>
          <a:p>
            <a:pPr marL="285750" indent="-285750">
              <a:buFont typeface="Arial" panose="020B0604020202020204" pitchFamily="34" charset="0"/>
              <a:buChar char="•"/>
            </a:pPr>
            <a:r>
              <a:rPr lang="en-US" sz="1600" dirty="0"/>
              <a:t>Repetition rate 1 Hz – 78 kHz</a:t>
            </a:r>
          </a:p>
          <a:p>
            <a:pPr marL="285750" indent="-285750">
              <a:buFont typeface="Arial" panose="020B0604020202020204" pitchFamily="34" charset="0"/>
              <a:buChar char="•"/>
            </a:pPr>
            <a:r>
              <a:rPr lang="en-US" sz="1600" dirty="0" err="1"/>
              <a:t>R.m.s</a:t>
            </a:r>
            <a:r>
              <a:rPr lang="en-US" sz="1600" dirty="0"/>
              <a:t>. bunch length 10-50 </a:t>
            </a:r>
            <a:r>
              <a:rPr lang="en-US" sz="1600" dirty="0" err="1"/>
              <a:t>psec</a:t>
            </a:r>
            <a:endParaRPr lang="en-US" sz="1600" dirty="0"/>
          </a:p>
          <a:p>
            <a:pPr marL="285750" indent="-285750">
              <a:buFont typeface="Arial" panose="020B0604020202020204" pitchFamily="34" charset="0"/>
              <a:buChar char="•"/>
            </a:pPr>
            <a:r>
              <a:rPr lang="en-US" sz="1600" dirty="0"/>
              <a:t>Peak current &gt; 75 A</a:t>
            </a:r>
          </a:p>
          <a:p>
            <a:pPr marL="285750" indent="-285750">
              <a:buFont typeface="Arial" panose="020B0604020202020204" pitchFamily="34" charset="0"/>
              <a:buChar char="•"/>
            </a:pPr>
            <a:r>
              <a:rPr lang="en-US" sz="1600" dirty="0"/>
              <a:t>Kinetic energy 14.5 MeV</a:t>
            </a:r>
          </a:p>
          <a:p>
            <a:pPr marL="285750" indent="-285750">
              <a:buFont typeface="Arial" panose="020B0604020202020204" pitchFamily="34" charset="0"/>
              <a:buChar char="•"/>
            </a:pPr>
            <a:r>
              <a:rPr lang="en-US" sz="1600" dirty="0"/>
              <a:t>IR FEL wavelength 30 microns</a:t>
            </a:r>
          </a:p>
        </p:txBody>
      </p:sp>
      <p:sp>
        <p:nvSpPr>
          <p:cNvPr id="21" name="TextBox 20">
            <a:extLst>
              <a:ext uri="{FF2B5EF4-FFF2-40B4-BE49-F238E27FC236}">
                <a16:creationId xmlns:a16="http://schemas.microsoft.com/office/drawing/2014/main" id="{9536C402-10F2-8D4E-BE17-C1A636396F52}"/>
              </a:ext>
            </a:extLst>
          </p:cNvPr>
          <p:cNvSpPr txBox="1"/>
          <p:nvPr/>
        </p:nvSpPr>
        <p:spPr>
          <a:xfrm>
            <a:off x="4551756" y="4043026"/>
            <a:ext cx="3754554" cy="1354217"/>
          </a:xfrm>
          <a:prstGeom prst="rect">
            <a:avLst/>
          </a:prstGeom>
          <a:noFill/>
        </p:spPr>
        <p:txBody>
          <a:bodyPr wrap="none" rtlCol="0">
            <a:spAutoFit/>
          </a:bodyPr>
          <a:lstStyle/>
          <a:p>
            <a:r>
              <a:rPr lang="en-US" dirty="0"/>
              <a:t>Hadron beam parameters</a:t>
            </a:r>
          </a:p>
          <a:p>
            <a:pPr marL="285750" indent="-285750">
              <a:buFont typeface="Arial" panose="020B0604020202020204" pitchFamily="34" charset="0"/>
              <a:buChar char="•"/>
            </a:pPr>
            <a:r>
              <a:rPr lang="en-US" sz="1600" dirty="0"/>
              <a:t>Energy 27 GeV/u</a:t>
            </a:r>
          </a:p>
          <a:p>
            <a:pPr marL="285750" indent="-285750">
              <a:buFont typeface="Arial" panose="020B0604020202020204" pitchFamily="34" charset="0"/>
              <a:buChar char="•"/>
            </a:pPr>
            <a:r>
              <a:rPr lang="en-US" sz="1600" dirty="0"/>
              <a:t>Intensity 10</a:t>
            </a:r>
            <a:r>
              <a:rPr lang="en-US" sz="1600" baseline="30000" dirty="0"/>
              <a:t>9</a:t>
            </a:r>
            <a:r>
              <a:rPr lang="en-US" sz="1600" dirty="0"/>
              <a:t> hadrons/bunch (12 </a:t>
            </a:r>
            <a:r>
              <a:rPr lang="en-US" sz="1600" dirty="0" err="1"/>
              <a:t>nC</a:t>
            </a:r>
            <a:r>
              <a:rPr lang="en-US" sz="1600" dirty="0"/>
              <a:t>)</a:t>
            </a:r>
          </a:p>
          <a:p>
            <a:pPr marL="285750" indent="-285750">
              <a:buFont typeface="Arial" panose="020B0604020202020204" pitchFamily="34" charset="0"/>
              <a:buChar char="•"/>
            </a:pPr>
            <a:r>
              <a:rPr lang="en-US" sz="1600" dirty="0" err="1"/>
              <a:t>R.m.s</a:t>
            </a:r>
            <a:r>
              <a:rPr lang="en-US" sz="1600" dirty="0"/>
              <a:t>. bunch length 5 </a:t>
            </a:r>
            <a:r>
              <a:rPr lang="en-US" sz="1600" dirty="0" err="1"/>
              <a:t>nsec</a:t>
            </a:r>
            <a:endParaRPr lang="en-US" sz="1600" dirty="0"/>
          </a:p>
          <a:p>
            <a:pPr marL="285750" indent="-285750">
              <a:buFont typeface="Arial" panose="020B0604020202020204" pitchFamily="34" charset="0"/>
              <a:buChar char="•"/>
            </a:pPr>
            <a:r>
              <a:rPr lang="en-US" sz="1600" dirty="0"/>
              <a:t>Revolution frequency 78 kHz</a:t>
            </a:r>
          </a:p>
        </p:txBody>
      </p:sp>
    </p:spTree>
    <p:extLst>
      <p:ext uri="{BB962C8B-B14F-4D97-AF65-F5344CB8AC3E}">
        <p14:creationId xmlns:p14="http://schemas.microsoft.com/office/powerpoint/2010/main" val="3362516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D2EBA0-8308-784E-A67D-296694B9E6A4}"/>
              </a:ext>
            </a:extLst>
          </p:cNvPr>
          <p:cNvSpPr>
            <a:spLocks noGrp="1"/>
          </p:cNvSpPr>
          <p:nvPr>
            <p:ph type="title"/>
          </p:nvPr>
        </p:nvSpPr>
        <p:spPr/>
        <p:txBody>
          <a:bodyPr/>
          <a:lstStyle/>
          <a:p>
            <a:r>
              <a:rPr lang="en-US" dirty="0"/>
              <a:t>PCA based </a:t>
            </a:r>
            <a:r>
              <a:rPr lang="en-US" dirty="0" err="1"/>
              <a:t>CeC</a:t>
            </a:r>
            <a:r>
              <a:rPr lang="en-US" dirty="0"/>
              <a:t> System</a:t>
            </a:r>
          </a:p>
        </p:txBody>
      </p:sp>
      <p:pic>
        <p:nvPicPr>
          <p:cNvPr id="3" name="Picture 2" descr="0021m0003-a.jpg">
            <a:extLst>
              <a:ext uri="{FF2B5EF4-FFF2-40B4-BE49-F238E27FC236}">
                <a16:creationId xmlns:a16="http://schemas.microsoft.com/office/drawing/2014/main" id="{F8259271-32D6-2645-AF23-9F1D881F3446}"/>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816" y="1262678"/>
            <a:ext cx="9144000" cy="1038904"/>
          </a:xfrm>
          <a:prstGeom prst="rect">
            <a:avLst/>
          </a:prstGeom>
        </p:spPr>
      </p:pic>
      <p:sp>
        <p:nvSpPr>
          <p:cNvPr id="5" name="Content Placeholder 2">
            <a:extLst>
              <a:ext uri="{FF2B5EF4-FFF2-40B4-BE49-F238E27FC236}">
                <a16:creationId xmlns:a16="http://schemas.microsoft.com/office/drawing/2014/main" id="{DAF1266E-6C93-D84A-ADFC-A5122FE403D6}"/>
              </a:ext>
            </a:extLst>
          </p:cNvPr>
          <p:cNvSpPr txBox="1">
            <a:spLocks/>
          </p:cNvSpPr>
          <p:nvPr/>
        </p:nvSpPr>
        <p:spPr>
          <a:xfrm>
            <a:off x="4339986" y="2588241"/>
            <a:ext cx="4346814" cy="3182514"/>
          </a:xfrm>
          <a:prstGeom prst="rect">
            <a:avLst/>
          </a:prstGeom>
          <a:solidFill>
            <a:schemeClr val="bg1"/>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sz="1600" dirty="0"/>
              <a:t>Mechanical design of new </a:t>
            </a:r>
            <a:r>
              <a:rPr lang="en-US" sz="1600" dirty="0" err="1"/>
              <a:t>CeC</a:t>
            </a:r>
            <a:r>
              <a:rPr lang="en-US" sz="1600" dirty="0"/>
              <a:t> system is completed</a:t>
            </a:r>
          </a:p>
          <a:p>
            <a:pPr>
              <a:lnSpc>
                <a:spcPct val="100000"/>
              </a:lnSpc>
              <a:spcBef>
                <a:spcPts val="0"/>
              </a:spcBef>
            </a:pPr>
            <a:r>
              <a:rPr lang="en-US" sz="1600" dirty="0"/>
              <a:t>We procured and commissioned new laser system with controllable pulse structure</a:t>
            </a:r>
          </a:p>
          <a:p>
            <a:pPr>
              <a:lnSpc>
                <a:spcPct val="100000"/>
              </a:lnSpc>
              <a:spcBef>
                <a:spcPts val="0"/>
              </a:spcBef>
            </a:pPr>
            <a:r>
              <a:rPr lang="en-US" sz="1600" dirty="0"/>
              <a:t>All new vacuum chambers with beam diagnostics are built</a:t>
            </a:r>
          </a:p>
          <a:p>
            <a:pPr>
              <a:lnSpc>
                <a:spcPct val="100000"/>
              </a:lnSpc>
              <a:spcBef>
                <a:spcPts val="0"/>
              </a:spcBef>
            </a:pPr>
            <a:r>
              <a:rPr lang="en-US" sz="1600" dirty="0"/>
              <a:t>All supports are built and installed</a:t>
            </a:r>
          </a:p>
          <a:p>
            <a:pPr>
              <a:lnSpc>
                <a:spcPct val="100000"/>
              </a:lnSpc>
              <a:spcBef>
                <a:spcPts val="0"/>
              </a:spcBef>
            </a:pPr>
            <a:r>
              <a:rPr lang="en-US" sz="1600" dirty="0"/>
              <a:t>All solenoids are designed, manufactured, delivered and undergo magnetic measurements </a:t>
            </a:r>
          </a:p>
          <a:p>
            <a:pPr>
              <a:lnSpc>
                <a:spcPct val="100000"/>
              </a:lnSpc>
              <a:spcBef>
                <a:spcPts val="0"/>
              </a:spcBef>
            </a:pPr>
            <a:r>
              <a:rPr lang="en-US" sz="1600" dirty="0"/>
              <a:t>Assembly of the plasma-cascade based </a:t>
            </a:r>
            <a:r>
              <a:rPr lang="en-US" sz="1600" dirty="0" err="1"/>
              <a:t>CeC</a:t>
            </a:r>
            <a:r>
              <a:rPr lang="en-US" sz="1600" dirty="0"/>
              <a:t> can be completed during this year’s RHIC shut-down </a:t>
            </a:r>
          </a:p>
        </p:txBody>
      </p:sp>
      <p:sp>
        <p:nvSpPr>
          <p:cNvPr id="6" name="Rectangle 5">
            <a:extLst>
              <a:ext uri="{FF2B5EF4-FFF2-40B4-BE49-F238E27FC236}">
                <a16:creationId xmlns:a16="http://schemas.microsoft.com/office/drawing/2014/main" id="{03A0C058-9CEF-E644-B279-7C51409F181F}"/>
              </a:ext>
            </a:extLst>
          </p:cNvPr>
          <p:cNvSpPr/>
          <p:nvPr/>
        </p:nvSpPr>
        <p:spPr>
          <a:xfrm>
            <a:off x="1674374" y="1765749"/>
            <a:ext cx="1282377" cy="338554"/>
          </a:xfrm>
          <a:prstGeom prst="rect">
            <a:avLst/>
          </a:prstGeom>
        </p:spPr>
        <p:txBody>
          <a:bodyPr wrap="square">
            <a:spAutoFit/>
          </a:bodyPr>
          <a:lstStyle/>
          <a:p>
            <a:r>
              <a:rPr lang="en-US" sz="1600" dirty="0">
                <a:cs typeface="Times New Roman"/>
              </a:rPr>
              <a:t>4-cell PCA</a:t>
            </a:r>
          </a:p>
        </p:txBody>
      </p:sp>
      <p:sp>
        <p:nvSpPr>
          <p:cNvPr id="7" name="TextBox 6">
            <a:extLst>
              <a:ext uri="{FF2B5EF4-FFF2-40B4-BE49-F238E27FC236}">
                <a16:creationId xmlns:a16="http://schemas.microsoft.com/office/drawing/2014/main" id="{68027DED-1233-6845-9D1E-165C25395992}"/>
              </a:ext>
            </a:extLst>
          </p:cNvPr>
          <p:cNvSpPr txBox="1"/>
          <p:nvPr/>
        </p:nvSpPr>
        <p:spPr>
          <a:xfrm>
            <a:off x="278420" y="3190366"/>
            <a:ext cx="3877985" cy="2092881"/>
          </a:xfrm>
          <a:prstGeom prst="rect">
            <a:avLst/>
          </a:prstGeom>
          <a:noFill/>
        </p:spPr>
        <p:txBody>
          <a:bodyPr wrap="none" rtlCol="0">
            <a:spAutoFit/>
          </a:bodyPr>
          <a:lstStyle/>
          <a:p>
            <a:r>
              <a:rPr lang="en-US" dirty="0"/>
              <a:t>Required electron beam parameters</a:t>
            </a:r>
          </a:p>
          <a:p>
            <a:pPr marL="285750" indent="-285750">
              <a:buFont typeface="Arial" panose="020B0604020202020204" pitchFamily="34" charset="0"/>
              <a:buChar char="•"/>
            </a:pPr>
            <a:r>
              <a:rPr lang="en-US" sz="1600" dirty="0"/>
              <a:t>Normalized emittance &lt; 5 mm </a:t>
            </a:r>
            <a:r>
              <a:rPr lang="en-US" sz="1600" dirty="0" err="1"/>
              <a:t>mrad</a:t>
            </a:r>
            <a:endParaRPr lang="en-US" sz="1600" dirty="0"/>
          </a:p>
          <a:p>
            <a:pPr marL="285750" indent="-285750">
              <a:buFont typeface="Arial" panose="020B0604020202020204" pitchFamily="34" charset="0"/>
              <a:buChar char="•"/>
            </a:pPr>
            <a:r>
              <a:rPr lang="en-US" sz="1600" dirty="0"/>
              <a:t>Relative energy spread </a:t>
            </a:r>
            <a:r>
              <a:rPr lang="en-US" sz="1600" dirty="0" err="1">
                <a:latin typeface="Symbol" pitchFamily="2" charset="2"/>
              </a:rPr>
              <a:t>s</a:t>
            </a:r>
            <a:r>
              <a:rPr lang="en-US" sz="1600" baseline="-25000" dirty="0" err="1"/>
              <a:t>E</a:t>
            </a:r>
            <a:r>
              <a:rPr lang="en-US" sz="1600" dirty="0"/>
              <a:t>/E &lt; 10</a:t>
            </a:r>
            <a:r>
              <a:rPr lang="en-US" sz="1600" baseline="30000" dirty="0"/>
              <a:t>-3</a:t>
            </a:r>
          </a:p>
          <a:p>
            <a:pPr marL="285750" indent="-285750">
              <a:buFont typeface="Arial" panose="020B0604020202020204" pitchFamily="34" charset="0"/>
              <a:buChar char="•"/>
            </a:pPr>
            <a:r>
              <a:rPr lang="en-US" sz="1600" dirty="0"/>
              <a:t>Bunch charge 0.5 – 1.5 </a:t>
            </a:r>
            <a:r>
              <a:rPr lang="en-US" sz="1600" dirty="0" err="1"/>
              <a:t>nC</a:t>
            </a:r>
            <a:endParaRPr lang="en-US" sz="1600" dirty="0"/>
          </a:p>
          <a:p>
            <a:pPr marL="285750" indent="-285750">
              <a:buFont typeface="Arial" panose="020B0604020202020204" pitchFamily="34" charset="0"/>
              <a:buChar char="•"/>
            </a:pPr>
            <a:r>
              <a:rPr lang="en-US" sz="1600" dirty="0"/>
              <a:t>Repetition rate 1 Hz – 78 kHz</a:t>
            </a:r>
          </a:p>
          <a:p>
            <a:pPr marL="285750" indent="-285750">
              <a:buFont typeface="Arial" panose="020B0604020202020204" pitchFamily="34" charset="0"/>
              <a:buChar char="•"/>
            </a:pPr>
            <a:r>
              <a:rPr lang="en-US" sz="1600" dirty="0" err="1"/>
              <a:t>R.m.s</a:t>
            </a:r>
            <a:r>
              <a:rPr lang="en-US" sz="1600" dirty="0"/>
              <a:t>. bunch length 10 – 25 </a:t>
            </a:r>
            <a:r>
              <a:rPr lang="en-US" sz="1600" dirty="0" err="1"/>
              <a:t>psec</a:t>
            </a:r>
            <a:endParaRPr lang="en-US" sz="1600" dirty="0"/>
          </a:p>
          <a:p>
            <a:pPr marL="285750" indent="-285750">
              <a:buFont typeface="Arial" panose="020B0604020202020204" pitchFamily="34" charset="0"/>
              <a:buChar char="•"/>
            </a:pPr>
            <a:r>
              <a:rPr lang="en-US" sz="1600" dirty="0"/>
              <a:t>Peak current 50-100 A</a:t>
            </a:r>
          </a:p>
          <a:p>
            <a:pPr marL="285750" indent="-285750">
              <a:buFont typeface="Arial" panose="020B0604020202020204" pitchFamily="34" charset="0"/>
              <a:buChar char="•"/>
            </a:pPr>
            <a:r>
              <a:rPr lang="en-US" sz="1600" dirty="0"/>
              <a:t>Kinetic energy 14.5 MeV</a:t>
            </a:r>
          </a:p>
        </p:txBody>
      </p:sp>
      <p:cxnSp>
        <p:nvCxnSpPr>
          <p:cNvPr id="8" name="Straight Arrow Connector 7">
            <a:extLst>
              <a:ext uri="{FF2B5EF4-FFF2-40B4-BE49-F238E27FC236}">
                <a16:creationId xmlns:a16="http://schemas.microsoft.com/office/drawing/2014/main" id="{889B1B7D-B5C7-A848-999E-7B7BD9D11B2B}"/>
              </a:ext>
            </a:extLst>
          </p:cNvPr>
          <p:cNvCxnSpPr/>
          <p:nvPr/>
        </p:nvCxnSpPr>
        <p:spPr>
          <a:xfrm>
            <a:off x="1467293" y="1690689"/>
            <a:ext cx="1807535"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F9356DD7-E0B2-E541-9075-BF1D4E609750}"/>
              </a:ext>
            </a:extLst>
          </p:cNvPr>
          <p:cNvSpPr txBox="1"/>
          <p:nvPr/>
        </p:nvSpPr>
        <p:spPr>
          <a:xfrm>
            <a:off x="3176650" y="1108789"/>
            <a:ext cx="979755" cy="307777"/>
          </a:xfrm>
          <a:prstGeom prst="rect">
            <a:avLst/>
          </a:prstGeom>
          <a:noFill/>
        </p:spPr>
        <p:txBody>
          <a:bodyPr wrap="none" rtlCol="0">
            <a:spAutoFit/>
          </a:bodyPr>
          <a:lstStyle/>
          <a:p>
            <a:r>
              <a:rPr lang="en-US" sz="1400" dirty="0"/>
              <a:t>Modulator</a:t>
            </a:r>
          </a:p>
        </p:txBody>
      </p:sp>
      <p:sp>
        <p:nvSpPr>
          <p:cNvPr id="10" name="TextBox 9">
            <a:extLst>
              <a:ext uri="{FF2B5EF4-FFF2-40B4-BE49-F238E27FC236}">
                <a16:creationId xmlns:a16="http://schemas.microsoft.com/office/drawing/2014/main" id="{609D573F-5085-9A40-A486-12A110CB46C1}"/>
              </a:ext>
            </a:extLst>
          </p:cNvPr>
          <p:cNvSpPr txBox="1"/>
          <p:nvPr/>
        </p:nvSpPr>
        <p:spPr>
          <a:xfrm>
            <a:off x="754912" y="1108789"/>
            <a:ext cx="683200" cy="307777"/>
          </a:xfrm>
          <a:prstGeom prst="rect">
            <a:avLst/>
          </a:prstGeom>
          <a:noFill/>
        </p:spPr>
        <p:txBody>
          <a:bodyPr wrap="none" rtlCol="0">
            <a:spAutoFit/>
          </a:bodyPr>
          <a:lstStyle/>
          <a:p>
            <a:r>
              <a:rPr lang="en-US" sz="1400" dirty="0"/>
              <a:t>Kicker</a:t>
            </a:r>
          </a:p>
        </p:txBody>
      </p:sp>
    </p:spTree>
    <p:extLst>
      <p:ext uri="{BB962C8B-B14F-4D97-AF65-F5344CB8AC3E}">
        <p14:creationId xmlns:p14="http://schemas.microsoft.com/office/powerpoint/2010/main" val="20296525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7B4B35-3D7D-224E-9A08-CA7D60C8BE20}"/>
              </a:ext>
            </a:extLst>
          </p:cNvPr>
          <p:cNvSpPr>
            <a:spLocks noGrp="1"/>
          </p:cNvSpPr>
          <p:nvPr>
            <p:ph type="title"/>
          </p:nvPr>
        </p:nvSpPr>
        <p:spPr/>
        <p:txBody>
          <a:bodyPr/>
          <a:lstStyle/>
          <a:p>
            <a:r>
              <a:rPr lang="en-US" dirty="0"/>
              <a:t>Accelerator System</a:t>
            </a:r>
          </a:p>
        </p:txBody>
      </p:sp>
      <p:pic>
        <p:nvPicPr>
          <p:cNvPr id="4" name="Picture 3" descr="0021m0003_iso.jpg">
            <a:extLst>
              <a:ext uri="{FF2B5EF4-FFF2-40B4-BE49-F238E27FC236}">
                <a16:creationId xmlns:a16="http://schemas.microsoft.com/office/drawing/2014/main" id="{B589E45B-0771-7447-88C5-9F196AF4A6F1}"/>
              </a:ext>
            </a:extLst>
          </p:cNvPr>
          <p:cNvPicPr>
            <a:picLocks noChangeAspect="1"/>
          </p:cNvPicPr>
          <p:nvPr/>
        </p:nvPicPr>
        <p:blipFill rotWithShape="1">
          <a:blip r:embed="rId2" cstate="print">
            <a:alphaModFix amt="78000"/>
            <a:extLst>
              <a:ext uri="{28A0092B-C50C-407E-A947-70E740481C1C}">
                <a14:useLocalDpi xmlns:a14="http://schemas.microsoft.com/office/drawing/2010/main"/>
              </a:ext>
            </a:extLst>
          </a:blip>
          <a:srcRect/>
          <a:stretch/>
        </p:blipFill>
        <p:spPr>
          <a:xfrm>
            <a:off x="558412" y="1570534"/>
            <a:ext cx="8143356" cy="1486773"/>
          </a:xfrm>
          <a:prstGeom prst="rect">
            <a:avLst/>
          </a:prstGeom>
          <a:effectLst/>
        </p:spPr>
      </p:pic>
      <p:sp>
        <p:nvSpPr>
          <p:cNvPr id="5" name="TextBox 4">
            <a:extLst>
              <a:ext uri="{FF2B5EF4-FFF2-40B4-BE49-F238E27FC236}">
                <a16:creationId xmlns:a16="http://schemas.microsoft.com/office/drawing/2014/main" id="{3671997C-E93D-2842-B70F-DEFBB8A47326}"/>
              </a:ext>
            </a:extLst>
          </p:cNvPr>
          <p:cNvSpPr txBox="1"/>
          <p:nvPr/>
        </p:nvSpPr>
        <p:spPr>
          <a:xfrm>
            <a:off x="253165" y="3246207"/>
            <a:ext cx="3927946" cy="2246769"/>
          </a:xfrm>
          <a:prstGeom prst="rect">
            <a:avLst/>
          </a:prstGeom>
          <a:noFill/>
        </p:spPr>
        <p:txBody>
          <a:bodyPr wrap="square" rtlCol="0">
            <a:spAutoFit/>
          </a:bodyPr>
          <a:lstStyle/>
          <a:p>
            <a:pPr marL="285750" indent="-285750">
              <a:buFont typeface="Arial" panose="020B0604020202020204" pitchFamily="34" charset="0"/>
              <a:buChar char="•"/>
            </a:pPr>
            <a:r>
              <a:rPr lang="en-US" sz="1400" dirty="0"/>
              <a:t>113 MHz SRF gun with CsK</a:t>
            </a:r>
            <a:r>
              <a:rPr lang="en-US" sz="1400" baseline="-25000" dirty="0"/>
              <a:t>2</a:t>
            </a:r>
            <a:r>
              <a:rPr lang="en-US" sz="1400" dirty="0"/>
              <a:t>Sb photocathode. Cathode operation – weeks. </a:t>
            </a:r>
          </a:p>
          <a:p>
            <a:pPr marL="285750" indent="-285750">
              <a:buFont typeface="Arial" panose="020B0604020202020204" pitchFamily="34" charset="0"/>
              <a:buChar char="•"/>
            </a:pPr>
            <a:r>
              <a:rPr lang="en-US" sz="1400" dirty="0"/>
              <a:t>532 nm drive laser</a:t>
            </a:r>
          </a:p>
          <a:p>
            <a:pPr marL="285750" indent="-285750">
              <a:buFont typeface="Arial" panose="020B0604020202020204" pitchFamily="34" charset="0"/>
              <a:buChar char="•"/>
            </a:pPr>
            <a:r>
              <a:rPr lang="en-US" sz="1400" dirty="0"/>
              <a:t>Two 500 MHz copper cavities for ballistic compression to the required peak current</a:t>
            </a:r>
          </a:p>
          <a:p>
            <a:pPr marL="285750" indent="-285750">
              <a:buFont typeface="Arial" panose="020B0604020202020204" pitchFamily="34" charset="0"/>
              <a:buChar char="•"/>
            </a:pPr>
            <a:r>
              <a:rPr lang="en-US" sz="1400" dirty="0"/>
              <a:t>704 MHz SRF accelerator cavity </a:t>
            </a:r>
          </a:p>
          <a:p>
            <a:pPr marL="285750" indent="-285750">
              <a:buFont typeface="Arial" panose="020B0604020202020204" pitchFamily="34" charset="0"/>
              <a:buChar char="•"/>
            </a:pPr>
            <a:r>
              <a:rPr lang="en-US" sz="1400" dirty="0"/>
              <a:t>FEL structure with three helical undulators and three phase shifters </a:t>
            </a:r>
          </a:p>
          <a:p>
            <a:pPr marL="285750" indent="-285750">
              <a:buFont typeface="Arial" panose="020B0604020202020204" pitchFamily="34" charset="0"/>
              <a:buChar char="•"/>
            </a:pPr>
            <a:r>
              <a:rPr lang="en-US" sz="1400" dirty="0"/>
              <a:t>6 solenoids, 16 quadrupoles, and three dipoles</a:t>
            </a:r>
          </a:p>
        </p:txBody>
      </p:sp>
      <p:sp>
        <p:nvSpPr>
          <p:cNvPr id="6" name="TextBox 5">
            <a:extLst>
              <a:ext uri="{FF2B5EF4-FFF2-40B4-BE49-F238E27FC236}">
                <a16:creationId xmlns:a16="http://schemas.microsoft.com/office/drawing/2014/main" id="{7D4FADE5-8019-E248-8BE1-301C44690951}"/>
              </a:ext>
            </a:extLst>
          </p:cNvPr>
          <p:cNvSpPr txBox="1"/>
          <p:nvPr/>
        </p:nvSpPr>
        <p:spPr>
          <a:xfrm>
            <a:off x="4298988" y="3246207"/>
            <a:ext cx="4390946" cy="1661993"/>
          </a:xfrm>
          <a:prstGeom prst="rect">
            <a:avLst/>
          </a:prstGeom>
          <a:noFill/>
        </p:spPr>
        <p:txBody>
          <a:bodyPr wrap="none" rtlCol="0">
            <a:spAutoFit/>
          </a:bodyPr>
          <a:lstStyle/>
          <a:p>
            <a:r>
              <a:rPr lang="en-US" dirty="0"/>
              <a:t>Demonstrated electron beam parameters</a:t>
            </a:r>
          </a:p>
          <a:p>
            <a:pPr marL="285750" indent="-285750">
              <a:buFont typeface="Arial" panose="020B0604020202020204" pitchFamily="34" charset="0"/>
              <a:buChar char="•"/>
            </a:pPr>
            <a:r>
              <a:rPr lang="en-US" sz="1400" dirty="0"/>
              <a:t>Normalized emittance  3 – 4 mm </a:t>
            </a:r>
            <a:r>
              <a:rPr lang="en-US" sz="1400" dirty="0" err="1"/>
              <a:t>mrad</a:t>
            </a:r>
            <a:endParaRPr lang="en-US" sz="1400" dirty="0"/>
          </a:p>
          <a:p>
            <a:pPr marL="285750" indent="-285750">
              <a:buFont typeface="Arial" panose="020B0604020202020204" pitchFamily="34" charset="0"/>
              <a:buChar char="•"/>
            </a:pPr>
            <a:r>
              <a:rPr lang="en-US" sz="1400" dirty="0"/>
              <a:t>Relative energy spread </a:t>
            </a:r>
            <a:r>
              <a:rPr lang="en-US" sz="1400" dirty="0" err="1">
                <a:latin typeface="Symbol" pitchFamily="2" charset="2"/>
              </a:rPr>
              <a:t>s</a:t>
            </a:r>
            <a:r>
              <a:rPr lang="en-US" sz="1400" baseline="-25000" dirty="0" err="1"/>
              <a:t>E</a:t>
            </a:r>
            <a:r>
              <a:rPr lang="en-US" sz="1400" dirty="0"/>
              <a:t>/E &lt; 3x10</a:t>
            </a:r>
            <a:r>
              <a:rPr lang="en-US" sz="1400" baseline="30000" dirty="0"/>
              <a:t>-4</a:t>
            </a:r>
          </a:p>
          <a:p>
            <a:pPr marL="285750" indent="-285750">
              <a:buFont typeface="Arial" panose="020B0604020202020204" pitchFamily="34" charset="0"/>
              <a:buChar char="•"/>
            </a:pPr>
            <a:r>
              <a:rPr lang="en-US" sz="1400" dirty="0"/>
              <a:t>Bunch charge 0.03 – 10.7 </a:t>
            </a:r>
            <a:r>
              <a:rPr lang="en-US" sz="1400" dirty="0" err="1"/>
              <a:t>nC</a:t>
            </a:r>
            <a:endParaRPr lang="en-US" sz="1400" dirty="0"/>
          </a:p>
          <a:p>
            <a:pPr marL="285750" indent="-285750">
              <a:buFont typeface="Arial" panose="020B0604020202020204" pitchFamily="34" charset="0"/>
              <a:buChar char="•"/>
            </a:pPr>
            <a:r>
              <a:rPr lang="en-US" sz="1400" dirty="0"/>
              <a:t>Repetition rate 1 Hz – 78 kHz</a:t>
            </a:r>
          </a:p>
          <a:p>
            <a:pPr marL="285750" indent="-285750">
              <a:buFont typeface="Arial" panose="020B0604020202020204" pitchFamily="34" charset="0"/>
              <a:buChar char="•"/>
            </a:pPr>
            <a:r>
              <a:rPr lang="en-US" sz="1400" dirty="0" err="1"/>
              <a:t>R.m.s</a:t>
            </a:r>
            <a:r>
              <a:rPr lang="en-US" sz="1400" dirty="0"/>
              <a:t>. bunch length 10 – 500 </a:t>
            </a:r>
            <a:r>
              <a:rPr lang="en-US" sz="1400" dirty="0" err="1"/>
              <a:t>psec</a:t>
            </a:r>
            <a:endParaRPr lang="en-US" sz="1400" dirty="0"/>
          </a:p>
          <a:p>
            <a:pPr marL="285750" indent="-285750">
              <a:buFont typeface="Arial" panose="020B0604020202020204" pitchFamily="34" charset="0"/>
              <a:buChar char="•"/>
            </a:pPr>
            <a:r>
              <a:rPr lang="en-US" sz="1400" dirty="0"/>
              <a:t>Kinetic energy 14.5 MeV</a:t>
            </a:r>
          </a:p>
        </p:txBody>
      </p:sp>
      <p:sp>
        <p:nvSpPr>
          <p:cNvPr id="7" name="TextBox 6">
            <a:extLst>
              <a:ext uri="{FF2B5EF4-FFF2-40B4-BE49-F238E27FC236}">
                <a16:creationId xmlns:a16="http://schemas.microsoft.com/office/drawing/2014/main" id="{945F5650-6DC7-DB4C-A8C2-97A250DBBC1D}"/>
              </a:ext>
            </a:extLst>
          </p:cNvPr>
          <p:cNvSpPr txBox="1"/>
          <p:nvPr/>
        </p:nvSpPr>
        <p:spPr>
          <a:xfrm>
            <a:off x="2073105" y="5416032"/>
            <a:ext cx="6282489" cy="1200329"/>
          </a:xfrm>
          <a:prstGeom prst="rect">
            <a:avLst/>
          </a:prstGeom>
          <a:noFill/>
        </p:spPr>
        <p:txBody>
          <a:bodyPr wrap="none" rtlCol="0">
            <a:spAutoFit/>
          </a:bodyPr>
          <a:lstStyle/>
          <a:p>
            <a:r>
              <a:rPr lang="en-US" dirty="0"/>
              <a:t>Challenges</a:t>
            </a:r>
          </a:p>
          <a:p>
            <a:pPr marL="285750" indent="-285750">
              <a:buFont typeface="Arial" panose="020B0604020202020204" pitchFamily="34" charset="0"/>
              <a:buChar char="•"/>
            </a:pPr>
            <a:r>
              <a:rPr lang="en-US" dirty="0"/>
              <a:t>Gun axis is tilted by 11.1±0.1 </a:t>
            </a:r>
            <a:r>
              <a:rPr lang="en-US" dirty="0" err="1"/>
              <a:t>mrad</a:t>
            </a:r>
            <a:endParaRPr lang="en-US" dirty="0"/>
          </a:p>
          <a:p>
            <a:pPr marL="285750" indent="-285750">
              <a:buFont typeface="Arial" panose="020B0604020202020204" pitchFamily="34" charset="0"/>
              <a:buChar char="•"/>
            </a:pPr>
            <a:r>
              <a:rPr lang="en-US" dirty="0"/>
              <a:t>Buncher cavities generate time-dependent transvers kick</a:t>
            </a:r>
          </a:p>
          <a:p>
            <a:pPr marL="285750" indent="-285750">
              <a:buFont typeface="Arial" panose="020B0604020202020204" pitchFamily="34" charset="0"/>
              <a:buChar char="•"/>
            </a:pPr>
            <a:r>
              <a:rPr lang="en-US" dirty="0"/>
              <a:t>Linac axis is 3 mm lower than median plane</a:t>
            </a:r>
          </a:p>
        </p:txBody>
      </p:sp>
      <p:sp>
        <p:nvSpPr>
          <p:cNvPr id="8" name="TextBox 7">
            <a:extLst>
              <a:ext uri="{FF2B5EF4-FFF2-40B4-BE49-F238E27FC236}">
                <a16:creationId xmlns:a16="http://schemas.microsoft.com/office/drawing/2014/main" id="{22415E08-E3AD-BE49-A8F3-088203DCAC24}"/>
              </a:ext>
            </a:extLst>
          </p:cNvPr>
          <p:cNvSpPr txBox="1"/>
          <p:nvPr/>
        </p:nvSpPr>
        <p:spPr>
          <a:xfrm>
            <a:off x="3301868" y="1644522"/>
            <a:ext cx="879243" cy="646331"/>
          </a:xfrm>
          <a:prstGeom prst="rect">
            <a:avLst/>
          </a:prstGeom>
          <a:noFill/>
        </p:spPr>
        <p:txBody>
          <a:bodyPr wrap="square" rtlCol="0">
            <a:spAutoFit/>
          </a:bodyPr>
          <a:lstStyle/>
          <a:p>
            <a:r>
              <a:rPr lang="en-US" sz="1200" dirty="0"/>
              <a:t>Profile monitor with slits</a:t>
            </a:r>
          </a:p>
        </p:txBody>
      </p:sp>
      <p:sp>
        <p:nvSpPr>
          <p:cNvPr id="9" name="TextBox 8">
            <a:extLst>
              <a:ext uri="{FF2B5EF4-FFF2-40B4-BE49-F238E27FC236}">
                <a16:creationId xmlns:a16="http://schemas.microsoft.com/office/drawing/2014/main" id="{C1183640-D3A5-704F-8765-650B3AA7ECFE}"/>
              </a:ext>
            </a:extLst>
          </p:cNvPr>
          <p:cNvSpPr txBox="1"/>
          <p:nvPr/>
        </p:nvSpPr>
        <p:spPr>
          <a:xfrm>
            <a:off x="4982993" y="1775950"/>
            <a:ext cx="698851" cy="461665"/>
          </a:xfrm>
          <a:prstGeom prst="rect">
            <a:avLst/>
          </a:prstGeom>
          <a:noFill/>
        </p:spPr>
        <p:txBody>
          <a:bodyPr wrap="square" rtlCol="0">
            <a:spAutoFit/>
          </a:bodyPr>
          <a:lstStyle/>
          <a:p>
            <a:r>
              <a:rPr lang="en-US" sz="1200" dirty="0"/>
              <a:t>Profile monitor</a:t>
            </a:r>
          </a:p>
        </p:txBody>
      </p:sp>
      <p:sp>
        <p:nvSpPr>
          <p:cNvPr id="10" name="TextBox 9">
            <a:extLst>
              <a:ext uri="{FF2B5EF4-FFF2-40B4-BE49-F238E27FC236}">
                <a16:creationId xmlns:a16="http://schemas.microsoft.com/office/drawing/2014/main" id="{DBCF0057-226C-394A-A6B2-4760AE6575B9}"/>
              </a:ext>
            </a:extLst>
          </p:cNvPr>
          <p:cNvSpPr txBox="1"/>
          <p:nvPr/>
        </p:nvSpPr>
        <p:spPr>
          <a:xfrm>
            <a:off x="6735847" y="2290853"/>
            <a:ext cx="522900" cy="307777"/>
          </a:xfrm>
          <a:prstGeom prst="rect">
            <a:avLst/>
          </a:prstGeom>
          <a:noFill/>
        </p:spPr>
        <p:txBody>
          <a:bodyPr wrap="none" rtlCol="0">
            <a:spAutoFit/>
          </a:bodyPr>
          <a:lstStyle/>
          <a:p>
            <a:r>
              <a:rPr lang="en-US" sz="1400" dirty="0"/>
              <a:t>Gun</a:t>
            </a:r>
          </a:p>
        </p:txBody>
      </p:sp>
      <p:sp>
        <p:nvSpPr>
          <p:cNvPr id="11" name="TextBox 10">
            <a:extLst>
              <a:ext uri="{FF2B5EF4-FFF2-40B4-BE49-F238E27FC236}">
                <a16:creationId xmlns:a16="http://schemas.microsoft.com/office/drawing/2014/main" id="{5FA9DBEA-914E-BF45-AFE5-DFC003360D00}"/>
              </a:ext>
            </a:extLst>
          </p:cNvPr>
          <p:cNvSpPr txBox="1"/>
          <p:nvPr/>
        </p:nvSpPr>
        <p:spPr>
          <a:xfrm>
            <a:off x="7336140" y="1805235"/>
            <a:ext cx="962123" cy="461665"/>
          </a:xfrm>
          <a:prstGeom prst="rect">
            <a:avLst/>
          </a:prstGeom>
          <a:noFill/>
        </p:spPr>
        <p:txBody>
          <a:bodyPr wrap="none" rtlCol="0">
            <a:spAutoFit/>
          </a:bodyPr>
          <a:lstStyle/>
          <a:p>
            <a:r>
              <a:rPr lang="en-US" sz="1200" dirty="0"/>
              <a:t>Garage for </a:t>
            </a:r>
          </a:p>
          <a:p>
            <a:r>
              <a:rPr lang="en-US" sz="1200" dirty="0"/>
              <a:t>3 cathodes</a:t>
            </a:r>
          </a:p>
        </p:txBody>
      </p:sp>
      <p:sp>
        <p:nvSpPr>
          <p:cNvPr id="12" name="TextBox 11">
            <a:extLst>
              <a:ext uri="{FF2B5EF4-FFF2-40B4-BE49-F238E27FC236}">
                <a16:creationId xmlns:a16="http://schemas.microsoft.com/office/drawing/2014/main" id="{3ABD5825-9BA3-F843-B800-F03244ADCB6C}"/>
              </a:ext>
            </a:extLst>
          </p:cNvPr>
          <p:cNvSpPr txBox="1"/>
          <p:nvPr/>
        </p:nvSpPr>
        <p:spPr>
          <a:xfrm>
            <a:off x="5651044" y="1526871"/>
            <a:ext cx="857947" cy="461665"/>
          </a:xfrm>
          <a:prstGeom prst="rect">
            <a:avLst/>
          </a:prstGeom>
          <a:noFill/>
        </p:spPr>
        <p:txBody>
          <a:bodyPr wrap="square" rtlCol="0">
            <a:spAutoFit/>
          </a:bodyPr>
          <a:lstStyle/>
          <a:p>
            <a:r>
              <a:rPr lang="en-US" sz="1200" dirty="0"/>
              <a:t>Buncher cavities</a:t>
            </a:r>
          </a:p>
        </p:txBody>
      </p:sp>
      <p:pic>
        <p:nvPicPr>
          <p:cNvPr id="13" name="Picture 12">
            <a:extLst>
              <a:ext uri="{FF2B5EF4-FFF2-40B4-BE49-F238E27FC236}">
                <a16:creationId xmlns:a16="http://schemas.microsoft.com/office/drawing/2014/main" id="{055B9DAC-FB9E-514D-AD44-F5F825F188C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885039" y="250580"/>
            <a:ext cx="3070312" cy="1221859"/>
          </a:xfrm>
          <a:prstGeom prst="rect">
            <a:avLst/>
          </a:prstGeom>
        </p:spPr>
      </p:pic>
      <p:sp>
        <p:nvSpPr>
          <p:cNvPr id="14" name="TextBox 13">
            <a:extLst>
              <a:ext uri="{FF2B5EF4-FFF2-40B4-BE49-F238E27FC236}">
                <a16:creationId xmlns:a16="http://schemas.microsoft.com/office/drawing/2014/main" id="{D08A82BA-2E90-714A-9179-477680300321}"/>
              </a:ext>
            </a:extLst>
          </p:cNvPr>
          <p:cNvSpPr txBox="1"/>
          <p:nvPr/>
        </p:nvSpPr>
        <p:spPr>
          <a:xfrm>
            <a:off x="1529255" y="2141509"/>
            <a:ext cx="605359" cy="276999"/>
          </a:xfrm>
          <a:prstGeom prst="rect">
            <a:avLst/>
          </a:prstGeom>
          <a:noFill/>
        </p:spPr>
        <p:txBody>
          <a:bodyPr wrap="none" rtlCol="0">
            <a:spAutoFit/>
          </a:bodyPr>
          <a:lstStyle/>
          <a:p>
            <a:r>
              <a:rPr lang="en-US" sz="1200" dirty="0"/>
              <a:t>Triplet</a:t>
            </a:r>
          </a:p>
        </p:txBody>
      </p:sp>
      <p:sp>
        <p:nvSpPr>
          <p:cNvPr id="15" name="TextBox 14">
            <a:extLst>
              <a:ext uri="{FF2B5EF4-FFF2-40B4-BE49-F238E27FC236}">
                <a16:creationId xmlns:a16="http://schemas.microsoft.com/office/drawing/2014/main" id="{40F9EBFB-91C5-F74F-9C17-5663382B0FFC}"/>
              </a:ext>
            </a:extLst>
          </p:cNvPr>
          <p:cNvSpPr txBox="1"/>
          <p:nvPr/>
        </p:nvSpPr>
        <p:spPr>
          <a:xfrm>
            <a:off x="-43601" y="1696631"/>
            <a:ext cx="698851" cy="461665"/>
          </a:xfrm>
          <a:prstGeom prst="rect">
            <a:avLst/>
          </a:prstGeom>
          <a:noFill/>
        </p:spPr>
        <p:txBody>
          <a:bodyPr wrap="square" rtlCol="0">
            <a:spAutoFit/>
          </a:bodyPr>
          <a:lstStyle/>
          <a:p>
            <a:r>
              <a:rPr lang="en-US" sz="1200" dirty="0"/>
              <a:t>Profile monitor</a:t>
            </a:r>
          </a:p>
        </p:txBody>
      </p:sp>
      <p:sp>
        <p:nvSpPr>
          <p:cNvPr id="16" name="TextBox 15">
            <a:extLst>
              <a:ext uri="{FF2B5EF4-FFF2-40B4-BE49-F238E27FC236}">
                <a16:creationId xmlns:a16="http://schemas.microsoft.com/office/drawing/2014/main" id="{DC4295DB-ABD1-E544-89E4-C8FC1BB829AC}"/>
              </a:ext>
            </a:extLst>
          </p:cNvPr>
          <p:cNvSpPr txBox="1"/>
          <p:nvPr/>
        </p:nvSpPr>
        <p:spPr>
          <a:xfrm>
            <a:off x="898440" y="2815626"/>
            <a:ext cx="698851" cy="461665"/>
          </a:xfrm>
          <a:prstGeom prst="rect">
            <a:avLst/>
          </a:prstGeom>
          <a:noFill/>
        </p:spPr>
        <p:txBody>
          <a:bodyPr wrap="square" rtlCol="0">
            <a:spAutoFit/>
          </a:bodyPr>
          <a:lstStyle/>
          <a:p>
            <a:r>
              <a:rPr lang="en-US" sz="1200" dirty="0"/>
              <a:t>Profile monitor</a:t>
            </a:r>
          </a:p>
        </p:txBody>
      </p:sp>
      <p:sp>
        <p:nvSpPr>
          <p:cNvPr id="17" name="TextBox 16">
            <a:extLst>
              <a:ext uri="{FF2B5EF4-FFF2-40B4-BE49-F238E27FC236}">
                <a16:creationId xmlns:a16="http://schemas.microsoft.com/office/drawing/2014/main" id="{C3FF8638-7CE4-2E4A-B6AA-C0969FD244E9}"/>
              </a:ext>
            </a:extLst>
          </p:cNvPr>
          <p:cNvSpPr txBox="1"/>
          <p:nvPr/>
        </p:nvSpPr>
        <p:spPr>
          <a:xfrm>
            <a:off x="1261367" y="1879589"/>
            <a:ext cx="668773" cy="276999"/>
          </a:xfrm>
          <a:prstGeom prst="rect">
            <a:avLst/>
          </a:prstGeom>
          <a:noFill/>
        </p:spPr>
        <p:txBody>
          <a:bodyPr wrap="none" rtlCol="0">
            <a:spAutoFit/>
          </a:bodyPr>
          <a:lstStyle/>
          <a:p>
            <a:r>
              <a:rPr lang="en-US" sz="1200" dirty="0"/>
              <a:t>Dogleg</a:t>
            </a:r>
          </a:p>
        </p:txBody>
      </p:sp>
      <p:sp>
        <p:nvSpPr>
          <p:cNvPr id="18" name="TextBox 17">
            <a:extLst>
              <a:ext uri="{FF2B5EF4-FFF2-40B4-BE49-F238E27FC236}">
                <a16:creationId xmlns:a16="http://schemas.microsoft.com/office/drawing/2014/main" id="{85B8B046-EBA4-D245-ADE4-E5DC7C875024}"/>
              </a:ext>
            </a:extLst>
          </p:cNvPr>
          <p:cNvSpPr txBox="1"/>
          <p:nvPr/>
        </p:nvSpPr>
        <p:spPr>
          <a:xfrm>
            <a:off x="86233" y="2341770"/>
            <a:ext cx="960789" cy="430887"/>
          </a:xfrm>
          <a:prstGeom prst="rect">
            <a:avLst/>
          </a:prstGeom>
          <a:noFill/>
        </p:spPr>
        <p:txBody>
          <a:bodyPr wrap="square" rtlCol="0">
            <a:spAutoFit/>
          </a:bodyPr>
          <a:lstStyle/>
          <a:p>
            <a:r>
              <a:rPr lang="en-US" sz="1100" dirty="0"/>
              <a:t>Dump with</a:t>
            </a:r>
          </a:p>
          <a:p>
            <a:r>
              <a:rPr lang="en-US" sz="1100" dirty="0"/>
              <a:t>Faraday cup</a:t>
            </a:r>
          </a:p>
        </p:txBody>
      </p:sp>
      <p:cxnSp>
        <p:nvCxnSpPr>
          <p:cNvPr id="20" name="Straight Arrow Connector 19">
            <a:extLst>
              <a:ext uri="{FF2B5EF4-FFF2-40B4-BE49-F238E27FC236}">
                <a16:creationId xmlns:a16="http://schemas.microsoft.com/office/drawing/2014/main" id="{C9E3DC8B-AD5D-1448-82EC-1A525E24A182}"/>
              </a:ext>
            </a:extLst>
          </p:cNvPr>
          <p:cNvCxnSpPr>
            <a:cxnSpLocks/>
            <a:stCxn id="16" idx="0"/>
          </p:cNvCxnSpPr>
          <p:nvPr/>
        </p:nvCxnSpPr>
        <p:spPr>
          <a:xfrm flipH="1" flipV="1">
            <a:off x="1247865" y="2412851"/>
            <a:ext cx="1" cy="402775"/>
          </a:xfrm>
          <a:prstGeom prst="straightConnector1">
            <a:avLst/>
          </a:prstGeom>
          <a:ln w="25400">
            <a:solidFill>
              <a:schemeClr val="accent6">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57CDD74E-4B9B-B846-A6A4-3D6F4B030BCA}"/>
              </a:ext>
            </a:extLst>
          </p:cNvPr>
          <p:cNvCxnSpPr>
            <a:cxnSpLocks/>
            <a:stCxn id="15" idx="3"/>
          </p:cNvCxnSpPr>
          <p:nvPr/>
        </p:nvCxnSpPr>
        <p:spPr>
          <a:xfrm>
            <a:off x="655250" y="1927464"/>
            <a:ext cx="281389" cy="90624"/>
          </a:xfrm>
          <a:prstGeom prst="straightConnector1">
            <a:avLst/>
          </a:prstGeom>
          <a:ln w="25400">
            <a:solidFill>
              <a:schemeClr val="accent6">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278725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113 MHz RF Gun</a:t>
            </a:r>
          </a:p>
        </p:txBody>
      </p:sp>
      <p:sp>
        <p:nvSpPr>
          <p:cNvPr id="26" name="TextBox 25">
            <a:extLst>
              <a:ext uri="{FF2B5EF4-FFF2-40B4-BE49-F238E27FC236}">
                <a16:creationId xmlns:a16="http://schemas.microsoft.com/office/drawing/2014/main" id="{DB3C2DAC-3656-174D-9247-F17C326B3A95}"/>
              </a:ext>
            </a:extLst>
          </p:cNvPr>
          <p:cNvSpPr txBox="1"/>
          <p:nvPr/>
        </p:nvSpPr>
        <p:spPr>
          <a:xfrm>
            <a:off x="6304659" y="1835406"/>
            <a:ext cx="2689930" cy="2062103"/>
          </a:xfrm>
          <a:prstGeom prst="rect">
            <a:avLst/>
          </a:prstGeom>
          <a:noFill/>
        </p:spPr>
        <p:txBody>
          <a:bodyPr wrap="square" rtlCol="0">
            <a:spAutoFit/>
          </a:bodyPr>
          <a:lstStyle/>
          <a:p>
            <a:r>
              <a:rPr lang="en-US" sz="1600" dirty="0"/>
              <a:t>Challenges</a:t>
            </a:r>
          </a:p>
          <a:p>
            <a:pPr marL="285750" indent="-285750">
              <a:buFont typeface="Arial" panose="020B0604020202020204" pitchFamily="34" charset="0"/>
              <a:buChar char="•"/>
            </a:pPr>
            <a:r>
              <a:rPr lang="en-US" sz="1600" dirty="0"/>
              <a:t>Strong multipacting barrier at 30-40 kV</a:t>
            </a:r>
          </a:p>
          <a:p>
            <a:pPr marL="285750" indent="-285750">
              <a:buFont typeface="Arial" panose="020B0604020202020204" pitchFamily="34" charset="0"/>
              <a:buChar char="•"/>
            </a:pPr>
            <a:r>
              <a:rPr lang="en-US" sz="1600" dirty="0"/>
              <a:t>Dependence of the cavity frequency on coupling</a:t>
            </a:r>
          </a:p>
          <a:p>
            <a:pPr marL="285750" indent="-285750">
              <a:buFont typeface="Arial" panose="020B0604020202020204" pitchFamily="34" charset="0"/>
              <a:buChar char="•"/>
            </a:pPr>
            <a:r>
              <a:rPr lang="en-US" sz="1600" dirty="0"/>
              <a:t>Location of the cathode puck vs nose is not fixed</a:t>
            </a:r>
          </a:p>
        </p:txBody>
      </p:sp>
      <p:pic>
        <p:nvPicPr>
          <p:cNvPr id="20" name="Picture 19">
            <a:extLst>
              <a:ext uri="{FF2B5EF4-FFF2-40B4-BE49-F238E27FC236}">
                <a16:creationId xmlns:a16="http://schemas.microsoft.com/office/drawing/2014/main" id="{2697732A-B768-6447-8945-B3FE14EA2115}"/>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328370" y="4551045"/>
            <a:ext cx="1520752" cy="1168534"/>
          </a:xfrm>
          <a:prstGeom prst="rect">
            <a:avLst/>
          </a:prstGeom>
        </p:spPr>
      </p:pic>
      <p:pic>
        <p:nvPicPr>
          <p:cNvPr id="14" name="Picture 13">
            <a:extLst>
              <a:ext uri="{FF2B5EF4-FFF2-40B4-BE49-F238E27FC236}">
                <a16:creationId xmlns:a16="http://schemas.microsoft.com/office/drawing/2014/main" id="{5622C82C-A08E-F541-9E4F-3908603C7FC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649624" y="626592"/>
            <a:ext cx="1210184" cy="1045838"/>
          </a:xfrm>
          <a:prstGeom prst="rect">
            <a:avLst/>
          </a:prstGeom>
        </p:spPr>
      </p:pic>
      <p:pic>
        <p:nvPicPr>
          <p:cNvPr id="23" name="Picture 22">
            <a:extLst>
              <a:ext uri="{FF2B5EF4-FFF2-40B4-BE49-F238E27FC236}">
                <a16:creationId xmlns:a16="http://schemas.microsoft.com/office/drawing/2014/main" id="{2593BE6B-C062-854F-B8A4-BDAE5440B801}"/>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0" y="1543870"/>
            <a:ext cx="6069647" cy="2076640"/>
          </a:xfrm>
          <a:prstGeom prst="rect">
            <a:avLst/>
          </a:prstGeom>
        </p:spPr>
      </p:pic>
      <p:sp>
        <p:nvSpPr>
          <p:cNvPr id="24" name="TextBox 23">
            <a:extLst>
              <a:ext uri="{FF2B5EF4-FFF2-40B4-BE49-F238E27FC236}">
                <a16:creationId xmlns:a16="http://schemas.microsoft.com/office/drawing/2014/main" id="{D2792AD0-E838-A44D-A498-4EE21F394432}"/>
              </a:ext>
            </a:extLst>
          </p:cNvPr>
          <p:cNvSpPr txBox="1"/>
          <p:nvPr/>
        </p:nvSpPr>
        <p:spPr>
          <a:xfrm>
            <a:off x="1694589" y="1149511"/>
            <a:ext cx="492443" cy="276999"/>
          </a:xfrm>
          <a:prstGeom prst="rect">
            <a:avLst/>
          </a:prstGeom>
          <a:noFill/>
        </p:spPr>
        <p:txBody>
          <a:bodyPr wrap="none" rtlCol="0">
            <a:spAutoFit/>
          </a:bodyPr>
          <a:lstStyle/>
          <a:p>
            <a:r>
              <a:rPr lang="en-US" sz="1200" dirty="0"/>
              <a:t>FPC</a:t>
            </a:r>
          </a:p>
        </p:txBody>
      </p:sp>
      <p:cxnSp>
        <p:nvCxnSpPr>
          <p:cNvPr id="27" name="Straight Arrow Connector 26">
            <a:extLst>
              <a:ext uri="{FF2B5EF4-FFF2-40B4-BE49-F238E27FC236}">
                <a16:creationId xmlns:a16="http://schemas.microsoft.com/office/drawing/2014/main" id="{E9AD7F41-66CD-584D-8958-EFE402E6B882}"/>
              </a:ext>
            </a:extLst>
          </p:cNvPr>
          <p:cNvCxnSpPr>
            <a:cxnSpLocks/>
          </p:cNvCxnSpPr>
          <p:nvPr/>
        </p:nvCxnSpPr>
        <p:spPr>
          <a:xfrm>
            <a:off x="1929601" y="1435649"/>
            <a:ext cx="244375" cy="1038320"/>
          </a:xfrm>
          <a:prstGeom prst="straightConnector1">
            <a:avLst/>
          </a:prstGeom>
          <a:ln w="25400">
            <a:solidFill>
              <a:schemeClr val="accent6">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743C3009-8ED5-8145-8031-FDB19821116A}"/>
              </a:ext>
            </a:extLst>
          </p:cNvPr>
          <p:cNvSpPr txBox="1"/>
          <p:nvPr/>
        </p:nvSpPr>
        <p:spPr>
          <a:xfrm>
            <a:off x="757379" y="1223897"/>
            <a:ext cx="779381" cy="276999"/>
          </a:xfrm>
          <a:prstGeom prst="rect">
            <a:avLst/>
          </a:prstGeom>
          <a:noFill/>
        </p:spPr>
        <p:txBody>
          <a:bodyPr wrap="none" rtlCol="0">
            <a:spAutoFit/>
          </a:bodyPr>
          <a:lstStyle/>
          <a:p>
            <a:r>
              <a:rPr lang="en-US" sz="1200" dirty="0"/>
              <a:t>Solenoid</a:t>
            </a:r>
          </a:p>
        </p:txBody>
      </p:sp>
      <p:cxnSp>
        <p:nvCxnSpPr>
          <p:cNvPr id="31" name="Straight Arrow Connector 30">
            <a:extLst>
              <a:ext uri="{FF2B5EF4-FFF2-40B4-BE49-F238E27FC236}">
                <a16:creationId xmlns:a16="http://schemas.microsoft.com/office/drawing/2014/main" id="{699C6FF2-29D3-B949-AA0C-7F41DCA33714}"/>
              </a:ext>
            </a:extLst>
          </p:cNvPr>
          <p:cNvCxnSpPr>
            <a:cxnSpLocks/>
            <a:stCxn id="29" idx="2"/>
          </p:cNvCxnSpPr>
          <p:nvPr/>
        </p:nvCxnSpPr>
        <p:spPr>
          <a:xfrm>
            <a:off x="1147070" y="1500896"/>
            <a:ext cx="547519" cy="812278"/>
          </a:xfrm>
          <a:prstGeom prst="straightConnector1">
            <a:avLst/>
          </a:prstGeom>
          <a:ln w="25400">
            <a:solidFill>
              <a:schemeClr val="accent6">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FF5911E2-A2D7-6B4B-9100-8794F5D361CB}"/>
              </a:ext>
            </a:extLst>
          </p:cNvPr>
          <p:cNvSpPr txBox="1"/>
          <p:nvPr/>
        </p:nvSpPr>
        <p:spPr>
          <a:xfrm>
            <a:off x="379429" y="3897509"/>
            <a:ext cx="3373039" cy="2092881"/>
          </a:xfrm>
          <a:prstGeom prst="rect">
            <a:avLst/>
          </a:prstGeom>
          <a:noFill/>
        </p:spPr>
        <p:txBody>
          <a:bodyPr wrap="none" rtlCol="0">
            <a:spAutoFit/>
          </a:bodyPr>
          <a:lstStyle/>
          <a:p>
            <a:pPr marL="285750" indent="-285750">
              <a:buFont typeface="Arial" panose="020B0604020202020204" pitchFamily="34" charset="0"/>
              <a:buChar char="•"/>
            </a:pPr>
            <a:r>
              <a:rPr lang="en-US" sz="1600" dirty="0"/>
              <a:t>Quarter wave design</a:t>
            </a:r>
          </a:p>
          <a:p>
            <a:pPr marL="285750" indent="-285750">
              <a:buFont typeface="Arial" panose="020B0604020202020204" pitchFamily="34" charset="0"/>
              <a:buChar char="•"/>
            </a:pPr>
            <a:r>
              <a:rPr lang="en-US" sz="1600" dirty="0"/>
              <a:t>Operates at 4.2ºK</a:t>
            </a:r>
          </a:p>
          <a:p>
            <a:pPr marL="285750" indent="-285750">
              <a:buFont typeface="Arial" panose="020B0604020202020204" pitchFamily="34" charset="0"/>
              <a:buChar char="•"/>
            </a:pPr>
            <a:r>
              <a:rPr lang="en-US" sz="1600" dirty="0"/>
              <a:t>Cathode is at room temperature</a:t>
            </a:r>
          </a:p>
          <a:p>
            <a:pPr marL="285750" indent="-285750">
              <a:buFont typeface="Arial" panose="020B0604020202020204" pitchFamily="34" charset="0"/>
              <a:buChar char="•"/>
            </a:pPr>
            <a:r>
              <a:rPr lang="en-US" sz="1600" dirty="0"/>
              <a:t>Stalk serves as field pick-up</a:t>
            </a:r>
          </a:p>
          <a:p>
            <a:pPr marL="285750" indent="-285750">
              <a:buFont typeface="Arial" panose="020B0604020202020204" pitchFamily="34" charset="0"/>
              <a:buChar char="•"/>
            </a:pPr>
            <a:r>
              <a:rPr lang="en-US" sz="1600" dirty="0"/>
              <a:t>Manual coarse tuners</a:t>
            </a:r>
          </a:p>
          <a:p>
            <a:pPr marL="285750" indent="-285750">
              <a:buFont typeface="Arial" panose="020B0604020202020204" pitchFamily="34" charset="0"/>
              <a:buChar char="•"/>
            </a:pPr>
            <a:r>
              <a:rPr lang="en-US" sz="1600" dirty="0"/>
              <a:t>FPC serves as fine tuner</a:t>
            </a:r>
          </a:p>
          <a:p>
            <a:pPr marL="285750" indent="-285750">
              <a:buFont typeface="Arial" panose="020B0604020202020204" pitchFamily="34" charset="0"/>
              <a:buChar char="•"/>
            </a:pPr>
            <a:r>
              <a:rPr lang="en-US" sz="1600" dirty="0"/>
              <a:t>Maximal CW voltage 1.25 MV</a:t>
            </a:r>
          </a:p>
          <a:p>
            <a:pPr marL="285750" indent="-285750">
              <a:buFont typeface="Arial" panose="020B0604020202020204" pitchFamily="34" charset="0"/>
              <a:buChar char="•"/>
            </a:pPr>
            <a:r>
              <a:rPr lang="en-US" sz="1600" dirty="0"/>
              <a:t>Maximal charge 10.7 </a:t>
            </a:r>
            <a:r>
              <a:rPr lang="en-US" sz="1600" dirty="0" err="1"/>
              <a:t>nC</a:t>
            </a:r>
            <a:endParaRPr lang="en-US" sz="1600" dirty="0"/>
          </a:p>
        </p:txBody>
      </p:sp>
      <p:pic>
        <p:nvPicPr>
          <p:cNvPr id="37" name="Picture 36">
            <a:extLst>
              <a:ext uri="{FF2B5EF4-FFF2-40B4-BE49-F238E27FC236}">
                <a16:creationId xmlns:a16="http://schemas.microsoft.com/office/drawing/2014/main" id="{CDC986A9-085D-0A49-80E7-DF5798657084}"/>
              </a:ext>
            </a:extLst>
          </p:cNvPr>
          <p:cNvPicPr>
            <a:picLocks noChangeAspect="1"/>
          </p:cNvPicPr>
          <p:nvPr/>
        </p:nvPicPr>
        <p:blipFill>
          <a:blip r:embed="rId5"/>
          <a:stretch>
            <a:fillRect/>
          </a:stretch>
        </p:blipFill>
        <p:spPr>
          <a:xfrm>
            <a:off x="3873551" y="3839302"/>
            <a:ext cx="3333736" cy="2592020"/>
          </a:xfrm>
          <a:prstGeom prst="rect">
            <a:avLst/>
          </a:prstGeom>
        </p:spPr>
      </p:pic>
    </p:spTree>
    <p:extLst>
      <p:ext uri="{BB962C8B-B14F-4D97-AF65-F5344CB8AC3E}">
        <p14:creationId xmlns:p14="http://schemas.microsoft.com/office/powerpoint/2010/main" val="23905022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D54C51-5994-1B4E-953D-FC182C817C6D}"/>
              </a:ext>
            </a:extLst>
          </p:cNvPr>
          <p:cNvSpPr>
            <a:spLocks noGrp="1"/>
          </p:cNvSpPr>
          <p:nvPr>
            <p:ph type="title"/>
          </p:nvPr>
        </p:nvSpPr>
        <p:spPr/>
        <p:txBody>
          <a:bodyPr/>
          <a:lstStyle/>
          <a:p>
            <a:r>
              <a:rPr lang="en-US" dirty="0"/>
              <a:t>704 MHz SRF Linac</a:t>
            </a:r>
          </a:p>
        </p:txBody>
      </p:sp>
      <p:pic>
        <p:nvPicPr>
          <p:cNvPr id="4" name="Picture 3">
            <a:extLst>
              <a:ext uri="{FF2B5EF4-FFF2-40B4-BE49-F238E27FC236}">
                <a16:creationId xmlns:a16="http://schemas.microsoft.com/office/drawing/2014/main" id="{AA5A0181-41C1-5C4D-83D9-DAE95FE3A298}"/>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83890" y="1027907"/>
            <a:ext cx="6392411" cy="4110605"/>
          </a:xfrm>
          <a:prstGeom prst="rect">
            <a:avLst/>
          </a:prstGeom>
        </p:spPr>
      </p:pic>
      <p:pic>
        <p:nvPicPr>
          <p:cNvPr id="5" name="Picture 4">
            <a:extLst>
              <a:ext uri="{FF2B5EF4-FFF2-40B4-BE49-F238E27FC236}">
                <a16:creationId xmlns:a16="http://schemas.microsoft.com/office/drawing/2014/main" id="{4AD65DBA-5F07-4946-A72A-E3CC53B93453}"/>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887138" y="2353470"/>
            <a:ext cx="3181626" cy="1851684"/>
          </a:xfrm>
          <a:prstGeom prst="rect">
            <a:avLst/>
          </a:prstGeom>
        </p:spPr>
      </p:pic>
      <p:sp>
        <p:nvSpPr>
          <p:cNvPr id="3" name="TextBox 2">
            <a:extLst>
              <a:ext uri="{FF2B5EF4-FFF2-40B4-BE49-F238E27FC236}">
                <a16:creationId xmlns:a16="http://schemas.microsoft.com/office/drawing/2014/main" id="{56E66FD7-A66B-9647-8EBA-06F6AF4B160C}"/>
              </a:ext>
            </a:extLst>
          </p:cNvPr>
          <p:cNvSpPr txBox="1"/>
          <p:nvPr/>
        </p:nvSpPr>
        <p:spPr>
          <a:xfrm>
            <a:off x="6121977" y="1334039"/>
            <a:ext cx="2919148" cy="830997"/>
          </a:xfrm>
          <a:prstGeom prst="rect">
            <a:avLst/>
          </a:prstGeom>
          <a:noFill/>
        </p:spPr>
        <p:txBody>
          <a:bodyPr wrap="square" rtlCol="0">
            <a:spAutoFit/>
          </a:bodyPr>
          <a:lstStyle/>
          <a:p>
            <a:r>
              <a:rPr lang="en-US" sz="1600" dirty="0"/>
              <a:t>Operation temperature 2 ºK</a:t>
            </a:r>
          </a:p>
          <a:p>
            <a:r>
              <a:rPr lang="en-US" sz="1600" dirty="0"/>
              <a:t>Superfluid head exchanger</a:t>
            </a:r>
          </a:p>
          <a:p>
            <a:r>
              <a:rPr lang="en-US" sz="1600" dirty="0"/>
              <a:t>Maximal voltage – 13.5 MV</a:t>
            </a:r>
          </a:p>
        </p:txBody>
      </p:sp>
      <p:pic>
        <p:nvPicPr>
          <p:cNvPr id="7" name="Picture 6">
            <a:extLst>
              <a:ext uri="{FF2B5EF4-FFF2-40B4-BE49-F238E27FC236}">
                <a16:creationId xmlns:a16="http://schemas.microsoft.com/office/drawing/2014/main" id="{98768453-C431-424D-AE1A-D8BD03505665}"/>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753795" y="4582022"/>
            <a:ext cx="5554189" cy="2147221"/>
          </a:xfrm>
          <a:prstGeom prst="rect">
            <a:avLst/>
          </a:prstGeom>
        </p:spPr>
      </p:pic>
      <p:sp>
        <p:nvSpPr>
          <p:cNvPr id="8" name="TextBox 7">
            <a:extLst>
              <a:ext uri="{FF2B5EF4-FFF2-40B4-BE49-F238E27FC236}">
                <a16:creationId xmlns:a16="http://schemas.microsoft.com/office/drawing/2014/main" id="{EC507B5C-9C40-7F43-9980-99357FE827D1}"/>
              </a:ext>
            </a:extLst>
          </p:cNvPr>
          <p:cNvSpPr txBox="1"/>
          <p:nvPr/>
        </p:nvSpPr>
        <p:spPr>
          <a:xfrm>
            <a:off x="6476301" y="4456549"/>
            <a:ext cx="2484418" cy="1477328"/>
          </a:xfrm>
          <a:prstGeom prst="rect">
            <a:avLst/>
          </a:prstGeom>
          <a:noFill/>
        </p:spPr>
        <p:txBody>
          <a:bodyPr wrap="square" rtlCol="0">
            <a:spAutoFit/>
          </a:bodyPr>
          <a:lstStyle/>
          <a:p>
            <a:r>
              <a:rPr lang="en-US" dirty="0">
                <a:solidFill>
                  <a:srgbClr val="FF0000"/>
                </a:solidFill>
              </a:rPr>
              <a:t>Very complicated beam dynamics in the first cell – beam is decelerated and strongly focused</a:t>
            </a:r>
          </a:p>
        </p:txBody>
      </p:sp>
    </p:spTree>
    <p:extLst>
      <p:ext uri="{BB962C8B-B14F-4D97-AF65-F5344CB8AC3E}">
        <p14:creationId xmlns:p14="http://schemas.microsoft.com/office/powerpoint/2010/main" val="23272299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A34C67-1A6E-124A-8213-7FB53D16C9E4}"/>
              </a:ext>
            </a:extLst>
          </p:cNvPr>
          <p:cNvSpPr>
            <a:spLocks noGrp="1"/>
          </p:cNvSpPr>
          <p:nvPr>
            <p:ph type="title"/>
          </p:nvPr>
        </p:nvSpPr>
        <p:spPr/>
        <p:txBody>
          <a:bodyPr/>
          <a:lstStyle/>
          <a:p>
            <a:r>
              <a:rPr lang="en-US" dirty="0"/>
              <a:t>Drive Laser</a:t>
            </a:r>
          </a:p>
        </p:txBody>
      </p:sp>
      <p:pic>
        <p:nvPicPr>
          <p:cNvPr id="3" name="Picture 2">
            <a:extLst>
              <a:ext uri="{FF2B5EF4-FFF2-40B4-BE49-F238E27FC236}">
                <a16:creationId xmlns:a16="http://schemas.microsoft.com/office/drawing/2014/main" id="{4D096F95-0545-7240-8644-93DFC3C6670A}"/>
              </a:ext>
            </a:extLst>
          </p:cNvPr>
          <p:cNvPicPr>
            <a:picLocks noChangeAspect="1"/>
          </p:cNvPicPr>
          <p:nvPr/>
        </p:nvPicPr>
        <p:blipFill>
          <a:blip r:embed="rId2"/>
          <a:stretch>
            <a:fillRect/>
          </a:stretch>
        </p:blipFill>
        <p:spPr>
          <a:xfrm>
            <a:off x="948550" y="3311981"/>
            <a:ext cx="3797621" cy="2860763"/>
          </a:xfrm>
          <a:prstGeom prst="rect">
            <a:avLst/>
          </a:prstGeom>
        </p:spPr>
      </p:pic>
      <p:sp>
        <p:nvSpPr>
          <p:cNvPr id="4" name="TextBox 3">
            <a:extLst>
              <a:ext uri="{FF2B5EF4-FFF2-40B4-BE49-F238E27FC236}">
                <a16:creationId xmlns:a16="http://schemas.microsoft.com/office/drawing/2014/main" id="{BC84662D-9819-5D4E-914B-6709A080AE23}"/>
              </a:ext>
            </a:extLst>
          </p:cNvPr>
          <p:cNvSpPr txBox="1"/>
          <p:nvPr/>
        </p:nvSpPr>
        <p:spPr>
          <a:xfrm>
            <a:off x="3343802" y="4544062"/>
            <a:ext cx="1208985" cy="338554"/>
          </a:xfrm>
          <a:prstGeom prst="rect">
            <a:avLst/>
          </a:prstGeom>
          <a:noFill/>
        </p:spPr>
        <p:txBody>
          <a:bodyPr wrap="none" rtlCol="0">
            <a:spAutoFit/>
          </a:bodyPr>
          <a:lstStyle/>
          <a:p>
            <a:r>
              <a:rPr lang="en-US" sz="1600" dirty="0"/>
              <a:t>Relay table</a:t>
            </a:r>
          </a:p>
        </p:txBody>
      </p:sp>
      <p:sp>
        <p:nvSpPr>
          <p:cNvPr id="5" name="TextBox 4">
            <a:extLst>
              <a:ext uri="{FF2B5EF4-FFF2-40B4-BE49-F238E27FC236}">
                <a16:creationId xmlns:a16="http://schemas.microsoft.com/office/drawing/2014/main" id="{779935FF-6D55-4348-B55C-5FCB46FF630E}"/>
              </a:ext>
            </a:extLst>
          </p:cNvPr>
          <p:cNvSpPr txBox="1"/>
          <p:nvPr/>
        </p:nvSpPr>
        <p:spPr>
          <a:xfrm>
            <a:off x="2055769" y="5469622"/>
            <a:ext cx="1074333" cy="338554"/>
          </a:xfrm>
          <a:prstGeom prst="rect">
            <a:avLst/>
          </a:prstGeom>
          <a:noFill/>
        </p:spPr>
        <p:txBody>
          <a:bodyPr wrap="none" rtlCol="0">
            <a:spAutoFit/>
          </a:bodyPr>
          <a:lstStyle/>
          <a:p>
            <a:r>
              <a:rPr lang="en-US" sz="1600" dirty="0"/>
              <a:t>Gun table</a:t>
            </a:r>
          </a:p>
        </p:txBody>
      </p:sp>
      <p:sp>
        <p:nvSpPr>
          <p:cNvPr id="6" name="TextBox 5">
            <a:extLst>
              <a:ext uri="{FF2B5EF4-FFF2-40B4-BE49-F238E27FC236}">
                <a16:creationId xmlns:a16="http://schemas.microsoft.com/office/drawing/2014/main" id="{E86D0013-01BF-F64F-A542-3F11276D4C52}"/>
              </a:ext>
            </a:extLst>
          </p:cNvPr>
          <p:cNvSpPr txBox="1"/>
          <p:nvPr/>
        </p:nvSpPr>
        <p:spPr>
          <a:xfrm>
            <a:off x="948550" y="4052248"/>
            <a:ext cx="1233030" cy="338554"/>
          </a:xfrm>
          <a:prstGeom prst="rect">
            <a:avLst/>
          </a:prstGeom>
          <a:noFill/>
        </p:spPr>
        <p:txBody>
          <a:bodyPr wrap="none" rtlCol="0">
            <a:spAutoFit/>
          </a:bodyPr>
          <a:lstStyle/>
          <a:p>
            <a:r>
              <a:rPr lang="en-US" sz="1600" dirty="0"/>
              <a:t>Laser Shed</a:t>
            </a:r>
          </a:p>
        </p:txBody>
      </p:sp>
      <p:sp>
        <p:nvSpPr>
          <p:cNvPr id="8" name="TextBox 7">
            <a:extLst>
              <a:ext uri="{FF2B5EF4-FFF2-40B4-BE49-F238E27FC236}">
                <a16:creationId xmlns:a16="http://schemas.microsoft.com/office/drawing/2014/main" id="{7F0BFD4C-3FFA-094F-BD58-46B8F066D858}"/>
              </a:ext>
            </a:extLst>
          </p:cNvPr>
          <p:cNvSpPr txBox="1"/>
          <p:nvPr/>
        </p:nvSpPr>
        <p:spPr>
          <a:xfrm>
            <a:off x="4746171" y="4110641"/>
            <a:ext cx="3189929" cy="2062103"/>
          </a:xfrm>
          <a:prstGeom prst="rect">
            <a:avLst/>
          </a:prstGeom>
          <a:noFill/>
        </p:spPr>
        <p:txBody>
          <a:bodyPr wrap="square" rtlCol="0">
            <a:spAutoFit/>
          </a:bodyPr>
          <a:lstStyle/>
          <a:p>
            <a:r>
              <a:rPr lang="en-US" sz="1600" dirty="0"/>
              <a:t>Challenges</a:t>
            </a:r>
          </a:p>
          <a:p>
            <a:pPr marL="285750" indent="-285750">
              <a:buFont typeface="Arial" panose="020B0604020202020204" pitchFamily="34" charset="0"/>
              <a:buChar char="•"/>
            </a:pPr>
            <a:r>
              <a:rPr lang="en-US" sz="1600" dirty="0"/>
              <a:t>Pointing stability</a:t>
            </a:r>
          </a:p>
          <a:p>
            <a:pPr marL="285750" indent="-285750">
              <a:buFont typeface="Arial" panose="020B0604020202020204" pitchFamily="34" charset="0"/>
              <a:buChar char="•"/>
            </a:pPr>
            <a:r>
              <a:rPr lang="en-US" sz="1600" dirty="0"/>
              <a:t>Pulse jitter</a:t>
            </a:r>
          </a:p>
          <a:p>
            <a:pPr marL="285750" indent="-285750">
              <a:buFont typeface="Arial" panose="020B0604020202020204" pitchFamily="34" charset="0"/>
              <a:buChar char="•"/>
            </a:pPr>
            <a:r>
              <a:rPr lang="en-US" sz="1600" dirty="0"/>
              <a:t>Temperature drift of diode laser causes two lines generation and hence charge modulation at high frequencies</a:t>
            </a:r>
          </a:p>
        </p:txBody>
      </p:sp>
      <p:pic>
        <p:nvPicPr>
          <p:cNvPr id="9" name="Picture 8">
            <a:extLst>
              <a:ext uri="{FF2B5EF4-FFF2-40B4-BE49-F238E27FC236}">
                <a16:creationId xmlns:a16="http://schemas.microsoft.com/office/drawing/2014/main" id="{10E511F8-AF77-694F-8837-3AA74FCAFA7A}"/>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939315" y="4616984"/>
            <a:ext cx="834666" cy="1428818"/>
          </a:xfrm>
          <a:prstGeom prst="rect">
            <a:avLst/>
          </a:prstGeom>
        </p:spPr>
      </p:pic>
      <p:pic>
        <p:nvPicPr>
          <p:cNvPr id="11" name="Picture 10">
            <a:extLst>
              <a:ext uri="{FF2B5EF4-FFF2-40B4-BE49-F238E27FC236}">
                <a16:creationId xmlns:a16="http://schemas.microsoft.com/office/drawing/2014/main" id="{CAD49A52-E4F3-7C4C-9D14-B481A481CFB7}"/>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48550" y="1027907"/>
            <a:ext cx="3460102" cy="2201883"/>
          </a:xfrm>
          <a:prstGeom prst="rect">
            <a:avLst/>
          </a:prstGeom>
        </p:spPr>
      </p:pic>
      <p:sp>
        <p:nvSpPr>
          <p:cNvPr id="12" name="TextBox 11">
            <a:extLst>
              <a:ext uri="{FF2B5EF4-FFF2-40B4-BE49-F238E27FC236}">
                <a16:creationId xmlns:a16="http://schemas.microsoft.com/office/drawing/2014/main" id="{E6756987-1F70-AB49-BD6F-5083B3083204}"/>
              </a:ext>
            </a:extLst>
          </p:cNvPr>
          <p:cNvSpPr txBox="1"/>
          <p:nvPr/>
        </p:nvSpPr>
        <p:spPr>
          <a:xfrm>
            <a:off x="4902137" y="929505"/>
            <a:ext cx="4153221" cy="2862322"/>
          </a:xfrm>
          <a:prstGeom prst="rect">
            <a:avLst/>
          </a:prstGeom>
          <a:noFill/>
        </p:spPr>
        <p:txBody>
          <a:bodyPr wrap="square" rtlCol="0">
            <a:spAutoFit/>
          </a:bodyPr>
          <a:lstStyle/>
          <a:p>
            <a:pPr indent="228600"/>
            <a:r>
              <a:rPr lang="en-US" sz="1200" dirty="0"/>
              <a:t>The seed laser with tunable longitudinal profile provides the input for the regenerative amplifier.</a:t>
            </a:r>
          </a:p>
          <a:p>
            <a:pPr indent="228600"/>
            <a:r>
              <a:rPr lang="en-US" sz="1200" dirty="0"/>
              <a:t>The regenerative amplifier has successfully suppressed the accumulation of nonlinear effects that caused the distortion of the temporal pulse profile which is crucial for </a:t>
            </a:r>
            <a:r>
              <a:rPr lang="en-US" sz="1200" dirty="0" err="1"/>
              <a:t>CeC</a:t>
            </a:r>
            <a:r>
              <a:rPr lang="en-US" sz="1200" dirty="0"/>
              <a:t> operations. In addition, the power fluctuations of the seed laser have been significantly mitigated. </a:t>
            </a:r>
          </a:p>
          <a:p>
            <a:pPr indent="228600"/>
            <a:r>
              <a:rPr lang="en-US" sz="1200" dirty="0"/>
              <a:t>The resulting excess power produced by the amplifier offers two additional advantages:</a:t>
            </a:r>
          </a:p>
          <a:p>
            <a:pPr marL="171450" indent="-171450">
              <a:buFont typeface="Arial" panose="020B0604020202020204" pitchFamily="34" charset="0"/>
              <a:buChar char="•"/>
            </a:pPr>
            <a:r>
              <a:rPr lang="en-US" sz="1200" dirty="0"/>
              <a:t>the high available power allows for electron beam generation at a lower photocathode quantum efficiency</a:t>
            </a:r>
          </a:p>
          <a:p>
            <a:pPr marL="171450" indent="-171450">
              <a:buFont typeface="Arial" panose="020B0604020202020204" pitchFamily="34" charset="0"/>
              <a:buChar char="•"/>
            </a:pPr>
            <a:r>
              <a:rPr lang="en-US" sz="1200" dirty="0"/>
              <a:t>the higher power allows for producing a significantly more uniform transverse intensity distribution on the photocathode due to overfilling of the aperture imaged onto the photocathode.</a:t>
            </a:r>
          </a:p>
        </p:txBody>
      </p:sp>
    </p:spTree>
    <p:extLst>
      <p:ext uri="{BB962C8B-B14F-4D97-AF65-F5344CB8AC3E}">
        <p14:creationId xmlns:p14="http://schemas.microsoft.com/office/powerpoint/2010/main" val="26494421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84006F-131D-F344-8BE2-64F328C4B8B3}"/>
              </a:ext>
            </a:extLst>
          </p:cNvPr>
          <p:cNvSpPr>
            <a:spLocks noGrp="1"/>
          </p:cNvSpPr>
          <p:nvPr>
            <p:ph type="title"/>
          </p:nvPr>
        </p:nvSpPr>
        <p:spPr>
          <a:xfrm>
            <a:off x="357808" y="151117"/>
            <a:ext cx="8328991" cy="1325563"/>
          </a:xfrm>
        </p:spPr>
        <p:txBody>
          <a:bodyPr/>
          <a:lstStyle/>
          <a:p>
            <a:r>
              <a:rPr lang="en-US" dirty="0"/>
              <a:t>Instrumentation</a:t>
            </a:r>
          </a:p>
        </p:txBody>
      </p:sp>
      <p:pic>
        <p:nvPicPr>
          <p:cNvPr id="5" name="Picture 4">
            <a:extLst>
              <a:ext uri="{FF2B5EF4-FFF2-40B4-BE49-F238E27FC236}">
                <a16:creationId xmlns:a16="http://schemas.microsoft.com/office/drawing/2014/main" id="{8304F6DB-6E86-C647-8488-E79EFC6A8008}"/>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885217"/>
            <a:ext cx="9144000" cy="1929570"/>
          </a:xfrm>
          <a:prstGeom prst="rect">
            <a:avLst/>
          </a:prstGeom>
        </p:spPr>
      </p:pic>
      <p:sp>
        <p:nvSpPr>
          <p:cNvPr id="6" name="TextBox 5">
            <a:extLst>
              <a:ext uri="{FF2B5EF4-FFF2-40B4-BE49-F238E27FC236}">
                <a16:creationId xmlns:a16="http://schemas.microsoft.com/office/drawing/2014/main" id="{6D47D452-3919-BA48-8657-8A1EA2AB9225}"/>
              </a:ext>
            </a:extLst>
          </p:cNvPr>
          <p:cNvSpPr txBox="1"/>
          <p:nvPr/>
        </p:nvSpPr>
        <p:spPr>
          <a:xfrm>
            <a:off x="1330266" y="2733060"/>
            <a:ext cx="6834740" cy="3354765"/>
          </a:xfrm>
          <a:prstGeom prst="rect">
            <a:avLst/>
          </a:prstGeom>
          <a:noFill/>
        </p:spPr>
        <p:txBody>
          <a:bodyPr wrap="square" rtlCol="0">
            <a:spAutoFit/>
          </a:bodyPr>
          <a:lstStyle/>
          <a:p>
            <a:pPr marL="285750" indent="-285750">
              <a:buFont typeface="Arial" panose="020B0604020202020204" pitchFamily="34" charset="0"/>
              <a:buChar char="•"/>
            </a:pPr>
            <a:r>
              <a:rPr lang="en-US" sz="1600" dirty="0"/>
              <a:t>Two integrating current transformers by </a:t>
            </a:r>
            <a:r>
              <a:rPr lang="en-US" sz="1600" dirty="0" err="1"/>
              <a:t>Bergoz</a:t>
            </a:r>
            <a:endParaRPr lang="en-US" sz="1600" dirty="0"/>
          </a:p>
          <a:p>
            <a:pPr marL="285750" indent="-285750">
              <a:buFont typeface="Arial" panose="020B0604020202020204" pitchFamily="34" charset="0"/>
              <a:buChar char="•"/>
            </a:pPr>
            <a:r>
              <a:rPr lang="en-US" sz="1600" dirty="0"/>
              <a:t>Two beam dumps with incorporated Faraday cups</a:t>
            </a:r>
          </a:p>
          <a:p>
            <a:pPr marL="285750" indent="-285750">
              <a:buFont typeface="Arial" panose="020B0604020202020204" pitchFamily="34" charset="0"/>
              <a:buChar char="•"/>
            </a:pPr>
            <a:r>
              <a:rPr lang="en-US" sz="1600" dirty="0"/>
              <a:t>Fifteen single pass BPMs by Instrumentation Technologies (11 tuned to 500 MHz, 1 tuned to 352 MHz, 3 tuned to 9.37 MHz)</a:t>
            </a:r>
          </a:p>
          <a:p>
            <a:pPr marL="285750" indent="-285750">
              <a:buFont typeface="Arial" panose="020B0604020202020204" pitchFamily="34" charset="0"/>
              <a:buChar char="•"/>
            </a:pPr>
            <a:r>
              <a:rPr lang="en-US" sz="1600" dirty="0"/>
              <a:t>15-mm diameter buttons BPM pick-ups designed at BNL and manufactured by MPF</a:t>
            </a:r>
          </a:p>
          <a:p>
            <a:pPr marL="285750" indent="-285750">
              <a:buFont typeface="Arial" panose="020B0604020202020204" pitchFamily="34" charset="0"/>
              <a:buChar char="•"/>
            </a:pPr>
            <a:r>
              <a:rPr lang="en-US" sz="1600" dirty="0"/>
              <a:t>Six profile monitors with </a:t>
            </a:r>
            <a:r>
              <a:rPr lang="en-US" sz="1600" dirty="0" err="1"/>
              <a:t>YAG:Ce</a:t>
            </a:r>
            <a:r>
              <a:rPr lang="en-US" sz="1600" dirty="0"/>
              <a:t> screens</a:t>
            </a:r>
          </a:p>
          <a:p>
            <a:pPr marL="285750" indent="-285750">
              <a:buFont typeface="Arial" panose="020B0604020202020204" pitchFamily="34" charset="0"/>
              <a:buChar char="•"/>
            </a:pPr>
            <a:r>
              <a:rPr lang="en-US" sz="1600" dirty="0"/>
              <a:t>Set of slits for emittance measurement</a:t>
            </a:r>
          </a:p>
          <a:p>
            <a:pPr marL="285750" indent="-285750">
              <a:buFont typeface="Arial" panose="020B0604020202020204" pitchFamily="34" charset="0"/>
              <a:buChar char="•"/>
            </a:pPr>
            <a:r>
              <a:rPr lang="en-US" sz="1600" dirty="0"/>
              <a:t>IR diagnostics (sensors, monochromator, iris for profile scan)</a:t>
            </a:r>
          </a:p>
          <a:p>
            <a:pPr marL="285750" indent="-285750">
              <a:buFont typeface="Arial" panose="020B0604020202020204" pitchFamily="34" charset="0"/>
              <a:buChar char="•"/>
            </a:pPr>
            <a:r>
              <a:rPr lang="en-US" sz="1600" dirty="0"/>
              <a:t>4 GHz Teledyne </a:t>
            </a:r>
            <a:r>
              <a:rPr lang="en-US" sz="1600" dirty="0" err="1"/>
              <a:t>LeCroy</a:t>
            </a:r>
            <a:r>
              <a:rPr lang="en-US" sz="1600" dirty="0"/>
              <a:t> WR640Zi oscilloscope</a:t>
            </a:r>
          </a:p>
          <a:p>
            <a:pPr marL="285750" indent="-285750">
              <a:buFont typeface="Arial" panose="020B0604020202020204" pitchFamily="34" charset="0"/>
              <a:buChar char="•"/>
            </a:pPr>
            <a:r>
              <a:rPr lang="en-US" sz="1600" dirty="0"/>
              <a:t>PMT based beam loss monitors (</a:t>
            </a:r>
            <a:r>
              <a:rPr lang="en-US" sz="1600" dirty="0" err="1"/>
              <a:t>JLab</a:t>
            </a:r>
            <a:r>
              <a:rPr lang="en-US" sz="1600" dirty="0"/>
              <a:t> development)</a:t>
            </a:r>
          </a:p>
          <a:p>
            <a:pPr marL="285750" indent="-285750">
              <a:buFont typeface="Arial" panose="020B0604020202020204" pitchFamily="34" charset="0"/>
              <a:buChar char="•"/>
            </a:pPr>
            <a:r>
              <a:rPr lang="en-US" sz="1600" dirty="0"/>
              <a:t>RHIC instrumentation for hadrons (orbit, tunes, profiles, …)</a:t>
            </a:r>
          </a:p>
          <a:p>
            <a:pPr marL="285750" indent="-285750">
              <a:buFont typeface="Arial" panose="020B0604020202020204" pitchFamily="34" charset="0"/>
              <a:buChar char="•"/>
            </a:pPr>
            <a:r>
              <a:rPr lang="en-US" sz="1600" dirty="0">
                <a:solidFill>
                  <a:srgbClr val="FF0000"/>
                </a:solidFill>
              </a:rPr>
              <a:t>No longitudinal beam profile diagnostics</a:t>
            </a:r>
          </a:p>
        </p:txBody>
      </p:sp>
    </p:spTree>
    <p:extLst>
      <p:ext uri="{BB962C8B-B14F-4D97-AF65-F5344CB8AC3E}">
        <p14:creationId xmlns:p14="http://schemas.microsoft.com/office/powerpoint/2010/main" val="3058413019"/>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NL_PPT_Template_Update_2018" id="{46157873-5E33-154A-842E-91B7BD99CC32}" vid="{319E15CB-F710-7D41-B73E-697C834693F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15715</TotalTime>
  <Words>2206</Words>
  <Application>Microsoft Macintosh PowerPoint</Application>
  <PresentationFormat>On-screen Show (4:3)</PresentationFormat>
  <Paragraphs>260</Paragraphs>
  <Slides>27</Slides>
  <Notes>1</Notes>
  <HiddenSlides>0</HiddenSlides>
  <MMClips>0</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27</vt:i4>
      </vt:variant>
    </vt:vector>
  </HeadingPairs>
  <TitlesOfParts>
    <vt:vector size="33" baseType="lpstr">
      <vt:lpstr>Arial</vt:lpstr>
      <vt:lpstr>Calibri</vt:lpstr>
      <vt:lpstr>Symbol</vt:lpstr>
      <vt:lpstr>Times New Roman</vt:lpstr>
      <vt:lpstr>Office Theme</vt:lpstr>
      <vt:lpstr>Equation</vt:lpstr>
      <vt:lpstr>Coherent electron Cooling Experiment - Physics</vt:lpstr>
      <vt:lpstr>Outline</vt:lpstr>
      <vt:lpstr>Coherent Electron Cooling Proof-of-Principle Experiment</vt:lpstr>
      <vt:lpstr>PCA based CeC System</vt:lpstr>
      <vt:lpstr>Accelerator System</vt:lpstr>
      <vt:lpstr>113 MHz RF Gun</vt:lpstr>
      <vt:lpstr>704 MHz SRF Linac</vt:lpstr>
      <vt:lpstr>Drive Laser</vt:lpstr>
      <vt:lpstr>Instrumentation</vt:lpstr>
      <vt:lpstr>Beam Parameters Measurement with Solenoid</vt:lpstr>
      <vt:lpstr>Emittance Measurement</vt:lpstr>
      <vt:lpstr>Infrared Diagnostics</vt:lpstr>
      <vt:lpstr>Infrared Diagnostics (2)</vt:lpstr>
      <vt:lpstr>Synchronization of Hadron and Electron Bunches</vt:lpstr>
      <vt:lpstr>Puzzle of the CeC Run 18</vt:lpstr>
      <vt:lpstr>PowerPoint Presentation</vt:lpstr>
      <vt:lpstr>Goals during Run 19 </vt:lpstr>
      <vt:lpstr>IR Diagnostics During Run19</vt:lpstr>
      <vt:lpstr>SR Radiation and IR Detector Sensitivity</vt:lpstr>
      <vt:lpstr>Shot Noise Level Measurements</vt:lpstr>
      <vt:lpstr>Typical Long Scans</vt:lpstr>
      <vt:lpstr>Dependence on the Bunching Voltage  and Checking Run 18 Set-up</vt:lpstr>
      <vt:lpstr>LEBT Optimization</vt:lpstr>
      <vt:lpstr>Plans for PCA based CeC</vt:lpstr>
      <vt:lpstr>Conclusions</vt:lpstr>
      <vt:lpstr>Results of Emittance Measurements </vt:lpstr>
      <vt:lpstr>Hadron Beam Instrumentation</vt:lpstr>
    </vt:vector>
  </TitlesOfParts>
  <Manager/>
  <Company/>
  <LinksUpToDate>false</LinksUpToDate>
  <SharedDoc>false</SharedDoc>
  <HyperlinkBase/>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Igor Pinayev</dc:creator>
  <cp:keywords/>
  <dc:description/>
  <cp:lastModifiedBy>Pinayev, Igor</cp:lastModifiedBy>
  <cp:revision>134</cp:revision>
  <dcterms:created xsi:type="dcterms:W3CDTF">2018-06-12T15:49:28Z</dcterms:created>
  <dcterms:modified xsi:type="dcterms:W3CDTF">2019-07-24T23:25:17Z</dcterms:modified>
  <cp:category/>
</cp:coreProperties>
</file>