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9" r:id="rId2"/>
    <p:sldId id="798" r:id="rId3"/>
    <p:sldId id="799" r:id="rId4"/>
    <p:sldId id="314" r:id="rId5"/>
    <p:sldId id="258" r:id="rId6"/>
    <p:sldId id="263" r:id="rId7"/>
    <p:sldId id="274" r:id="rId8"/>
    <p:sldId id="331" r:id="rId9"/>
    <p:sldId id="322" r:id="rId10"/>
    <p:sldId id="325" r:id="rId11"/>
    <p:sldId id="328" r:id="rId12"/>
    <p:sldId id="334" r:id="rId13"/>
    <p:sldId id="337" r:id="rId14"/>
    <p:sldId id="318" r:id="rId15"/>
    <p:sldId id="260" r:id="rId16"/>
    <p:sldId id="335" r:id="rId17"/>
    <p:sldId id="302" r:id="rId18"/>
    <p:sldId id="290" r:id="rId19"/>
    <p:sldId id="800"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671"/>
  </p:normalViewPr>
  <p:slideViewPr>
    <p:cSldViewPr>
      <p:cViewPr varScale="1">
        <p:scale>
          <a:sx n="117" d="100"/>
          <a:sy n="117" d="100"/>
        </p:scale>
        <p:origin x="138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w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19" cy="480060"/>
          </a:xfrm>
          <a:prstGeom prst="rect">
            <a:avLst/>
          </a:prstGeom>
        </p:spPr>
        <p:txBody>
          <a:bodyPr vert="horz" lIns="85221" tIns="42610" rIns="85221" bIns="42610" rtlCol="0"/>
          <a:lstStyle>
            <a:lvl1pPr algn="l">
              <a:defRPr sz="1000"/>
            </a:lvl1pPr>
          </a:lstStyle>
          <a:p>
            <a:endParaRPr lang="en-US"/>
          </a:p>
        </p:txBody>
      </p:sp>
      <p:sp>
        <p:nvSpPr>
          <p:cNvPr id="3" name="Date Placeholder 2"/>
          <p:cNvSpPr>
            <a:spLocks noGrp="1"/>
          </p:cNvSpPr>
          <p:nvPr>
            <p:ph type="dt" idx="1"/>
          </p:nvPr>
        </p:nvSpPr>
        <p:spPr>
          <a:xfrm>
            <a:off x="4143590" y="2"/>
            <a:ext cx="3169919" cy="480060"/>
          </a:xfrm>
          <a:prstGeom prst="rect">
            <a:avLst/>
          </a:prstGeom>
        </p:spPr>
        <p:txBody>
          <a:bodyPr vert="horz" lIns="85221" tIns="42610" rIns="85221" bIns="42610" rtlCol="0"/>
          <a:lstStyle>
            <a:lvl1pPr algn="r">
              <a:defRPr sz="1000"/>
            </a:lvl1pPr>
          </a:lstStyle>
          <a:p>
            <a:fld id="{4C94FB82-A91C-4DEB-9A6D-6CA0BFA5B41A}" type="datetimeFigureOut">
              <a:rPr lang="en-US" smtClean="0"/>
              <a:t>7/25/19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85221" tIns="42610" rIns="85221" bIns="42610"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85221" tIns="42610" rIns="85221" bIns="426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19" cy="480060"/>
          </a:xfrm>
          <a:prstGeom prst="rect">
            <a:avLst/>
          </a:prstGeom>
        </p:spPr>
        <p:txBody>
          <a:bodyPr vert="horz" lIns="85221" tIns="42610" rIns="85221" bIns="42610" rtlCol="0" anchor="b"/>
          <a:lstStyle>
            <a:lvl1pPr algn="l">
              <a:defRPr sz="1000"/>
            </a:lvl1pPr>
          </a:lstStyle>
          <a:p>
            <a:endParaRPr lang="en-US"/>
          </a:p>
        </p:txBody>
      </p:sp>
      <p:sp>
        <p:nvSpPr>
          <p:cNvPr id="7" name="Slide Number Placeholder 6"/>
          <p:cNvSpPr>
            <a:spLocks noGrp="1"/>
          </p:cNvSpPr>
          <p:nvPr>
            <p:ph type="sldNum" sz="quarter" idx="5"/>
          </p:nvPr>
        </p:nvSpPr>
        <p:spPr>
          <a:xfrm>
            <a:off x="4143590" y="9119474"/>
            <a:ext cx="3169919" cy="480060"/>
          </a:xfrm>
          <a:prstGeom prst="rect">
            <a:avLst/>
          </a:prstGeom>
        </p:spPr>
        <p:txBody>
          <a:bodyPr vert="horz" lIns="85221" tIns="42610" rIns="85221" bIns="42610" rtlCol="0" anchor="b"/>
          <a:lstStyle>
            <a:lvl1pPr algn="r">
              <a:defRPr sz="1000"/>
            </a:lvl1pPr>
          </a:lstStyle>
          <a:p>
            <a:fld id="{58536C19-8F02-4148-A655-40E1D6AE630C}" type="slidenum">
              <a:rPr lang="en-US" smtClean="0"/>
              <a:t>‹#›</a:t>
            </a:fld>
            <a:endParaRPr lang="en-US"/>
          </a:p>
        </p:txBody>
      </p:sp>
    </p:spTree>
    <p:extLst>
      <p:ext uri="{BB962C8B-B14F-4D97-AF65-F5344CB8AC3E}">
        <p14:creationId xmlns:p14="http://schemas.microsoft.com/office/powerpoint/2010/main" val="194836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a:prstGeom prst="rect">
            <a:avLst/>
          </a:prstGeo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5" name="Content Placeholder 4"/>
          <p:cNvSpPr>
            <a:spLocks noGrp="1" noChangeArrowheads="1"/>
          </p:cNvSpPr>
          <p:nvPr>
            <p:ph idx="1"/>
          </p:nvPr>
        </p:nvSpPr>
        <p:spPr bwMode="auto">
          <a:xfrm>
            <a:off x="584201" y="3606800"/>
            <a:ext cx="5486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57150" y="6316663"/>
          <a:ext cx="1457325" cy="541337"/>
        </p:xfrm>
        <a:graphic>
          <a:graphicData uri="http://schemas.openxmlformats.org/presentationml/2006/ole">
            <mc:AlternateContent xmlns:mc="http://schemas.openxmlformats.org/markup-compatibility/2006">
              <mc:Choice xmlns:v="urn:schemas-microsoft-com:vml" Requires="v">
                <p:oleObj spid="_x0000_s29738" name="Document" r:id="rId3" imgW="7606349" imgH="2831746" progId="Word.Document.8">
                  <p:embed/>
                </p:oleObj>
              </mc:Choice>
              <mc:Fallback>
                <p:oleObj name="Document" r:id="rId3" imgW="7606349" imgH="283174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316663"/>
                        <a:ext cx="1457325" cy="54133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hasCustomPrompt="1"/>
          </p:nvPr>
        </p:nvSpPr>
        <p:spPr>
          <a:xfrm>
            <a:off x="457200" y="0"/>
            <a:ext cx="8229600" cy="876300"/>
          </a:xfrm>
          <a:prstGeom prst="rect">
            <a:avLst/>
          </a:prstGeom>
        </p:spPr>
        <p:txBody>
          <a:bodyPr/>
          <a:lstStyle>
            <a:lvl1pPr>
              <a:defRPr b="0" i="0">
                <a:solidFill>
                  <a:schemeClr val="accent1">
                    <a:lumMod val="75000"/>
                  </a:schemeClr>
                </a:solidFill>
                <a:latin typeface="Arial" charset="0"/>
                <a:ea typeface="Arial" charset="0"/>
                <a:cs typeface="Arial" charset="0"/>
              </a:defRPr>
            </a:lvl1pPr>
          </a:lstStyle>
          <a:p>
            <a:r>
              <a:rPr lang="en-US" dirty="0"/>
              <a:t>Click to edit title style</a:t>
            </a:r>
          </a:p>
        </p:txBody>
      </p:sp>
      <p:sp>
        <p:nvSpPr>
          <p:cNvPr id="3" name="Content Placeholder 2"/>
          <p:cNvSpPr>
            <a:spLocks noGrp="1"/>
          </p:cNvSpPr>
          <p:nvPr>
            <p:ph idx="1"/>
          </p:nvPr>
        </p:nvSpPr>
        <p:spPr/>
        <p:txBody>
          <a:bodyPr/>
          <a:lstStyle>
            <a:lvl1pPr>
              <a:defRPr>
                <a:latin typeface="Helvetica" charset="0"/>
                <a:ea typeface="Helvetica" charset="0"/>
                <a:cs typeface="Helvetica" charset="0"/>
              </a:defRPr>
            </a:lvl1pPr>
            <a:lvl2pPr>
              <a:defRPr>
                <a:latin typeface="Helvetica" charset="0"/>
                <a:ea typeface="Helvetica" charset="0"/>
                <a:cs typeface="Helvetica" charset="0"/>
              </a:defRPr>
            </a:lvl2pPr>
            <a:lvl3pPr>
              <a:defRPr>
                <a:latin typeface="Helvetica" charset="0"/>
                <a:ea typeface="Helvetica" charset="0"/>
                <a:cs typeface="Helvetica" charset="0"/>
              </a:defRPr>
            </a:lvl3pPr>
            <a:lvl4pPr>
              <a:defRPr>
                <a:latin typeface="Helvetica" charset="0"/>
                <a:ea typeface="Helvetica" charset="0"/>
                <a:cs typeface="Helvetica" charset="0"/>
              </a:defRPr>
            </a:lvl4pPr>
            <a:lvl5pPr>
              <a:defRPr>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pic>
        <p:nvPicPr>
          <p:cNvPr id="7" name="Picture 12" descr="NP-logo-Nl copy"/>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64170" y="6316663"/>
            <a:ext cx="99695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44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nvGraphicFramePr>
        <p:xfrm>
          <a:off x="57150" y="6316663"/>
          <a:ext cx="1457325" cy="541337"/>
        </p:xfrm>
        <a:graphic>
          <a:graphicData uri="http://schemas.openxmlformats.org/presentationml/2006/ole">
            <mc:AlternateContent xmlns:mc="http://schemas.openxmlformats.org/markup-compatibility/2006">
              <mc:Choice xmlns:v="urn:schemas-microsoft-com:vml" Requires="v">
                <p:oleObj spid="_x0000_s30762" name="Document" r:id="rId3" imgW="7606349" imgH="2831746" progId="Word.Document.8">
                  <p:embed/>
                </p:oleObj>
              </mc:Choice>
              <mc:Fallback>
                <p:oleObj name="Document" r:id="rId3" imgW="7606349" imgH="283174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316663"/>
                        <a:ext cx="1457325" cy="54133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hasCustomPrompt="1"/>
          </p:nvPr>
        </p:nvSpPr>
        <p:spPr>
          <a:xfrm>
            <a:off x="457200" y="0"/>
            <a:ext cx="8229600" cy="774700"/>
          </a:xfrm>
          <a:prstGeom prst="rect">
            <a:avLst/>
          </a:prstGeom>
        </p:spPr>
        <p:txBody>
          <a:bodyPr/>
          <a:lstStyle>
            <a:lvl1pPr>
              <a:defRPr sz="3600">
                <a:solidFill>
                  <a:schemeClr val="accent1">
                    <a:lumMod val="75000"/>
                  </a:schemeClr>
                </a:solidFill>
                <a:latin typeface="Arial" charset="0"/>
                <a:ea typeface="Arial" charset="0"/>
                <a:cs typeface="Arial" charset="0"/>
              </a:defRPr>
            </a:lvl1pPr>
          </a:lstStyle>
          <a:p>
            <a:r>
              <a:rPr lang="en-US" dirty="0"/>
              <a:t>Click to edit title style</a:t>
            </a:r>
          </a:p>
        </p:txBody>
      </p:sp>
      <p:sp>
        <p:nvSpPr>
          <p:cNvPr id="3" name="Content Placeholder 2"/>
          <p:cNvSpPr>
            <a:spLocks noGrp="1"/>
          </p:cNvSpPr>
          <p:nvPr>
            <p:ph sz="half" idx="1"/>
          </p:nvPr>
        </p:nvSpPr>
        <p:spPr>
          <a:xfrm>
            <a:off x="457200" y="1104900"/>
            <a:ext cx="4038600" cy="5021263"/>
          </a:xfrm>
        </p:spPr>
        <p:txBody>
          <a:bodyPr/>
          <a:lstStyle>
            <a:lvl1pPr>
              <a:defRPr sz="2800">
                <a:latin typeface="Helvetica" charset="0"/>
                <a:ea typeface="Helvetica" charset="0"/>
                <a:cs typeface="Helvetica" charset="0"/>
              </a:defRPr>
            </a:lvl1pPr>
            <a:lvl2pPr>
              <a:defRPr sz="2400">
                <a:latin typeface="Helvetica" charset="0"/>
                <a:ea typeface="Helvetica" charset="0"/>
                <a:cs typeface="Helvetica" charset="0"/>
              </a:defRPr>
            </a:lvl2pPr>
            <a:lvl3pPr>
              <a:defRPr sz="2000">
                <a:latin typeface="Helvetica" charset="0"/>
                <a:ea typeface="Helvetica" charset="0"/>
                <a:cs typeface="Helvetica" charset="0"/>
              </a:defRPr>
            </a:lvl3pPr>
            <a:lvl4pPr>
              <a:defRPr sz="1800">
                <a:latin typeface="Helvetica" charset="0"/>
                <a:ea typeface="Helvetica" charset="0"/>
                <a:cs typeface="Helvetica" charset="0"/>
              </a:defRPr>
            </a:lvl4pPr>
            <a:lvl5pPr>
              <a:defRPr sz="1800">
                <a:latin typeface="Helvetica" charset="0"/>
                <a:ea typeface="Helvetica" charset="0"/>
                <a:cs typeface="Helvetica"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04900"/>
            <a:ext cx="4038600" cy="5021263"/>
          </a:xfrm>
        </p:spPr>
        <p:txBody>
          <a:bodyPr/>
          <a:lstStyle>
            <a:lvl1pPr>
              <a:defRPr sz="2800">
                <a:latin typeface="Helvetica" charset="0"/>
                <a:ea typeface="Helvetica" charset="0"/>
                <a:cs typeface="Helvetica" charset="0"/>
              </a:defRPr>
            </a:lvl1pPr>
            <a:lvl2pPr>
              <a:defRPr sz="2400">
                <a:latin typeface="Helvetica" charset="0"/>
                <a:ea typeface="Helvetica" charset="0"/>
                <a:cs typeface="Helvetica" charset="0"/>
              </a:defRPr>
            </a:lvl2pPr>
            <a:lvl3pPr>
              <a:defRPr sz="2000">
                <a:latin typeface="Helvetica" charset="0"/>
                <a:ea typeface="Helvetica" charset="0"/>
                <a:cs typeface="Helvetica" charset="0"/>
              </a:defRPr>
            </a:lvl3pPr>
            <a:lvl4pPr>
              <a:defRPr sz="1800">
                <a:latin typeface="Helvetica" charset="0"/>
                <a:ea typeface="Helvetica" charset="0"/>
                <a:cs typeface="Helvetica" charset="0"/>
              </a:defRPr>
            </a:lvl4pPr>
            <a:lvl5pPr>
              <a:defRPr sz="1800">
                <a:latin typeface="Helvetica" charset="0"/>
                <a:ea typeface="Helvetica" charset="0"/>
                <a:cs typeface="Helvetica"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pic>
        <p:nvPicPr>
          <p:cNvPr id="8" name="Picture 12" descr="NP-logo-Nl copy"/>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64170" y="6316663"/>
            <a:ext cx="99695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15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nvGraphicFramePr>
        <p:xfrm>
          <a:off x="57150" y="6316663"/>
          <a:ext cx="1457325" cy="541337"/>
        </p:xfrm>
        <a:graphic>
          <a:graphicData uri="http://schemas.openxmlformats.org/presentationml/2006/ole">
            <mc:AlternateContent xmlns:mc="http://schemas.openxmlformats.org/markup-compatibility/2006">
              <mc:Choice xmlns:v="urn:schemas-microsoft-com:vml" Requires="v">
                <p:oleObj spid="_x0000_s31786" name="Document" r:id="rId3" imgW="7606349" imgH="2831746" progId="Word.Document.8">
                  <p:embed/>
                </p:oleObj>
              </mc:Choice>
              <mc:Fallback>
                <p:oleObj name="Document" r:id="rId3" imgW="7606349" imgH="283174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316663"/>
                        <a:ext cx="1457325" cy="54133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4"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pic>
        <p:nvPicPr>
          <p:cNvPr id="5" name="Picture 12" descr="NP-logo-Nl copy"/>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64170" y="6316663"/>
            <a:ext cx="99695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76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rgbClr val="000090"/>
                </a:solidFill>
                <a:latin typeface="Comic Sans MS"/>
                <a:cs typeface="Comic Sans MS"/>
              </a:defRPr>
            </a:lvl1pPr>
          </a:lstStyle>
          <a:p>
            <a:r>
              <a:rPr lang="en-US"/>
              <a:t>Click to edit Master title style</a:t>
            </a:r>
            <a:endParaRPr lang="en-US" dirty="0"/>
          </a:p>
        </p:txBody>
      </p:sp>
      <p:sp>
        <p:nvSpPr>
          <p:cNvPr id="3" name="Table Placeholder 2"/>
          <p:cNvSpPr>
            <a:spLocks noGrp="1"/>
          </p:cNvSpPr>
          <p:nvPr>
            <p:ph type="tbl" idx="1"/>
          </p:nvPr>
        </p:nvSpPr>
        <p:spPr>
          <a:xfrm>
            <a:off x="685800" y="1981200"/>
            <a:ext cx="7772400" cy="4114800"/>
          </a:xfrm>
        </p:spPr>
        <p:txBody>
          <a:bodyPr rtlCol="0">
            <a:normAutofit/>
          </a:bodyPr>
          <a:lstStyle>
            <a:lvl1pPr>
              <a:defRPr>
                <a:solidFill>
                  <a:srgbClr val="000090"/>
                </a:solidFill>
                <a:latin typeface="Comic Sans MS"/>
                <a:cs typeface="Comic Sans MS"/>
              </a:defRPr>
            </a:lvl1pPr>
          </a:lstStyle>
          <a:p>
            <a:pPr lvl="0"/>
            <a:r>
              <a:rPr lang="en-US" noProof="0"/>
              <a:t>Click icon to add table</a:t>
            </a:r>
          </a:p>
        </p:txBody>
      </p:sp>
    </p:spTree>
    <p:extLst>
      <p:ext uri="{BB962C8B-B14F-4D97-AF65-F5344CB8AC3E}">
        <p14:creationId xmlns:p14="http://schemas.microsoft.com/office/powerpoint/2010/main" val="38954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57150" y="6316663"/>
          <a:ext cx="1457325" cy="541337"/>
        </p:xfrm>
        <a:graphic>
          <a:graphicData uri="http://schemas.openxmlformats.org/presentationml/2006/ole">
            <mc:AlternateContent xmlns:mc="http://schemas.openxmlformats.org/markup-compatibility/2006">
              <mc:Choice xmlns:v="urn:schemas-microsoft-com:vml" Requires="v">
                <p:oleObj spid="_x0000_s32810" name="Document" r:id="rId3" imgW="7606349" imgH="2831746" progId="Word.Document.8">
                  <p:embed/>
                </p:oleObj>
              </mc:Choice>
              <mc:Fallback>
                <p:oleObj name="Document" r:id="rId3" imgW="7606349" imgH="283174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316663"/>
                        <a:ext cx="1457325" cy="54133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hasCustomPrompt="1"/>
          </p:nvPr>
        </p:nvSpPr>
        <p:spPr>
          <a:xfrm>
            <a:off x="457200" y="274638"/>
            <a:ext cx="8229600" cy="1143000"/>
          </a:xfrm>
          <a:prstGeom prst="rect">
            <a:avLst/>
          </a:prstGeom>
        </p:spPr>
        <p:txBody>
          <a:bodyPr/>
          <a:lstStyle/>
          <a:p>
            <a:r>
              <a:rPr lang="en-US" dirty="0"/>
              <a:t>Click to edit title style</a:t>
            </a:r>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pic>
        <p:nvPicPr>
          <p:cNvPr id="6" name="Picture 12" descr="NP-logo-Nl copy"/>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64170" y="6316663"/>
            <a:ext cx="99695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24231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CeC PoP CeC">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57150" y="6316663"/>
          <a:ext cx="1457325" cy="541337"/>
        </p:xfrm>
        <a:graphic>
          <a:graphicData uri="http://schemas.openxmlformats.org/presentationml/2006/ole">
            <mc:AlternateContent xmlns:mc="http://schemas.openxmlformats.org/markup-compatibility/2006">
              <mc:Choice xmlns:v="urn:schemas-microsoft-com:vml" Requires="v">
                <p:oleObj spid="_x0000_s33834" name="Document" r:id="rId3" imgW="7606349" imgH="2831746" progId="Word.Document.8">
                  <p:embed/>
                </p:oleObj>
              </mc:Choice>
              <mc:Fallback>
                <p:oleObj name="Document" r:id="rId3" imgW="7606349" imgH="283174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316663"/>
                        <a:ext cx="1457325" cy="54133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3" name="Content Placeholder 2"/>
          <p:cNvSpPr>
            <a:spLocks noGrp="1"/>
          </p:cNvSpPr>
          <p:nvPr>
            <p:ph idx="1"/>
          </p:nvPr>
        </p:nvSpPr>
        <p:spPr>
          <a:xfrm>
            <a:off x="152400" y="1168400"/>
            <a:ext cx="8839200" cy="4957763"/>
          </a:xfrm>
        </p:spPr>
        <p:txBody>
          <a:bodyPr>
            <a:normAutofit/>
          </a:bodyPr>
          <a:lstStyle>
            <a:lvl1pPr marL="0" indent="0">
              <a:buNone/>
              <a:defRPr sz="2600" baseline="0">
                <a:latin typeface="Helvetica" charset="0"/>
                <a:ea typeface="Helvetica" charset="0"/>
                <a:cs typeface="Helvetica" charset="0"/>
              </a:defRPr>
            </a:lvl1pPr>
            <a:lvl2pPr marL="457200" indent="0">
              <a:buNone/>
              <a:defRPr sz="2600" baseline="0">
                <a:latin typeface="Times New Roman" pitchFamily="18" charset="0"/>
              </a:defRPr>
            </a:lvl2pPr>
            <a:lvl3pPr marL="225425" indent="-225425">
              <a:defRPr sz="2600" baseline="0">
                <a:latin typeface="Helvetica" charset="0"/>
                <a:ea typeface="Helvetica" charset="0"/>
                <a:cs typeface="Helvetica" charset="0"/>
              </a:defRPr>
            </a:lvl3pPr>
            <a:lvl4pPr marL="463550" indent="-238125">
              <a:defRPr sz="2600" baseline="0">
                <a:latin typeface="Helvetica" charset="0"/>
                <a:ea typeface="Helvetica" charset="0"/>
                <a:cs typeface="Helvetica" charset="0"/>
              </a:defRPr>
            </a:lvl4pPr>
            <a:lvl5pPr marL="1828800" indent="0">
              <a:buNone/>
              <a:defRPr sz="2600" baseline="0">
                <a:latin typeface="Times New Roman" pitchFamily="18" charset="0"/>
              </a:defRPr>
            </a:lvl5pPr>
          </a:lstStyle>
          <a:p>
            <a:pPr lvl="0"/>
            <a:r>
              <a:rPr lang="en-US"/>
              <a:t>Click to edit Master text styles</a:t>
            </a:r>
          </a:p>
          <a:p>
            <a:pPr lvl="1"/>
            <a:r>
              <a:rPr lang="en-US"/>
              <a:t>Second level</a:t>
            </a:r>
          </a:p>
          <a:p>
            <a:pPr lvl="2"/>
            <a:r>
              <a:rPr lang="en-US"/>
              <a:t>Third level</a:t>
            </a:r>
          </a:p>
        </p:txBody>
      </p:sp>
      <p:sp>
        <p:nvSpPr>
          <p:cNvPr id="10" name="Title 9"/>
          <p:cNvSpPr>
            <a:spLocks noGrp="1"/>
          </p:cNvSpPr>
          <p:nvPr>
            <p:ph type="title" hasCustomPrompt="1"/>
          </p:nvPr>
        </p:nvSpPr>
        <p:spPr>
          <a:xfrm>
            <a:off x="457200" y="0"/>
            <a:ext cx="8229600" cy="863600"/>
          </a:xfrm>
          <a:prstGeom prst="rect">
            <a:avLst/>
          </a:prstGeom>
        </p:spPr>
        <p:txBody>
          <a:bodyPr/>
          <a:lstStyle>
            <a:lvl1pPr>
              <a:defRPr>
                <a:solidFill>
                  <a:schemeClr val="accent1">
                    <a:lumMod val="75000"/>
                  </a:schemeClr>
                </a:solidFill>
              </a:defRPr>
            </a:lvl1pPr>
          </a:lstStyle>
          <a:p>
            <a:r>
              <a:rPr lang="en-US" dirty="0"/>
              <a:t>Click to edit title style</a:t>
            </a:r>
          </a:p>
        </p:txBody>
      </p:sp>
      <p:pic>
        <p:nvPicPr>
          <p:cNvPr id="6" name="Picture 12" descr="NP-logo-Nl copy"/>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64170" y="6316663"/>
            <a:ext cx="99695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4"/>
          <p:cNvSpPr>
            <a:spLocks noGrp="1"/>
          </p:cNvSpPr>
          <p:nvPr>
            <p:ph type="sldNum" sz="quarter" idx="10"/>
          </p:nvPr>
        </p:nvSpPr>
        <p:spPr>
          <a:xfrm>
            <a:off x="4267200" y="6404768"/>
            <a:ext cx="609600" cy="365125"/>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8041598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2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267200" y="6366668"/>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mic Sans MS" charset="0"/>
                <a:cs typeface="Comic Sans MS"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charset="0"/>
          <a:ea typeface="Helvetica" charset="0"/>
          <a:cs typeface="Helvetic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Helvetica" charset="0"/>
          <a:ea typeface="Helvetica" charset="0"/>
          <a:cs typeface="Helvetica"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charset="0"/>
          <a:ea typeface="Helvetica" charset="0"/>
          <a:cs typeface="Helvetica"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charset="0"/>
          <a:ea typeface="Helvetica" charset="0"/>
          <a:cs typeface="Helvetica"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106.png"/><Relationship Id="rId7" Type="http://schemas.openxmlformats.org/officeDocument/2006/relationships/image" Target="../media/image48.wmf"/><Relationship Id="rId12"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9.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9.wmf"/></Relationships>
</file>

<file path=ppt/slides/_rels/slide11.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6.wmf"/><Relationship Id="rId18" Type="http://schemas.openxmlformats.org/officeDocument/2006/relationships/oleObject" Target="../embeddings/oleObject39.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oleObject" Target="../embeddings/oleObject36.bin"/><Relationship Id="rId17"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oleObject" Target="../embeddings/oleObject38.bin"/><Relationship Id="rId1" Type="http://schemas.openxmlformats.org/officeDocument/2006/relationships/vmlDrawing" Target="../drawings/vmlDrawing12.vml"/><Relationship Id="rId6" Type="http://schemas.openxmlformats.org/officeDocument/2006/relationships/image" Target="../media/image53.wmf"/><Relationship Id="rId11" Type="http://schemas.openxmlformats.org/officeDocument/2006/relationships/image" Target="../media/image60.emf"/><Relationship Id="rId5" Type="http://schemas.openxmlformats.org/officeDocument/2006/relationships/oleObject" Target="../embeddings/oleObject33.bin"/><Relationship Id="rId15" Type="http://schemas.openxmlformats.org/officeDocument/2006/relationships/image" Target="../media/image57.wmf"/><Relationship Id="rId10" Type="http://schemas.openxmlformats.org/officeDocument/2006/relationships/image" Target="../media/image55.wmf"/><Relationship Id="rId19" Type="http://schemas.openxmlformats.org/officeDocument/2006/relationships/image" Target="../media/image59.wmf"/><Relationship Id="rId4" Type="http://schemas.openxmlformats.org/officeDocument/2006/relationships/image" Target="../media/image52.wmf"/><Relationship Id="rId9" Type="http://schemas.openxmlformats.org/officeDocument/2006/relationships/oleObject" Target="../embeddings/oleObject35.bin"/><Relationship Id="rId14"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2.wmf"/><Relationship Id="rId5" Type="http://schemas.openxmlformats.org/officeDocument/2006/relationships/oleObject" Target="../embeddings/oleObject41.bin"/><Relationship Id="rId4" Type="http://schemas.openxmlformats.org/officeDocument/2006/relationships/image" Target="../media/image61.wmf"/></Relationships>
</file>

<file path=ppt/slides/_rels/slide13.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59.wmf"/><Relationship Id="rId3" Type="http://schemas.openxmlformats.org/officeDocument/2006/relationships/image" Target="../media/image67.emf"/><Relationship Id="rId7" Type="http://schemas.openxmlformats.org/officeDocument/2006/relationships/oleObject" Target="../embeddings/oleObject43.bin"/><Relationship Id="rId12"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4.wmf"/><Relationship Id="rId11" Type="http://schemas.openxmlformats.org/officeDocument/2006/relationships/image" Target="../media/image69.emf"/><Relationship Id="rId5" Type="http://schemas.openxmlformats.org/officeDocument/2006/relationships/oleObject" Target="../embeddings/oleObject42.bin"/><Relationship Id="rId10" Type="http://schemas.openxmlformats.org/officeDocument/2006/relationships/image" Target="../media/image66.wmf"/><Relationship Id="rId4" Type="http://schemas.openxmlformats.org/officeDocument/2006/relationships/image" Target="../media/image68.emf"/><Relationship Id="rId9" Type="http://schemas.openxmlformats.org/officeDocument/2006/relationships/oleObject" Target="../embeddings/oleObject44.bin"/></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50.bin"/><Relationship Id="rId18" Type="http://schemas.openxmlformats.org/officeDocument/2006/relationships/image" Target="../media/image77.wmf"/><Relationship Id="rId3" Type="http://schemas.openxmlformats.org/officeDocument/2006/relationships/image" Target="../media/image81.png"/><Relationship Id="rId21" Type="http://schemas.openxmlformats.org/officeDocument/2006/relationships/oleObject" Target="../embeddings/oleObject54.bin"/><Relationship Id="rId7" Type="http://schemas.openxmlformats.org/officeDocument/2006/relationships/oleObject" Target="../embeddings/oleObject47.bin"/><Relationship Id="rId12" Type="http://schemas.openxmlformats.org/officeDocument/2006/relationships/image" Target="../media/image74.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76.wmf"/><Relationship Id="rId20" Type="http://schemas.openxmlformats.org/officeDocument/2006/relationships/image" Target="../media/image78.wmf"/><Relationship Id="rId1" Type="http://schemas.openxmlformats.org/officeDocument/2006/relationships/vmlDrawing" Target="../drawings/vmlDrawing15.vml"/><Relationship Id="rId6" Type="http://schemas.openxmlformats.org/officeDocument/2006/relationships/image" Target="../media/image71.wmf"/><Relationship Id="rId11" Type="http://schemas.openxmlformats.org/officeDocument/2006/relationships/oleObject" Target="../embeddings/oleObject49.bin"/><Relationship Id="rId24" Type="http://schemas.openxmlformats.org/officeDocument/2006/relationships/image" Target="../media/image80.wmf"/><Relationship Id="rId5" Type="http://schemas.openxmlformats.org/officeDocument/2006/relationships/oleObject" Target="../embeddings/oleObject46.bin"/><Relationship Id="rId15" Type="http://schemas.openxmlformats.org/officeDocument/2006/relationships/oleObject" Target="../embeddings/oleObject51.bin"/><Relationship Id="rId23" Type="http://schemas.openxmlformats.org/officeDocument/2006/relationships/oleObject" Target="../embeddings/oleObject55.bin"/><Relationship Id="rId10" Type="http://schemas.openxmlformats.org/officeDocument/2006/relationships/image" Target="../media/image73.wmf"/><Relationship Id="rId19" Type="http://schemas.openxmlformats.org/officeDocument/2006/relationships/oleObject" Target="../embeddings/oleObject53.bin"/><Relationship Id="rId4" Type="http://schemas.openxmlformats.org/officeDocument/2006/relationships/image" Target="../media/image82.png"/><Relationship Id="rId9" Type="http://schemas.openxmlformats.org/officeDocument/2006/relationships/oleObject" Target="../embeddings/oleObject48.bin"/><Relationship Id="rId14" Type="http://schemas.openxmlformats.org/officeDocument/2006/relationships/image" Target="../media/image75.wmf"/><Relationship Id="rId22" Type="http://schemas.openxmlformats.org/officeDocument/2006/relationships/image" Target="../media/image79.wmf"/></Relationships>
</file>

<file path=ppt/slides/_rels/slide16.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4.emf"/><Relationship Id="rId7" Type="http://schemas.openxmlformats.org/officeDocument/2006/relationships/image" Target="../media/image88.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7.emf"/><Relationship Id="rId11" Type="http://schemas.openxmlformats.org/officeDocument/2006/relationships/image" Target="../media/image90.emf"/><Relationship Id="rId5" Type="http://schemas.openxmlformats.org/officeDocument/2006/relationships/image" Target="../media/image86.emf"/><Relationship Id="rId10" Type="http://schemas.openxmlformats.org/officeDocument/2006/relationships/image" Target="../media/image83.wmf"/><Relationship Id="rId4" Type="http://schemas.openxmlformats.org/officeDocument/2006/relationships/image" Target="../media/image85.emf"/><Relationship Id="rId9" Type="http://schemas.openxmlformats.org/officeDocument/2006/relationships/oleObject" Target="../embeddings/oleObject56.bin"/></Relationships>
</file>

<file path=ppt/slides/_rels/slide17.xml.rels><?xml version="1.0" encoding="UTF-8" standalone="yes"?>
<Relationships xmlns="http://schemas.openxmlformats.org/package/2006/relationships"><Relationship Id="rId3" Type="http://schemas.openxmlformats.org/officeDocument/2006/relationships/image" Target="../media/image92.emf"/><Relationship Id="rId7"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1.wmf"/><Relationship Id="rId5" Type="http://schemas.openxmlformats.org/officeDocument/2006/relationships/oleObject" Target="../embeddings/oleObject57.bin"/><Relationship Id="rId4" Type="http://schemas.openxmlformats.org/officeDocument/2006/relationships/image" Target="../media/image9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image" Target="../media/image4.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12.bin"/><Relationship Id="rId18" Type="http://schemas.openxmlformats.org/officeDocument/2006/relationships/image" Target="../media/image19.emf"/><Relationship Id="rId3" Type="http://schemas.openxmlformats.org/officeDocument/2006/relationships/oleObject" Target="../embeddings/oleObject7.bin"/><Relationship Id="rId21" Type="http://schemas.openxmlformats.org/officeDocument/2006/relationships/image" Target="../media/image21.emf"/><Relationship Id="rId7" Type="http://schemas.openxmlformats.org/officeDocument/2006/relationships/oleObject" Target="../embeddings/oleObject9.bin"/><Relationship Id="rId12" Type="http://schemas.openxmlformats.org/officeDocument/2006/relationships/image" Target="../media/image16.e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emf"/><Relationship Id="rId1" Type="http://schemas.openxmlformats.org/officeDocument/2006/relationships/vmlDrawing" Target="../drawings/vmlDrawing7.vml"/><Relationship Id="rId6" Type="http://schemas.openxmlformats.org/officeDocument/2006/relationships/image" Target="../media/image13.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23" Type="http://schemas.openxmlformats.org/officeDocument/2006/relationships/image" Target="../media/image23.png"/><Relationship Id="rId10" Type="http://schemas.openxmlformats.org/officeDocument/2006/relationships/image" Target="../media/image15.emf"/><Relationship Id="rId19" Type="http://schemas.openxmlformats.org/officeDocument/2006/relationships/oleObject" Target="../embeddings/oleObject15.bin"/><Relationship Id="rId4" Type="http://schemas.openxmlformats.org/officeDocument/2006/relationships/image" Target="../media/image12.emf"/><Relationship Id="rId9" Type="http://schemas.openxmlformats.org/officeDocument/2006/relationships/oleObject" Target="../embeddings/oleObject10.bin"/><Relationship Id="rId14" Type="http://schemas.openxmlformats.org/officeDocument/2006/relationships/image" Target="../media/image17.wmf"/><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s>
</file>

<file path=ppt/slides/_rels/slide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18.bin"/><Relationship Id="rId4" Type="http://schemas.openxmlformats.org/officeDocument/2006/relationships/image" Target="../media/image29.wmf"/></Relationships>
</file>

<file path=ppt/slides/_rels/slide9.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33.wmf"/><Relationship Id="rId18" Type="http://schemas.openxmlformats.org/officeDocument/2006/relationships/oleObject" Target="../embeddings/oleObject24.bin"/><Relationship Id="rId3" Type="http://schemas.openxmlformats.org/officeDocument/2006/relationships/image" Target="../media/image40.emf"/><Relationship Id="rId21" Type="http://schemas.openxmlformats.org/officeDocument/2006/relationships/image" Target="../media/image37.wmf"/><Relationship Id="rId7" Type="http://schemas.openxmlformats.org/officeDocument/2006/relationships/image" Target="../media/image42.png"/><Relationship Id="rId12" Type="http://schemas.openxmlformats.org/officeDocument/2006/relationships/oleObject" Target="../embeddings/oleObject21.bin"/><Relationship Id="rId17" Type="http://schemas.openxmlformats.org/officeDocument/2006/relationships/image" Target="../media/image35.wmf"/><Relationship Id="rId25"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oleObject" Target="../embeddings/oleObject25.bin"/><Relationship Id="rId1" Type="http://schemas.openxmlformats.org/officeDocument/2006/relationships/vmlDrawing" Target="../drawings/vmlDrawing10.vml"/><Relationship Id="rId6" Type="http://schemas.openxmlformats.org/officeDocument/2006/relationships/image" Target="../media/image41.emf"/><Relationship Id="rId11" Type="http://schemas.openxmlformats.org/officeDocument/2006/relationships/image" Target="../media/image46.emf"/><Relationship Id="rId24" Type="http://schemas.openxmlformats.org/officeDocument/2006/relationships/oleObject" Target="../embeddings/oleObject27.bin"/><Relationship Id="rId5" Type="http://schemas.openxmlformats.org/officeDocument/2006/relationships/image" Target="../media/image32.wmf"/><Relationship Id="rId15" Type="http://schemas.openxmlformats.org/officeDocument/2006/relationships/image" Target="../media/image34.wmf"/><Relationship Id="rId23" Type="http://schemas.openxmlformats.org/officeDocument/2006/relationships/image" Target="../media/image38.wmf"/><Relationship Id="rId10" Type="http://schemas.openxmlformats.org/officeDocument/2006/relationships/image" Target="../media/image45.emf"/><Relationship Id="rId19" Type="http://schemas.openxmlformats.org/officeDocument/2006/relationships/image" Target="../media/image36.wmf"/><Relationship Id="rId4" Type="http://schemas.openxmlformats.org/officeDocument/2006/relationships/oleObject" Target="../embeddings/oleObject20.bin"/><Relationship Id="rId9" Type="http://schemas.openxmlformats.org/officeDocument/2006/relationships/image" Target="../media/image44.emf"/><Relationship Id="rId14" Type="http://schemas.openxmlformats.org/officeDocument/2006/relationships/oleObject" Target="../embeddings/oleObject22.bin"/><Relationship Id="rId22"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989321-4DDF-9D4A-B9E5-4197939A4FEA}"/>
              </a:ext>
            </a:extLst>
          </p:cNvPr>
          <p:cNvSpPr txBox="1"/>
          <p:nvPr/>
        </p:nvSpPr>
        <p:spPr>
          <a:xfrm>
            <a:off x="1676400" y="2286000"/>
            <a:ext cx="5638800" cy="584775"/>
          </a:xfrm>
          <a:prstGeom prst="rect">
            <a:avLst/>
          </a:prstGeom>
          <a:noFill/>
        </p:spPr>
        <p:txBody>
          <a:bodyPr wrap="square" rtlCol="0">
            <a:spAutoFit/>
          </a:bodyPr>
          <a:lstStyle/>
          <a:p>
            <a:pPr algn="ctr"/>
            <a:r>
              <a:rPr lang="en-US" sz="3200" dirty="0"/>
              <a:t>Theoretical Session Wrap-up</a:t>
            </a:r>
          </a:p>
        </p:txBody>
      </p:sp>
    </p:spTree>
    <p:extLst>
      <p:ext uri="{BB962C8B-B14F-4D97-AF65-F5344CB8AC3E}">
        <p14:creationId xmlns:p14="http://schemas.microsoft.com/office/powerpoint/2010/main" val="89589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1CB7-42EF-44A1-82B2-F6165E9A7C68}"/>
              </a:ext>
            </a:extLst>
          </p:cNvPr>
          <p:cNvSpPr>
            <a:spLocks noGrp="1"/>
          </p:cNvSpPr>
          <p:nvPr>
            <p:ph type="title"/>
          </p:nvPr>
        </p:nvSpPr>
        <p:spPr>
          <a:xfrm>
            <a:off x="76200" y="228600"/>
            <a:ext cx="8991600" cy="533400"/>
          </a:xfrm>
        </p:spPr>
        <p:txBody>
          <a:bodyPr/>
          <a:lstStyle/>
          <a:p>
            <a:r>
              <a:rPr lang="en-US" sz="2400" dirty="0"/>
              <a:t>Estimate Cooling Force for PCA-based </a:t>
            </a:r>
            <a:r>
              <a:rPr lang="en-US" sz="2400" dirty="0" err="1"/>
              <a:t>CeC</a:t>
            </a:r>
            <a:r>
              <a:rPr lang="en-US" sz="2400" dirty="0"/>
              <a:t>: Parameters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0400769-D63A-46CD-B98C-29DE9687CDB9}"/>
                  </a:ext>
                </a:extLst>
              </p:cNvPr>
              <p:cNvGraphicFramePr>
                <a:graphicFrameLocks noGrp="1" noChangeAspect="1"/>
              </p:cNvGraphicFramePr>
              <p:nvPr>
                <p:extLst>
                  <p:ext uri="{D42A27DB-BD31-4B8C-83A1-F6EECF244321}">
                    <p14:modId xmlns:p14="http://schemas.microsoft.com/office/powerpoint/2010/main" val="928460266"/>
                  </p:ext>
                </p:extLst>
              </p:nvPr>
            </p:nvGraphicFramePr>
            <p:xfrm>
              <a:off x="270588" y="903795"/>
              <a:ext cx="5368212" cy="5050409"/>
            </p:xfrm>
            <a:graphic>
              <a:graphicData uri="http://schemas.openxmlformats.org/drawingml/2006/table">
                <a:tbl>
                  <a:tblPr firstRow="1" bandRow="1">
                    <a:effectLst/>
                    <a:tableStyleId>{0E3FDE45-AF77-4B5C-9715-49D594BDF05E}</a:tableStyleId>
                  </a:tblPr>
                  <a:tblGrid>
                    <a:gridCol w="3810000">
                      <a:extLst>
                        <a:ext uri="{9D8B030D-6E8A-4147-A177-3AD203B41FA5}">
                          <a16:colId xmlns:a16="http://schemas.microsoft.com/office/drawing/2014/main" val="3535408829"/>
                        </a:ext>
                      </a:extLst>
                    </a:gridCol>
                    <a:gridCol w="1558212">
                      <a:extLst>
                        <a:ext uri="{9D8B030D-6E8A-4147-A177-3AD203B41FA5}">
                          <a16:colId xmlns:a16="http://schemas.microsoft.com/office/drawing/2014/main" val="702165324"/>
                        </a:ext>
                      </a:extLst>
                    </a:gridCol>
                  </a:tblGrid>
                  <a:tr h="482162">
                    <a:tc>
                      <a:txBody>
                        <a:bodyPr/>
                        <a:lstStyle/>
                        <a:p>
                          <a:r>
                            <a:rPr lang="en-US" sz="1800" dirty="0"/>
                            <a:t>Energy, 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28.5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636833"/>
                      </a:ext>
                    </a:extLst>
                  </a:tr>
                  <a:tr h="477958">
                    <a:tc>
                      <a:txBody>
                        <a:bodyPr/>
                        <a:lstStyle/>
                        <a:p>
                          <a:r>
                            <a:rPr lang="en-US" sz="1800" dirty="0"/>
                            <a:t>Electron beam peak current,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287071"/>
                      </a:ext>
                    </a:extLst>
                  </a:tr>
                  <a:tr h="405962">
                    <a:tc>
                      <a:txBody>
                        <a:bodyPr/>
                        <a:lstStyle/>
                        <a:p>
                          <a:r>
                            <a:rPr lang="en-US" sz="1800" dirty="0"/>
                            <a:t>Bunch length, 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851343"/>
                      </a:ext>
                    </a:extLst>
                  </a:tr>
                  <a:tr h="405962">
                    <a:tc>
                      <a:txBody>
                        <a:bodyPr/>
                        <a:lstStyle/>
                        <a:p>
                          <a:r>
                            <a:rPr lang="en-US" sz="1800" dirty="0"/>
                            <a:t>Bunch charge, </a:t>
                          </a:r>
                          <a:r>
                            <a:rPr lang="en-US" sz="1800" dirty="0" err="1"/>
                            <a:t>nC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4772"/>
                      </a:ext>
                    </a:extLst>
                  </a:tr>
                  <a:tr h="405962">
                    <a:tc>
                      <a:txBody>
                        <a:bodyPr/>
                        <a:lstStyle/>
                        <a:p>
                          <a:r>
                            <a:rPr lang="en-US" sz="1800" dirty="0"/>
                            <a:t>Modulator length,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550983"/>
                      </a:ext>
                    </a:extLst>
                  </a:tr>
                  <a:tr h="405962">
                    <a:tc>
                      <a:txBody>
                        <a:bodyPr/>
                        <a:lstStyle/>
                        <a:p>
                          <a:r>
                            <a:rPr lang="en-US" sz="1800" dirty="0"/>
                            <a:t>Amplifier length,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8 (4 sections)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843330"/>
                      </a:ext>
                    </a:extLst>
                  </a:tr>
                  <a:tr h="509752">
                    <a:tc>
                      <a:txBody>
                        <a:bodyPr/>
                        <a:lstStyle/>
                        <a:p>
                          <a:r>
                            <a:rPr lang="en-US" sz="1800" dirty="0"/>
                            <a:t>Beam width at modulator,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70628"/>
                      </a:ext>
                    </a:extLst>
                  </a:tr>
                  <a:tr h="405962">
                    <a:tc>
                      <a:txBody>
                        <a:bodyPr/>
                        <a:lstStyle/>
                        <a:p>
                          <a:r>
                            <a:rPr lang="en-US" sz="1800" dirty="0"/>
                            <a:t>Amplifier gain (Cold, infinitely wide),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𝑔</m:t>
                                  </m:r>
                                </m:e>
                                <m:sub>
                                  <m:r>
                                    <a:rPr lang="en-US" sz="1800" b="0" i="1" smtClean="0">
                                      <a:latin typeface="Cambria Math" panose="02040503050406030204" pitchFamily="18" charset="0"/>
                                    </a:rPr>
                                    <m:t>𝑎𝑚𝑝</m:t>
                                  </m:r>
                                </m:sub>
                              </m:sSub>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584717"/>
                      </a:ext>
                    </a:extLst>
                  </a:tr>
                  <a:tr h="405962">
                    <a:tc>
                      <a:txBody>
                        <a:bodyPr/>
                        <a:lstStyle/>
                        <a:p>
                          <a:r>
                            <a:rPr lang="en-US" sz="1800" dirty="0"/>
                            <a:t>RMS energy spread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1e-4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337149"/>
                      </a:ext>
                    </a:extLst>
                  </a:tr>
                  <a:tr h="405962">
                    <a:tc>
                      <a:txBody>
                        <a:bodyPr/>
                        <a:lstStyle/>
                        <a:p>
                          <a:r>
                            <a:rPr lang="en-US" sz="1800" dirty="0"/>
                            <a:t>KV envelope norm. emittance, </a:t>
                          </a:r>
                          <a:r>
                            <a:rPr lang="el-GR" sz="1800" dirty="0"/>
                            <a:t>μ</a:t>
                          </a:r>
                          <a:r>
                            <a:rPr lang="en-US" sz="1800" dirty="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113180"/>
                      </a:ext>
                    </a:extLst>
                  </a:tr>
                  <a:tr h="483476">
                    <a:tc>
                      <a:txBody>
                        <a:bodyPr/>
                        <a:lstStyle/>
                        <a:p>
                          <a:r>
                            <a:rPr lang="en-US" sz="1800" dirty="0"/>
                            <a:t>Minimal beam width at PCA,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813941"/>
                      </a:ext>
                    </a:extLst>
                  </a:tr>
                </a:tbl>
              </a:graphicData>
            </a:graphic>
          </p:graphicFrame>
        </mc:Choice>
        <mc:Fallback xmlns="">
          <p:graphicFrame>
            <p:nvGraphicFramePr>
              <p:cNvPr id="4" name="Table 3">
                <a:extLst>
                  <a:ext uri="{FF2B5EF4-FFF2-40B4-BE49-F238E27FC236}">
                    <a16:creationId xmlns:a16="http://schemas.microsoft.com/office/drawing/2014/main" id="{80400769-D63A-46CD-B98C-29DE9687CDB9}"/>
                  </a:ext>
                </a:extLst>
              </p:cNvPr>
              <p:cNvGraphicFramePr>
                <a:graphicFrameLocks noGrp="1" noChangeAspect="1"/>
              </p:cNvGraphicFramePr>
              <p:nvPr>
                <p:extLst>
                  <p:ext uri="{D42A27DB-BD31-4B8C-83A1-F6EECF244321}">
                    <p14:modId xmlns:p14="http://schemas.microsoft.com/office/powerpoint/2010/main" val="928460266"/>
                  </p:ext>
                </p:extLst>
              </p:nvPr>
            </p:nvGraphicFramePr>
            <p:xfrm>
              <a:off x="270588" y="903795"/>
              <a:ext cx="5368212" cy="5050409"/>
            </p:xfrm>
            <a:graphic>
              <a:graphicData uri="http://schemas.openxmlformats.org/drawingml/2006/table">
                <a:tbl>
                  <a:tblPr firstRow="1" bandRow="1">
                    <a:effectLst/>
                    <a:tableStyleId>{0E3FDE45-AF77-4B5C-9715-49D594BDF05E}</a:tableStyleId>
                  </a:tblPr>
                  <a:tblGrid>
                    <a:gridCol w="3810000">
                      <a:extLst>
                        <a:ext uri="{9D8B030D-6E8A-4147-A177-3AD203B41FA5}">
                          <a16:colId xmlns:a16="http://schemas.microsoft.com/office/drawing/2014/main" val="3535408829"/>
                        </a:ext>
                      </a:extLst>
                    </a:gridCol>
                    <a:gridCol w="1558212">
                      <a:extLst>
                        <a:ext uri="{9D8B030D-6E8A-4147-A177-3AD203B41FA5}">
                          <a16:colId xmlns:a16="http://schemas.microsoft.com/office/drawing/2014/main" val="702165324"/>
                        </a:ext>
                      </a:extLst>
                    </a:gridCol>
                  </a:tblGrid>
                  <a:tr h="482162">
                    <a:tc>
                      <a:txBody>
                        <a:bodyPr/>
                        <a:lstStyle/>
                        <a:p>
                          <a:r>
                            <a:rPr lang="en-US" sz="1800" dirty="0"/>
                            <a:t>Energy, 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28.5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636833"/>
                      </a:ext>
                    </a:extLst>
                  </a:tr>
                  <a:tr h="477958">
                    <a:tc>
                      <a:txBody>
                        <a:bodyPr/>
                        <a:lstStyle/>
                        <a:p>
                          <a:r>
                            <a:rPr lang="en-US" sz="1800" dirty="0"/>
                            <a:t>Electron beam peak current,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287071"/>
                      </a:ext>
                    </a:extLst>
                  </a:tr>
                  <a:tr h="405962">
                    <a:tc>
                      <a:txBody>
                        <a:bodyPr/>
                        <a:lstStyle/>
                        <a:p>
                          <a:r>
                            <a:rPr lang="en-US" sz="1800" dirty="0"/>
                            <a:t>Bunch length, 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851343"/>
                      </a:ext>
                    </a:extLst>
                  </a:tr>
                  <a:tr h="405962">
                    <a:tc>
                      <a:txBody>
                        <a:bodyPr/>
                        <a:lstStyle/>
                        <a:p>
                          <a:r>
                            <a:rPr lang="en-US" sz="1800" dirty="0"/>
                            <a:t>Bunch charge, </a:t>
                          </a:r>
                          <a:r>
                            <a:rPr lang="en-US" sz="1800" dirty="0" err="1"/>
                            <a:t>nC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4772"/>
                      </a:ext>
                    </a:extLst>
                  </a:tr>
                  <a:tr h="405962">
                    <a:tc>
                      <a:txBody>
                        <a:bodyPr/>
                        <a:lstStyle/>
                        <a:p>
                          <a:r>
                            <a:rPr lang="en-US" sz="1800" dirty="0"/>
                            <a:t>Modulator length,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550983"/>
                      </a:ext>
                    </a:extLst>
                  </a:tr>
                  <a:tr h="405962">
                    <a:tc>
                      <a:txBody>
                        <a:bodyPr/>
                        <a:lstStyle/>
                        <a:p>
                          <a:r>
                            <a:rPr lang="en-US" sz="1800" dirty="0"/>
                            <a:t>Amplifier length,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8 (4 sections)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843330"/>
                      </a:ext>
                    </a:extLst>
                  </a:tr>
                  <a:tr h="509752">
                    <a:tc>
                      <a:txBody>
                        <a:bodyPr/>
                        <a:lstStyle/>
                        <a:p>
                          <a:r>
                            <a:rPr lang="en-US" sz="1800" dirty="0"/>
                            <a:t>Beam width at modulator,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70628"/>
                      </a:ext>
                    </a:extLst>
                  </a:tr>
                  <a:tr h="66128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33" t="-473077" r="-41333" b="-196154"/>
                          </a:stretch>
                        </a:blipFill>
                      </a:tcPr>
                    </a:tc>
                    <a:tc>
                      <a:txBody>
                        <a:bodyPr/>
                        <a:lstStyle/>
                        <a:p>
                          <a:r>
                            <a:rPr lang="en-US" sz="18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584717"/>
                      </a:ext>
                    </a:extLst>
                  </a:tr>
                  <a:tr h="405962">
                    <a:tc>
                      <a:txBody>
                        <a:bodyPr/>
                        <a:lstStyle/>
                        <a:p>
                          <a:r>
                            <a:rPr lang="en-US" sz="1800" dirty="0"/>
                            <a:t>RMS energy spread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1e-4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337149"/>
                      </a:ext>
                    </a:extLst>
                  </a:tr>
                  <a:tr h="405962">
                    <a:tc>
                      <a:txBody>
                        <a:bodyPr/>
                        <a:lstStyle/>
                        <a:p>
                          <a:r>
                            <a:rPr lang="en-US" sz="1800" dirty="0"/>
                            <a:t>KV envelope norm. emittance, </a:t>
                          </a:r>
                          <a:r>
                            <a:rPr lang="el-GR" sz="1800" dirty="0"/>
                            <a:t>μ</a:t>
                          </a:r>
                          <a:r>
                            <a:rPr lang="en-US" sz="1800" dirty="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113180"/>
                      </a:ext>
                    </a:extLst>
                  </a:tr>
                  <a:tr h="483476">
                    <a:tc>
                      <a:txBody>
                        <a:bodyPr/>
                        <a:lstStyle/>
                        <a:p>
                          <a:r>
                            <a:rPr lang="en-US" sz="1800" dirty="0"/>
                            <a:t>Minimal beam width at PCA,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813941"/>
                      </a:ext>
                    </a:extLst>
                  </a:tr>
                </a:tbl>
              </a:graphicData>
            </a:graphic>
          </p:graphicFrame>
        </mc:Fallback>
      </mc:AlternateContent>
      <p:graphicFrame>
        <p:nvGraphicFramePr>
          <p:cNvPr id="5" name="Object 4">
            <a:extLst>
              <a:ext uri="{FF2B5EF4-FFF2-40B4-BE49-F238E27FC236}">
                <a16:creationId xmlns:a16="http://schemas.microsoft.com/office/drawing/2014/main" id="{93CB814C-6760-416A-91DC-1642B15E08AE}"/>
              </a:ext>
            </a:extLst>
          </p:cNvPr>
          <p:cNvGraphicFramePr>
            <a:graphicFrameLocks noChangeAspect="1"/>
          </p:cNvGraphicFramePr>
          <p:nvPr/>
        </p:nvGraphicFramePr>
        <p:xfrm>
          <a:off x="6084620" y="1202953"/>
          <a:ext cx="1001980" cy="409901"/>
        </p:xfrm>
        <a:graphic>
          <a:graphicData uri="http://schemas.openxmlformats.org/presentationml/2006/ole">
            <mc:AlternateContent xmlns:mc="http://schemas.openxmlformats.org/markup-compatibility/2006">
              <mc:Choice xmlns:v="urn:schemas-microsoft-com:vml" Requires="v">
                <p:oleObj spid="_x0000_s56414" name="Equation" r:id="rId4" imgW="558720" imgH="228600" progId="Equation.DSMT4">
                  <p:embed/>
                </p:oleObj>
              </mc:Choice>
              <mc:Fallback>
                <p:oleObj name="Equation" r:id="rId4" imgW="558720" imgH="228600" progId="Equation.DSMT4">
                  <p:embed/>
                  <p:pic>
                    <p:nvPicPr>
                      <p:cNvPr id="5" name="Object 4">
                        <a:extLst>
                          <a:ext uri="{FF2B5EF4-FFF2-40B4-BE49-F238E27FC236}">
                            <a16:creationId xmlns:a16="http://schemas.microsoft.com/office/drawing/2014/main" id="{93CB814C-6760-416A-91DC-1642B15E08AE}"/>
                          </a:ext>
                        </a:extLst>
                      </p:cNvPr>
                      <p:cNvPicPr/>
                      <p:nvPr/>
                    </p:nvPicPr>
                    <p:blipFill>
                      <a:blip r:embed="rId5"/>
                      <a:stretch>
                        <a:fillRect/>
                      </a:stretch>
                    </p:blipFill>
                    <p:spPr>
                      <a:xfrm>
                        <a:off x="6084620" y="1202953"/>
                        <a:ext cx="1001980" cy="40990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3739860-3A7A-4401-9E9F-2AD6B48D9505}"/>
              </a:ext>
            </a:extLst>
          </p:cNvPr>
          <p:cNvGraphicFramePr>
            <a:graphicFrameLocks noChangeAspect="1"/>
          </p:cNvGraphicFramePr>
          <p:nvPr/>
        </p:nvGraphicFramePr>
        <p:xfrm>
          <a:off x="7532420" y="1202953"/>
          <a:ext cx="733425" cy="409575"/>
        </p:xfrm>
        <a:graphic>
          <a:graphicData uri="http://schemas.openxmlformats.org/presentationml/2006/ole">
            <mc:AlternateContent xmlns:mc="http://schemas.openxmlformats.org/markup-compatibility/2006">
              <mc:Choice xmlns:v="urn:schemas-microsoft-com:vml" Requires="v">
                <p:oleObj spid="_x0000_s56415" name="Equation" r:id="rId6" imgW="431640" imgH="241200" progId="Equation.DSMT4">
                  <p:embed/>
                </p:oleObj>
              </mc:Choice>
              <mc:Fallback>
                <p:oleObj name="Equation" r:id="rId6" imgW="431640" imgH="241200" progId="Equation.DSMT4">
                  <p:embed/>
                  <p:pic>
                    <p:nvPicPr>
                      <p:cNvPr id="6" name="Object 5">
                        <a:extLst>
                          <a:ext uri="{FF2B5EF4-FFF2-40B4-BE49-F238E27FC236}">
                            <a16:creationId xmlns:a16="http://schemas.microsoft.com/office/drawing/2014/main" id="{43739860-3A7A-4401-9E9F-2AD6B48D9505}"/>
                          </a:ext>
                        </a:extLst>
                      </p:cNvPr>
                      <p:cNvPicPr/>
                      <p:nvPr/>
                    </p:nvPicPr>
                    <p:blipFill>
                      <a:blip r:embed="rId7"/>
                      <a:stretch>
                        <a:fillRect/>
                      </a:stretch>
                    </p:blipFill>
                    <p:spPr>
                      <a:xfrm>
                        <a:off x="7532420" y="1202953"/>
                        <a:ext cx="733425" cy="4095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B3D9342-1273-4115-B723-1CC0FD61ABC9}"/>
              </a:ext>
            </a:extLst>
          </p:cNvPr>
          <p:cNvGraphicFramePr>
            <a:graphicFrameLocks noChangeAspect="1"/>
          </p:cNvGraphicFramePr>
          <p:nvPr/>
        </p:nvGraphicFramePr>
        <p:xfrm>
          <a:off x="6008331" y="5234379"/>
          <a:ext cx="742950" cy="361950"/>
        </p:xfrm>
        <a:graphic>
          <a:graphicData uri="http://schemas.openxmlformats.org/presentationml/2006/ole">
            <mc:AlternateContent xmlns:mc="http://schemas.openxmlformats.org/markup-compatibility/2006">
              <mc:Choice xmlns:v="urn:schemas-microsoft-com:vml" Requires="v">
                <p:oleObj spid="_x0000_s56416" name="Equation" r:id="rId8" imgW="520560" imgH="253800" progId="Equation.DSMT4">
                  <p:embed/>
                </p:oleObj>
              </mc:Choice>
              <mc:Fallback>
                <p:oleObj name="Equation" r:id="rId8" imgW="520560" imgH="253800" progId="Equation.DSMT4">
                  <p:embed/>
                  <p:pic>
                    <p:nvPicPr>
                      <p:cNvPr id="7" name="Object 6">
                        <a:extLst>
                          <a:ext uri="{FF2B5EF4-FFF2-40B4-BE49-F238E27FC236}">
                            <a16:creationId xmlns:a16="http://schemas.microsoft.com/office/drawing/2014/main" id="{1B3D9342-1273-4115-B723-1CC0FD61ABC9}"/>
                          </a:ext>
                        </a:extLst>
                      </p:cNvPr>
                      <p:cNvPicPr/>
                      <p:nvPr/>
                    </p:nvPicPr>
                    <p:blipFill>
                      <a:blip r:embed="rId9"/>
                      <a:stretch>
                        <a:fillRect/>
                      </a:stretch>
                    </p:blipFill>
                    <p:spPr>
                      <a:xfrm>
                        <a:off x="6008331" y="5234379"/>
                        <a:ext cx="742950" cy="3619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4CB187D-3BA4-4A13-9CB5-29C2574769BB}"/>
              </a:ext>
            </a:extLst>
          </p:cNvPr>
          <p:cNvGraphicFramePr>
            <a:graphicFrameLocks noChangeAspect="1"/>
          </p:cNvGraphicFramePr>
          <p:nvPr/>
        </p:nvGraphicFramePr>
        <p:xfrm>
          <a:off x="7120812" y="5024575"/>
          <a:ext cx="1752600" cy="590550"/>
        </p:xfrm>
        <a:graphic>
          <a:graphicData uri="http://schemas.openxmlformats.org/presentationml/2006/ole">
            <mc:AlternateContent xmlns:mc="http://schemas.openxmlformats.org/markup-compatibility/2006">
              <mc:Choice xmlns:v="urn:schemas-microsoft-com:vml" Requires="v">
                <p:oleObj spid="_x0000_s56417" name="Equation" r:id="rId10" imgW="1168200" imgH="393480" progId="Equation.DSMT4">
                  <p:embed/>
                </p:oleObj>
              </mc:Choice>
              <mc:Fallback>
                <p:oleObj name="Equation" r:id="rId10" imgW="1168200" imgH="393480" progId="Equation.DSMT4">
                  <p:embed/>
                  <p:pic>
                    <p:nvPicPr>
                      <p:cNvPr id="8" name="Object 7">
                        <a:extLst>
                          <a:ext uri="{FF2B5EF4-FFF2-40B4-BE49-F238E27FC236}">
                            <a16:creationId xmlns:a16="http://schemas.microsoft.com/office/drawing/2014/main" id="{24CB187D-3BA4-4A13-9CB5-29C2574769BB}"/>
                          </a:ext>
                        </a:extLst>
                      </p:cNvPr>
                      <p:cNvPicPr/>
                      <p:nvPr/>
                    </p:nvPicPr>
                    <p:blipFill>
                      <a:blip r:embed="rId11"/>
                      <a:stretch>
                        <a:fillRect/>
                      </a:stretch>
                    </p:blipFill>
                    <p:spPr>
                      <a:xfrm>
                        <a:off x="7120812" y="5024575"/>
                        <a:ext cx="1752600" cy="59055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1498C798-F2B7-4C8F-9220-2A4AD8696AA1}"/>
              </a:ext>
            </a:extLst>
          </p:cNvPr>
          <p:cNvPicPr>
            <a:picLocks noChangeAspect="1"/>
          </p:cNvPicPr>
          <p:nvPr/>
        </p:nvPicPr>
        <p:blipFill>
          <a:blip r:embed="rId12"/>
          <a:stretch>
            <a:fillRect/>
          </a:stretch>
        </p:blipFill>
        <p:spPr>
          <a:xfrm>
            <a:off x="5715000" y="1705948"/>
            <a:ext cx="3228028" cy="3229616"/>
          </a:xfrm>
          <a:prstGeom prst="rect">
            <a:avLst/>
          </a:prstGeom>
        </p:spPr>
      </p:pic>
    </p:spTree>
    <p:extLst>
      <p:ext uri="{BB962C8B-B14F-4D97-AF65-F5344CB8AC3E}">
        <p14:creationId xmlns:p14="http://schemas.microsoft.com/office/powerpoint/2010/main" val="425467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0C085E-CDDE-4A9A-AF68-BEBE4783DB0E}"/>
              </a:ext>
            </a:extLst>
          </p:cNvPr>
          <p:cNvSpPr txBox="1">
            <a:spLocks/>
          </p:cNvSpPr>
          <p:nvPr/>
        </p:nvSpPr>
        <p:spPr>
          <a:xfrm>
            <a:off x="1066800" y="76200"/>
            <a:ext cx="7162800" cy="914400"/>
          </a:xfrm>
          <a:prstGeom prst="rect">
            <a:avLst/>
          </a:prstGeom>
        </p:spPr>
        <p:txBody>
          <a:bodyPr/>
          <a:lstStyle>
            <a:lvl1pPr algn="ctr" defTabSz="457200" rtl="0" eaLnBrk="1" fontAlgn="base" hangingPunct="1">
              <a:spcBef>
                <a:spcPct val="0"/>
              </a:spcBef>
              <a:spcAft>
                <a:spcPct val="0"/>
              </a:spcAft>
              <a:defRPr sz="4400" b="0" i="0" kern="1200">
                <a:solidFill>
                  <a:schemeClr val="accent1">
                    <a:lumMod val="75000"/>
                  </a:schemeClr>
                </a:solidFill>
                <a:latin typeface="Arial" charset="0"/>
                <a:ea typeface="Arial" charset="0"/>
                <a:cs typeface="Arial"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t>Estimate Cooling Force for PCA-based </a:t>
            </a:r>
            <a:r>
              <a:rPr lang="en-US" sz="2400" dirty="0" err="1"/>
              <a:t>CeC</a:t>
            </a:r>
            <a:r>
              <a:rPr lang="en-US" sz="2400" dirty="0"/>
              <a:t>: Longitudinal Electric Field in the Kicker Section</a:t>
            </a:r>
          </a:p>
        </p:txBody>
      </p:sp>
      <p:graphicFrame>
        <p:nvGraphicFramePr>
          <p:cNvPr id="5" name="Object 4">
            <a:extLst>
              <a:ext uri="{FF2B5EF4-FFF2-40B4-BE49-F238E27FC236}">
                <a16:creationId xmlns:a16="http://schemas.microsoft.com/office/drawing/2014/main" id="{B389B6AF-DF25-498F-A614-34627DBC8F8E}"/>
              </a:ext>
            </a:extLst>
          </p:cNvPr>
          <p:cNvGraphicFramePr>
            <a:graphicFrameLocks noChangeAspect="1"/>
          </p:cNvGraphicFramePr>
          <p:nvPr/>
        </p:nvGraphicFramePr>
        <p:xfrm>
          <a:off x="2543370" y="1365684"/>
          <a:ext cx="4648200" cy="666674"/>
        </p:xfrm>
        <a:graphic>
          <a:graphicData uri="http://schemas.openxmlformats.org/presentationml/2006/ole">
            <mc:AlternateContent xmlns:mc="http://schemas.openxmlformats.org/markup-compatibility/2006">
              <mc:Choice xmlns:v="urn:schemas-microsoft-com:vml" Requires="v">
                <p:oleObj spid="_x0000_s59559" name="Equation" r:id="rId3" imgW="3187440" imgH="457200" progId="Equation.DSMT4">
                  <p:embed/>
                </p:oleObj>
              </mc:Choice>
              <mc:Fallback>
                <p:oleObj name="Equation" r:id="rId3" imgW="3187440" imgH="457200" progId="Equation.DSMT4">
                  <p:embed/>
                  <p:pic>
                    <p:nvPicPr>
                      <p:cNvPr id="5" name="Object 4">
                        <a:extLst>
                          <a:ext uri="{FF2B5EF4-FFF2-40B4-BE49-F238E27FC236}">
                            <a16:creationId xmlns:a16="http://schemas.microsoft.com/office/drawing/2014/main" id="{B389B6AF-DF25-498F-A614-34627DBC8F8E}"/>
                          </a:ext>
                        </a:extLst>
                      </p:cNvPr>
                      <p:cNvPicPr/>
                      <p:nvPr/>
                    </p:nvPicPr>
                    <p:blipFill>
                      <a:blip r:embed="rId4"/>
                      <a:stretch>
                        <a:fillRect/>
                      </a:stretch>
                    </p:blipFill>
                    <p:spPr>
                      <a:xfrm>
                        <a:off x="2543370" y="1365684"/>
                        <a:ext cx="4648200" cy="66667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BF8DE21-06ED-4C9B-A797-40CCDEA5C05D}"/>
              </a:ext>
            </a:extLst>
          </p:cNvPr>
          <p:cNvGraphicFramePr>
            <a:graphicFrameLocks noChangeAspect="1"/>
          </p:cNvGraphicFramePr>
          <p:nvPr/>
        </p:nvGraphicFramePr>
        <p:xfrm>
          <a:off x="1126287" y="2649051"/>
          <a:ext cx="2071916" cy="578643"/>
        </p:xfrm>
        <a:graphic>
          <a:graphicData uri="http://schemas.openxmlformats.org/presentationml/2006/ole">
            <mc:AlternateContent xmlns:mc="http://schemas.openxmlformats.org/markup-compatibility/2006">
              <mc:Choice xmlns:v="urn:schemas-microsoft-com:vml" Requires="v">
                <p:oleObj spid="_x0000_s59560" name="Equation" r:id="rId5" imgW="1409400" imgH="393480" progId="Equation.DSMT4">
                  <p:embed/>
                </p:oleObj>
              </mc:Choice>
              <mc:Fallback>
                <p:oleObj name="Equation" r:id="rId5" imgW="1409400" imgH="393480" progId="Equation.DSMT4">
                  <p:embed/>
                  <p:pic>
                    <p:nvPicPr>
                      <p:cNvPr id="6" name="Object 5">
                        <a:extLst>
                          <a:ext uri="{FF2B5EF4-FFF2-40B4-BE49-F238E27FC236}">
                            <a16:creationId xmlns:a16="http://schemas.microsoft.com/office/drawing/2014/main" id="{EBF8DE21-06ED-4C9B-A797-40CCDEA5C05D}"/>
                          </a:ext>
                        </a:extLst>
                      </p:cNvPr>
                      <p:cNvPicPr/>
                      <p:nvPr/>
                    </p:nvPicPr>
                    <p:blipFill>
                      <a:blip r:embed="rId6"/>
                      <a:stretch>
                        <a:fillRect/>
                      </a:stretch>
                    </p:blipFill>
                    <p:spPr>
                      <a:xfrm>
                        <a:off x="1126287" y="2649051"/>
                        <a:ext cx="2071916" cy="57864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E5F84E4-5668-47D9-9BD9-5CC61CF8EF66}"/>
              </a:ext>
            </a:extLst>
          </p:cNvPr>
          <p:cNvGraphicFramePr>
            <a:graphicFrameLocks noChangeAspect="1"/>
          </p:cNvGraphicFramePr>
          <p:nvPr/>
        </p:nvGraphicFramePr>
        <p:xfrm>
          <a:off x="457200" y="3610928"/>
          <a:ext cx="3593841" cy="696765"/>
        </p:xfrm>
        <a:graphic>
          <a:graphicData uri="http://schemas.openxmlformats.org/presentationml/2006/ole">
            <mc:AlternateContent xmlns:mc="http://schemas.openxmlformats.org/markup-compatibility/2006">
              <mc:Choice xmlns:v="urn:schemas-microsoft-com:vml" Requires="v">
                <p:oleObj spid="_x0000_s59561" name="Equation" r:id="rId7" imgW="2489040" imgH="482400" progId="Equation.DSMT4">
                  <p:embed/>
                </p:oleObj>
              </mc:Choice>
              <mc:Fallback>
                <p:oleObj name="Equation" r:id="rId7" imgW="2489040" imgH="482400" progId="Equation.DSMT4">
                  <p:embed/>
                  <p:pic>
                    <p:nvPicPr>
                      <p:cNvPr id="7" name="Object 6">
                        <a:extLst>
                          <a:ext uri="{FF2B5EF4-FFF2-40B4-BE49-F238E27FC236}">
                            <a16:creationId xmlns:a16="http://schemas.microsoft.com/office/drawing/2014/main" id="{BE5F84E4-5668-47D9-9BD9-5CC61CF8EF66}"/>
                          </a:ext>
                        </a:extLst>
                      </p:cNvPr>
                      <p:cNvPicPr/>
                      <p:nvPr/>
                    </p:nvPicPr>
                    <p:blipFill>
                      <a:blip r:embed="rId8"/>
                      <a:stretch>
                        <a:fillRect/>
                      </a:stretch>
                    </p:blipFill>
                    <p:spPr>
                      <a:xfrm>
                        <a:off x="457200" y="3610928"/>
                        <a:ext cx="3593841" cy="69676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D862E29-972C-4CB0-940C-22BB9D129BD9}"/>
              </a:ext>
            </a:extLst>
          </p:cNvPr>
          <p:cNvGraphicFramePr>
            <a:graphicFrameLocks noChangeAspect="1"/>
          </p:cNvGraphicFramePr>
          <p:nvPr/>
        </p:nvGraphicFramePr>
        <p:xfrm>
          <a:off x="212642" y="4359160"/>
          <a:ext cx="4342252" cy="1213276"/>
        </p:xfrm>
        <a:graphic>
          <a:graphicData uri="http://schemas.openxmlformats.org/presentationml/2006/ole">
            <mc:AlternateContent xmlns:mc="http://schemas.openxmlformats.org/markup-compatibility/2006">
              <mc:Choice xmlns:v="urn:schemas-microsoft-com:vml" Requires="v">
                <p:oleObj spid="_x0000_s59562" name="Equation" r:id="rId9" imgW="3454200" imgH="965160" progId="Equation.DSMT4">
                  <p:embed/>
                </p:oleObj>
              </mc:Choice>
              <mc:Fallback>
                <p:oleObj name="Equation" r:id="rId9" imgW="3454200" imgH="965160" progId="Equation.DSMT4">
                  <p:embed/>
                  <p:pic>
                    <p:nvPicPr>
                      <p:cNvPr id="8" name="Object 7">
                        <a:extLst>
                          <a:ext uri="{FF2B5EF4-FFF2-40B4-BE49-F238E27FC236}">
                            <a16:creationId xmlns:a16="http://schemas.microsoft.com/office/drawing/2014/main" id="{BD862E29-972C-4CB0-940C-22BB9D129BD9}"/>
                          </a:ext>
                        </a:extLst>
                      </p:cNvPr>
                      <p:cNvPicPr/>
                      <p:nvPr/>
                    </p:nvPicPr>
                    <p:blipFill>
                      <a:blip r:embed="rId10"/>
                      <a:stretch>
                        <a:fillRect/>
                      </a:stretch>
                    </p:blipFill>
                    <p:spPr>
                      <a:xfrm>
                        <a:off x="212642" y="4359160"/>
                        <a:ext cx="4342252" cy="1213276"/>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D657A8D6-021F-470E-B9DA-DD8805A502C4}"/>
              </a:ext>
            </a:extLst>
          </p:cNvPr>
          <p:cNvPicPr>
            <a:picLocks noChangeAspect="1"/>
          </p:cNvPicPr>
          <p:nvPr/>
        </p:nvPicPr>
        <p:blipFill>
          <a:blip r:embed="rId11"/>
          <a:stretch>
            <a:fillRect/>
          </a:stretch>
        </p:blipFill>
        <p:spPr>
          <a:xfrm>
            <a:off x="4867470" y="2267379"/>
            <a:ext cx="4063888" cy="3305057"/>
          </a:xfrm>
          <a:prstGeom prst="rect">
            <a:avLst/>
          </a:prstGeom>
        </p:spPr>
      </p:pic>
      <p:graphicFrame>
        <p:nvGraphicFramePr>
          <p:cNvPr id="12" name="Object 11">
            <a:extLst>
              <a:ext uri="{FF2B5EF4-FFF2-40B4-BE49-F238E27FC236}">
                <a16:creationId xmlns:a16="http://schemas.microsoft.com/office/drawing/2014/main" id="{7947C08B-6DE1-46EB-9A4D-B27C230DC672}"/>
              </a:ext>
            </a:extLst>
          </p:cNvPr>
          <p:cNvGraphicFramePr>
            <a:graphicFrameLocks noChangeAspect="1"/>
          </p:cNvGraphicFramePr>
          <p:nvPr/>
        </p:nvGraphicFramePr>
        <p:xfrm>
          <a:off x="3810000" y="6083971"/>
          <a:ext cx="1981200" cy="574261"/>
        </p:xfrm>
        <a:graphic>
          <a:graphicData uri="http://schemas.openxmlformats.org/presentationml/2006/ole">
            <mc:AlternateContent xmlns:mc="http://schemas.openxmlformats.org/markup-compatibility/2006">
              <mc:Choice xmlns:v="urn:schemas-microsoft-com:vml" Requires="v">
                <p:oleObj spid="_x0000_s59563" name="Equation" r:id="rId12" imgW="1752480" imgH="507960" progId="Equation.DSMT4">
                  <p:embed/>
                </p:oleObj>
              </mc:Choice>
              <mc:Fallback>
                <p:oleObj name="Equation" r:id="rId12" imgW="1752480" imgH="507960" progId="Equation.DSMT4">
                  <p:embed/>
                  <p:pic>
                    <p:nvPicPr>
                      <p:cNvPr id="12" name="Object 11">
                        <a:extLst>
                          <a:ext uri="{FF2B5EF4-FFF2-40B4-BE49-F238E27FC236}">
                            <a16:creationId xmlns:a16="http://schemas.microsoft.com/office/drawing/2014/main" id="{7947C08B-6DE1-46EB-9A4D-B27C230DC672}"/>
                          </a:ext>
                        </a:extLst>
                      </p:cNvPr>
                      <p:cNvPicPr/>
                      <p:nvPr/>
                    </p:nvPicPr>
                    <p:blipFill>
                      <a:blip r:embed="rId13"/>
                      <a:stretch>
                        <a:fillRect/>
                      </a:stretch>
                    </p:blipFill>
                    <p:spPr>
                      <a:xfrm>
                        <a:off x="3810000" y="6083971"/>
                        <a:ext cx="1981200" cy="57426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AE504E55-C2C4-4EF0-ACCE-B10BF5EE18BD}"/>
              </a:ext>
            </a:extLst>
          </p:cNvPr>
          <p:cNvSpPr txBox="1"/>
          <p:nvPr/>
        </p:nvSpPr>
        <p:spPr>
          <a:xfrm>
            <a:off x="304800" y="914400"/>
            <a:ext cx="8626558" cy="646331"/>
          </a:xfrm>
          <a:prstGeom prst="rect">
            <a:avLst/>
          </a:prstGeom>
          <a:noFill/>
        </p:spPr>
        <p:txBody>
          <a:bodyPr wrap="square" rtlCol="0">
            <a:spAutoFit/>
          </a:bodyPr>
          <a:lstStyle/>
          <a:p>
            <a:r>
              <a:rPr lang="en-US" dirty="0"/>
              <a:t>The electric potential induced by the line density perturbation is determined by the following equations</a:t>
            </a:r>
          </a:p>
        </p:txBody>
      </p:sp>
      <p:sp>
        <p:nvSpPr>
          <p:cNvPr id="14" name="TextBox 13">
            <a:extLst>
              <a:ext uri="{FF2B5EF4-FFF2-40B4-BE49-F238E27FC236}">
                <a16:creationId xmlns:a16="http://schemas.microsoft.com/office/drawing/2014/main" id="{AAC5FFF4-8602-4992-907A-8D10C100BA45}"/>
              </a:ext>
            </a:extLst>
          </p:cNvPr>
          <p:cNvSpPr txBox="1"/>
          <p:nvPr/>
        </p:nvSpPr>
        <p:spPr>
          <a:xfrm>
            <a:off x="304800" y="2133600"/>
            <a:ext cx="4267200" cy="1477328"/>
          </a:xfrm>
          <a:prstGeom prst="rect">
            <a:avLst/>
          </a:prstGeom>
          <a:noFill/>
        </p:spPr>
        <p:txBody>
          <a:bodyPr wrap="square" rtlCol="0">
            <a:spAutoFit/>
          </a:bodyPr>
          <a:lstStyle/>
          <a:p>
            <a:r>
              <a:rPr lang="en-US" dirty="0"/>
              <a:t>If we take the transverse distribution of the electrons as</a:t>
            </a:r>
          </a:p>
          <a:p>
            <a:endParaRPr lang="en-US" dirty="0"/>
          </a:p>
          <a:p>
            <a:endParaRPr lang="en-US" dirty="0"/>
          </a:p>
          <a:p>
            <a:r>
              <a:rPr lang="en-US" dirty="0"/>
              <a:t>The electric field can be solved as</a:t>
            </a:r>
          </a:p>
        </p:txBody>
      </p:sp>
      <p:sp>
        <p:nvSpPr>
          <p:cNvPr id="15" name="TextBox 14">
            <a:extLst>
              <a:ext uri="{FF2B5EF4-FFF2-40B4-BE49-F238E27FC236}">
                <a16:creationId xmlns:a16="http://schemas.microsoft.com/office/drawing/2014/main" id="{1A41053A-4C16-41A2-9169-4936BE82A417}"/>
              </a:ext>
            </a:extLst>
          </p:cNvPr>
          <p:cNvSpPr txBox="1"/>
          <p:nvPr/>
        </p:nvSpPr>
        <p:spPr>
          <a:xfrm>
            <a:off x="104970" y="5674337"/>
            <a:ext cx="7972230" cy="369332"/>
          </a:xfrm>
          <a:prstGeom prst="rect">
            <a:avLst/>
          </a:prstGeom>
          <a:noFill/>
        </p:spPr>
        <p:txBody>
          <a:bodyPr wrap="square" rtlCol="0">
            <a:spAutoFit/>
          </a:bodyPr>
          <a:lstStyle/>
          <a:p>
            <a:r>
              <a:rPr lang="en-US" dirty="0"/>
              <a:t>For easy implementation into ion tracking code, we use the fitting formula:</a:t>
            </a:r>
          </a:p>
        </p:txBody>
      </p:sp>
      <p:graphicFrame>
        <p:nvGraphicFramePr>
          <p:cNvPr id="16" name="Object 15">
            <a:extLst>
              <a:ext uri="{FF2B5EF4-FFF2-40B4-BE49-F238E27FC236}">
                <a16:creationId xmlns:a16="http://schemas.microsoft.com/office/drawing/2014/main" id="{FB42C4D8-80A7-4EFD-A8B8-505E1448ADA3}"/>
              </a:ext>
            </a:extLst>
          </p:cNvPr>
          <p:cNvGraphicFramePr>
            <a:graphicFrameLocks noChangeAspect="1"/>
          </p:cNvGraphicFramePr>
          <p:nvPr/>
        </p:nvGraphicFramePr>
        <p:xfrm>
          <a:off x="7632700" y="3899132"/>
          <a:ext cx="1135042" cy="291868"/>
        </p:xfrm>
        <a:graphic>
          <a:graphicData uri="http://schemas.openxmlformats.org/presentationml/2006/ole">
            <mc:AlternateContent xmlns:mc="http://schemas.openxmlformats.org/markup-compatibility/2006">
              <mc:Choice xmlns:v="urn:schemas-microsoft-com:vml" Requires="v">
                <p:oleObj spid="_x0000_s59564" name="Equation" r:id="rId14" imgW="888840" imgH="228600" progId="Equation.DSMT4">
                  <p:embed/>
                </p:oleObj>
              </mc:Choice>
              <mc:Fallback>
                <p:oleObj name="Equation" r:id="rId14" imgW="888840" imgH="228600" progId="Equation.DSMT4">
                  <p:embed/>
                  <p:pic>
                    <p:nvPicPr>
                      <p:cNvPr id="16" name="Object 15">
                        <a:extLst>
                          <a:ext uri="{FF2B5EF4-FFF2-40B4-BE49-F238E27FC236}">
                            <a16:creationId xmlns:a16="http://schemas.microsoft.com/office/drawing/2014/main" id="{FB42C4D8-80A7-4EFD-A8B8-505E1448ADA3}"/>
                          </a:ext>
                        </a:extLst>
                      </p:cNvPr>
                      <p:cNvPicPr/>
                      <p:nvPr/>
                    </p:nvPicPr>
                    <p:blipFill>
                      <a:blip r:embed="rId15"/>
                      <a:stretch>
                        <a:fillRect/>
                      </a:stretch>
                    </p:blipFill>
                    <p:spPr>
                      <a:xfrm>
                        <a:off x="7632700" y="3899132"/>
                        <a:ext cx="1135042" cy="29186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418EDE1-3BF4-40D5-A571-C19A330AA004}"/>
              </a:ext>
            </a:extLst>
          </p:cNvPr>
          <p:cNvGraphicFramePr>
            <a:graphicFrameLocks noChangeAspect="1"/>
          </p:cNvGraphicFramePr>
          <p:nvPr/>
        </p:nvGraphicFramePr>
        <p:xfrm>
          <a:off x="7632700" y="4244860"/>
          <a:ext cx="1053968" cy="291868"/>
        </p:xfrm>
        <a:graphic>
          <a:graphicData uri="http://schemas.openxmlformats.org/presentationml/2006/ole">
            <mc:AlternateContent xmlns:mc="http://schemas.openxmlformats.org/markup-compatibility/2006">
              <mc:Choice xmlns:v="urn:schemas-microsoft-com:vml" Requires="v">
                <p:oleObj spid="_x0000_s59565" name="Equation" r:id="rId16" imgW="825480" imgH="228600" progId="Equation.DSMT4">
                  <p:embed/>
                </p:oleObj>
              </mc:Choice>
              <mc:Fallback>
                <p:oleObj name="Equation" r:id="rId16" imgW="825480" imgH="228600" progId="Equation.DSMT4">
                  <p:embed/>
                  <p:pic>
                    <p:nvPicPr>
                      <p:cNvPr id="17" name="Object 16">
                        <a:extLst>
                          <a:ext uri="{FF2B5EF4-FFF2-40B4-BE49-F238E27FC236}">
                            <a16:creationId xmlns:a16="http://schemas.microsoft.com/office/drawing/2014/main" id="{9418EDE1-3BF4-40D5-A571-C19A330AA004}"/>
                          </a:ext>
                        </a:extLst>
                      </p:cNvPr>
                      <p:cNvPicPr/>
                      <p:nvPr/>
                    </p:nvPicPr>
                    <p:blipFill>
                      <a:blip r:embed="rId17"/>
                      <a:stretch>
                        <a:fillRect/>
                      </a:stretch>
                    </p:blipFill>
                    <p:spPr>
                      <a:xfrm>
                        <a:off x="7632700" y="4244860"/>
                        <a:ext cx="1053968" cy="29186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D2CD342-CC72-4A34-A9BD-90F19519CA71}"/>
              </a:ext>
            </a:extLst>
          </p:cNvPr>
          <p:cNvGraphicFramePr>
            <a:graphicFrameLocks noChangeAspect="1"/>
          </p:cNvGraphicFramePr>
          <p:nvPr>
            <p:extLst>
              <p:ext uri="{D42A27DB-BD31-4B8C-83A1-F6EECF244321}">
                <p14:modId xmlns:p14="http://schemas.microsoft.com/office/powerpoint/2010/main" val="456464570"/>
              </p:ext>
            </p:extLst>
          </p:nvPr>
        </p:nvGraphicFramePr>
        <p:xfrm>
          <a:off x="5943600" y="3107044"/>
          <a:ext cx="1079500" cy="241300"/>
        </p:xfrm>
        <a:graphic>
          <a:graphicData uri="http://schemas.openxmlformats.org/presentationml/2006/ole">
            <mc:AlternateContent xmlns:mc="http://schemas.openxmlformats.org/markup-compatibility/2006">
              <mc:Choice xmlns:v="urn:schemas-microsoft-com:vml" Requires="v">
                <p:oleObj spid="_x0000_s59566" name="Equation" r:id="rId18" imgW="1079280" imgH="241200" progId="Equation.DSMT4">
                  <p:embed/>
                </p:oleObj>
              </mc:Choice>
              <mc:Fallback>
                <p:oleObj name="Equation" r:id="rId18" imgW="1079280" imgH="241200" progId="Equation.DSMT4">
                  <p:embed/>
                  <p:pic>
                    <p:nvPicPr>
                      <p:cNvPr id="0" name=""/>
                      <p:cNvPicPr/>
                      <p:nvPr/>
                    </p:nvPicPr>
                    <p:blipFill>
                      <a:blip r:embed="rId19"/>
                      <a:stretch>
                        <a:fillRect/>
                      </a:stretch>
                    </p:blipFill>
                    <p:spPr>
                      <a:xfrm>
                        <a:off x="5943600" y="3107044"/>
                        <a:ext cx="1079500" cy="241300"/>
                      </a:xfrm>
                      <a:prstGeom prst="rect">
                        <a:avLst/>
                      </a:prstGeom>
                    </p:spPr>
                  </p:pic>
                </p:oleObj>
              </mc:Fallback>
            </mc:AlternateContent>
          </a:graphicData>
        </a:graphic>
      </p:graphicFrame>
    </p:spTree>
    <p:extLst>
      <p:ext uri="{BB962C8B-B14F-4D97-AF65-F5344CB8AC3E}">
        <p14:creationId xmlns:p14="http://schemas.microsoft.com/office/powerpoint/2010/main" val="152886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5029-9632-49DA-AACB-3B6C347225EB}"/>
              </a:ext>
            </a:extLst>
          </p:cNvPr>
          <p:cNvSpPr>
            <a:spLocks noGrp="1"/>
          </p:cNvSpPr>
          <p:nvPr>
            <p:ph type="title"/>
          </p:nvPr>
        </p:nvSpPr>
        <p:spPr>
          <a:xfrm>
            <a:off x="457200" y="228600"/>
            <a:ext cx="8229600" cy="591728"/>
          </a:xfrm>
        </p:spPr>
        <p:txBody>
          <a:bodyPr/>
          <a:lstStyle/>
          <a:p>
            <a:r>
              <a:rPr lang="en-US" sz="2400" dirty="0"/>
              <a:t>Tolerance of PCA-based </a:t>
            </a:r>
            <a:r>
              <a:rPr lang="en-US" sz="2400" dirty="0" err="1"/>
              <a:t>CeC</a:t>
            </a:r>
            <a:r>
              <a:rPr lang="en-US" sz="2400" dirty="0"/>
              <a:t> on the noise of electron beam</a:t>
            </a:r>
          </a:p>
        </p:txBody>
      </p:sp>
      <p:graphicFrame>
        <p:nvGraphicFramePr>
          <p:cNvPr id="5" name="Object 4">
            <a:extLst>
              <a:ext uri="{FF2B5EF4-FFF2-40B4-BE49-F238E27FC236}">
                <a16:creationId xmlns:a16="http://schemas.microsoft.com/office/drawing/2014/main" id="{B3839128-DAFA-44B9-ADBA-CF069C857EE0}"/>
              </a:ext>
            </a:extLst>
          </p:cNvPr>
          <p:cNvGraphicFramePr>
            <a:graphicFrameLocks noChangeAspect="1"/>
          </p:cNvGraphicFramePr>
          <p:nvPr>
            <p:extLst>
              <p:ext uri="{D42A27DB-BD31-4B8C-83A1-F6EECF244321}">
                <p14:modId xmlns:p14="http://schemas.microsoft.com/office/powerpoint/2010/main" val="350574332"/>
              </p:ext>
            </p:extLst>
          </p:nvPr>
        </p:nvGraphicFramePr>
        <p:xfrm>
          <a:off x="304800" y="1054722"/>
          <a:ext cx="8231187" cy="838200"/>
        </p:xfrm>
        <a:graphic>
          <a:graphicData uri="http://schemas.openxmlformats.org/presentationml/2006/ole">
            <mc:AlternateContent xmlns:mc="http://schemas.openxmlformats.org/markup-compatibility/2006">
              <mc:Choice xmlns:v="urn:schemas-microsoft-com:vml" Requires="v">
                <p:oleObj spid="_x0000_s61491" name="Equation" r:id="rId3" imgW="6235560" imgH="634680" progId="Equation.DSMT4">
                  <p:embed/>
                </p:oleObj>
              </mc:Choice>
              <mc:Fallback>
                <p:oleObj name="Equation" r:id="rId3" imgW="6235560" imgH="634680" progId="Equation.DSMT4">
                  <p:embed/>
                  <p:pic>
                    <p:nvPicPr>
                      <p:cNvPr id="6" name="Object 5">
                        <a:extLst>
                          <a:ext uri="{FF2B5EF4-FFF2-40B4-BE49-F238E27FC236}">
                            <a16:creationId xmlns:a16="http://schemas.microsoft.com/office/drawing/2014/main" id="{64B88604-C730-4D52-AA0B-243AAB95E2D7}"/>
                          </a:ext>
                        </a:extLst>
                      </p:cNvPr>
                      <p:cNvPicPr/>
                      <p:nvPr/>
                    </p:nvPicPr>
                    <p:blipFill>
                      <a:blip r:embed="rId4"/>
                      <a:stretch>
                        <a:fillRect/>
                      </a:stretch>
                    </p:blipFill>
                    <p:spPr>
                      <a:xfrm>
                        <a:off x="304800" y="1054722"/>
                        <a:ext cx="8231187" cy="838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6D64362-188F-4997-B39B-0EAAF57823A9}"/>
              </a:ext>
            </a:extLst>
          </p:cNvPr>
          <p:cNvGraphicFramePr>
            <a:graphicFrameLocks noChangeAspect="1"/>
          </p:cNvGraphicFramePr>
          <p:nvPr>
            <p:extLst>
              <p:ext uri="{D42A27DB-BD31-4B8C-83A1-F6EECF244321}">
                <p14:modId xmlns:p14="http://schemas.microsoft.com/office/powerpoint/2010/main" val="3691136209"/>
              </p:ext>
            </p:extLst>
          </p:nvPr>
        </p:nvGraphicFramePr>
        <p:xfrm>
          <a:off x="5202407" y="2123617"/>
          <a:ext cx="3514725" cy="512762"/>
        </p:xfrm>
        <a:graphic>
          <a:graphicData uri="http://schemas.openxmlformats.org/presentationml/2006/ole">
            <mc:AlternateContent xmlns:mc="http://schemas.openxmlformats.org/markup-compatibility/2006">
              <mc:Choice xmlns:v="urn:schemas-microsoft-com:vml" Requires="v">
                <p:oleObj spid="_x0000_s61492" name="Equation" r:id="rId5" imgW="3225600" imgH="469800" progId="Equation.DSMT4">
                  <p:embed/>
                </p:oleObj>
              </mc:Choice>
              <mc:Fallback>
                <p:oleObj name="Equation" r:id="rId5" imgW="3225600" imgH="469800" progId="Equation.DSMT4">
                  <p:embed/>
                  <p:pic>
                    <p:nvPicPr>
                      <p:cNvPr id="0" name=""/>
                      <p:cNvPicPr/>
                      <p:nvPr/>
                    </p:nvPicPr>
                    <p:blipFill>
                      <a:blip r:embed="rId6"/>
                      <a:stretch>
                        <a:fillRect/>
                      </a:stretch>
                    </p:blipFill>
                    <p:spPr>
                      <a:xfrm>
                        <a:off x="5202407" y="2123617"/>
                        <a:ext cx="3514725" cy="51276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71C688C-02B4-4E16-AE10-BC6055EC7B24}"/>
              </a:ext>
            </a:extLst>
          </p:cNvPr>
          <p:cNvSpPr txBox="1"/>
          <p:nvPr/>
        </p:nvSpPr>
        <p:spPr>
          <a:xfrm>
            <a:off x="5202407" y="3401059"/>
            <a:ext cx="3304095" cy="107721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According to the simulation, the noise power in the electron beam  should not exceed 200 times of the shot noise power.</a:t>
            </a:r>
          </a:p>
        </p:txBody>
      </p:sp>
      <p:pic>
        <p:nvPicPr>
          <p:cNvPr id="8" name="Picture 7" descr="A close up of a logo&#10;&#10;Description automatically generated">
            <a:extLst>
              <a:ext uri="{FF2B5EF4-FFF2-40B4-BE49-F238E27FC236}">
                <a16:creationId xmlns:a16="http://schemas.microsoft.com/office/drawing/2014/main" id="{BCE2A375-BF43-4EDF-9E37-1091725CCE77}"/>
              </a:ext>
            </a:extLst>
          </p:cNvPr>
          <p:cNvPicPr>
            <a:picLocks noChangeAspect="1"/>
          </p:cNvPicPr>
          <p:nvPr/>
        </p:nvPicPr>
        <p:blipFill rotWithShape="1">
          <a:blip r:embed="rId7">
            <a:extLst>
              <a:ext uri="{28A0092B-C50C-407E-A947-70E740481C1C}">
                <a14:useLocalDpi xmlns:a14="http://schemas.microsoft.com/office/drawing/2010/main" val="0"/>
              </a:ext>
            </a:extLst>
          </a:blip>
          <a:srcRect l="6260" t="9599" r="10000"/>
          <a:stretch/>
        </p:blipFill>
        <p:spPr>
          <a:xfrm>
            <a:off x="228600" y="2514600"/>
            <a:ext cx="4721942" cy="3599555"/>
          </a:xfrm>
          <a:prstGeom prst="rect">
            <a:avLst/>
          </a:prstGeom>
        </p:spPr>
      </p:pic>
    </p:spTree>
    <p:extLst>
      <p:ext uri="{BB962C8B-B14F-4D97-AF65-F5344CB8AC3E}">
        <p14:creationId xmlns:p14="http://schemas.microsoft.com/office/powerpoint/2010/main" val="263045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A776F5-1BE4-44F7-B802-B5F75289D446}"/>
              </a:ext>
            </a:extLst>
          </p:cNvPr>
          <p:cNvPicPr>
            <a:picLocks noChangeAspect="1"/>
          </p:cNvPicPr>
          <p:nvPr/>
        </p:nvPicPr>
        <p:blipFill>
          <a:blip r:embed="rId3"/>
          <a:stretch>
            <a:fillRect/>
          </a:stretch>
        </p:blipFill>
        <p:spPr>
          <a:xfrm>
            <a:off x="4648200" y="4038600"/>
            <a:ext cx="3358491" cy="2667000"/>
          </a:xfrm>
          <a:prstGeom prst="rect">
            <a:avLst/>
          </a:prstGeom>
        </p:spPr>
      </p:pic>
      <p:sp>
        <p:nvSpPr>
          <p:cNvPr id="2" name="Title 1">
            <a:extLst>
              <a:ext uri="{FF2B5EF4-FFF2-40B4-BE49-F238E27FC236}">
                <a16:creationId xmlns:a16="http://schemas.microsoft.com/office/drawing/2014/main" id="{282CFA19-4B72-1C44-B127-CF50645BE80E}"/>
              </a:ext>
            </a:extLst>
          </p:cNvPr>
          <p:cNvSpPr>
            <a:spLocks noGrp="1"/>
          </p:cNvSpPr>
          <p:nvPr>
            <p:ph type="title"/>
          </p:nvPr>
        </p:nvSpPr>
        <p:spPr>
          <a:xfrm>
            <a:off x="429768" y="293687"/>
            <a:ext cx="8229600" cy="876300"/>
          </a:xfrm>
        </p:spPr>
        <p:txBody>
          <a:bodyPr/>
          <a:lstStyle/>
          <a:p>
            <a:r>
              <a:rPr lang="en-US" sz="3600" dirty="0"/>
              <a:t>Some Preliminary Estimates for </a:t>
            </a:r>
            <a:r>
              <a:rPr lang="en-US" sz="3600" dirty="0" err="1"/>
              <a:t>eRHIC</a:t>
            </a:r>
            <a:endParaRPr lang="en-US" sz="3600" dirty="0"/>
          </a:p>
        </p:txBody>
      </p:sp>
      <p:pic>
        <p:nvPicPr>
          <p:cNvPr id="10" name="Picture 9">
            <a:extLst>
              <a:ext uri="{FF2B5EF4-FFF2-40B4-BE49-F238E27FC236}">
                <a16:creationId xmlns:a16="http://schemas.microsoft.com/office/drawing/2014/main" id="{61DD4E3D-50F5-4394-B211-5AF761497C4A}"/>
              </a:ext>
            </a:extLst>
          </p:cNvPr>
          <p:cNvPicPr>
            <a:picLocks noChangeAspect="1"/>
          </p:cNvPicPr>
          <p:nvPr/>
        </p:nvPicPr>
        <p:blipFill rotWithShape="1">
          <a:blip r:embed="rId4"/>
          <a:srcRect r="18520"/>
          <a:stretch/>
        </p:blipFill>
        <p:spPr>
          <a:xfrm>
            <a:off x="76200" y="977673"/>
            <a:ext cx="4191000" cy="3594327"/>
          </a:xfrm>
          <a:prstGeom prst="rect">
            <a:avLst/>
          </a:prstGeom>
        </p:spPr>
      </p:pic>
      <p:graphicFrame>
        <p:nvGraphicFramePr>
          <p:cNvPr id="12" name="Object 11">
            <a:extLst>
              <a:ext uri="{FF2B5EF4-FFF2-40B4-BE49-F238E27FC236}">
                <a16:creationId xmlns:a16="http://schemas.microsoft.com/office/drawing/2014/main" id="{614EED24-C8DA-4E89-AC5D-EAD4E1D16D12}"/>
              </a:ext>
            </a:extLst>
          </p:cNvPr>
          <p:cNvGraphicFramePr>
            <a:graphicFrameLocks noChangeAspect="1"/>
          </p:cNvGraphicFramePr>
          <p:nvPr>
            <p:extLst>
              <p:ext uri="{D42A27DB-BD31-4B8C-83A1-F6EECF244321}">
                <p14:modId xmlns:p14="http://schemas.microsoft.com/office/powerpoint/2010/main" val="1016245201"/>
              </p:ext>
            </p:extLst>
          </p:nvPr>
        </p:nvGraphicFramePr>
        <p:xfrm>
          <a:off x="990600" y="4853703"/>
          <a:ext cx="2548376" cy="732761"/>
        </p:xfrm>
        <a:graphic>
          <a:graphicData uri="http://schemas.openxmlformats.org/presentationml/2006/ole">
            <mc:AlternateContent xmlns:mc="http://schemas.openxmlformats.org/markup-compatibility/2006">
              <mc:Choice xmlns:v="urn:schemas-microsoft-com:vml" Requires="v">
                <p:oleObj spid="_x0000_s67639" name="Equation" r:id="rId5" imgW="1765080" imgH="507960" progId="Equation.DSMT4">
                  <p:embed/>
                </p:oleObj>
              </mc:Choice>
              <mc:Fallback>
                <p:oleObj name="Equation" r:id="rId5" imgW="1765080" imgH="507960" progId="Equation.DSMT4">
                  <p:embed/>
                  <p:pic>
                    <p:nvPicPr>
                      <p:cNvPr id="4" name="Object 3">
                        <a:extLst>
                          <a:ext uri="{FF2B5EF4-FFF2-40B4-BE49-F238E27FC236}">
                            <a16:creationId xmlns:a16="http://schemas.microsoft.com/office/drawing/2014/main" id="{DE535731-15A6-45FD-96C1-2D87AD8F29D9}"/>
                          </a:ext>
                        </a:extLst>
                      </p:cNvPr>
                      <p:cNvPicPr/>
                      <p:nvPr/>
                    </p:nvPicPr>
                    <p:blipFill>
                      <a:blip r:embed="rId6"/>
                      <a:stretch>
                        <a:fillRect/>
                      </a:stretch>
                    </p:blipFill>
                    <p:spPr>
                      <a:xfrm>
                        <a:off x="990600" y="4853703"/>
                        <a:ext cx="2548376" cy="73276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631402B-7787-47E1-AAFF-8DD39EA43EEB}"/>
              </a:ext>
            </a:extLst>
          </p:cNvPr>
          <p:cNvGraphicFramePr>
            <a:graphicFrameLocks noChangeAspect="1"/>
          </p:cNvGraphicFramePr>
          <p:nvPr>
            <p:extLst>
              <p:ext uri="{D42A27DB-BD31-4B8C-83A1-F6EECF244321}">
                <p14:modId xmlns:p14="http://schemas.microsoft.com/office/powerpoint/2010/main" val="1190502617"/>
              </p:ext>
            </p:extLst>
          </p:nvPr>
        </p:nvGraphicFramePr>
        <p:xfrm>
          <a:off x="6569848" y="5362514"/>
          <a:ext cx="1180358" cy="241300"/>
        </p:xfrm>
        <a:graphic>
          <a:graphicData uri="http://schemas.openxmlformats.org/presentationml/2006/ole">
            <mc:AlternateContent xmlns:mc="http://schemas.openxmlformats.org/markup-compatibility/2006">
              <mc:Choice xmlns:v="urn:schemas-microsoft-com:vml" Requires="v">
                <p:oleObj spid="_x0000_s67640" name="Equation" r:id="rId7" imgW="1117440" imgH="228600" progId="Equation.DSMT4">
                  <p:embed/>
                </p:oleObj>
              </mc:Choice>
              <mc:Fallback>
                <p:oleObj name="Equation" r:id="rId7" imgW="1117440" imgH="228600" progId="Equation.DSMT4">
                  <p:embed/>
                  <p:pic>
                    <p:nvPicPr>
                      <p:cNvPr id="6" name="Object 5">
                        <a:extLst>
                          <a:ext uri="{FF2B5EF4-FFF2-40B4-BE49-F238E27FC236}">
                            <a16:creationId xmlns:a16="http://schemas.microsoft.com/office/drawing/2014/main" id="{ADAA30CC-F60C-41D6-94A4-1A790FC886A4}"/>
                          </a:ext>
                        </a:extLst>
                      </p:cNvPr>
                      <p:cNvPicPr/>
                      <p:nvPr/>
                    </p:nvPicPr>
                    <p:blipFill>
                      <a:blip r:embed="rId8"/>
                      <a:stretch>
                        <a:fillRect/>
                      </a:stretch>
                    </p:blipFill>
                    <p:spPr>
                      <a:xfrm>
                        <a:off x="6569848" y="5362514"/>
                        <a:ext cx="1180358" cy="2413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F1A35BF-EAB6-42FC-AA14-2CABD7389029}"/>
              </a:ext>
            </a:extLst>
          </p:cNvPr>
          <p:cNvGraphicFramePr>
            <a:graphicFrameLocks noChangeAspect="1"/>
          </p:cNvGraphicFramePr>
          <p:nvPr>
            <p:extLst>
              <p:ext uri="{D42A27DB-BD31-4B8C-83A1-F6EECF244321}">
                <p14:modId xmlns:p14="http://schemas.microsoft.com/office/powerpoint/2010/main" val="7315018"/>
              </p:ext>
            </p:extLst>
          </p:nvPr>
        </p:nvGraphicFramePr>
        <p:xfrm>
          <a:off x="6566149" y="5739046"/>
          <a:ext cx="1134190" cy="272247"/>
        </p:xfrm>
        <a:graphic>
          <a:graphicData uri="http://schemas.openxmlformats.org/presentationml/2006/ole">
            <mc:AlternateContent xmlns:mc="http://schemas.openxmlformats.org/markup-compatibility/2006">
              <mc:Choice xmlns:v="urn:schemas-microsoft-com:vml" Requires="v">
                <p:oleObj spid="_x0000_s67641" name="Equation" r:id="rId9" imgW="952200" imgH="228600" progId="Equation.DSMT4">
                  <p:embed/>
                </p:oleObj>
              </mc:Choice>
              <mc:Fallback>
                <p:oleObj name="Equation" r:id="rId9" imgW="952200" imgH="228600" progId="Equation.DSMT4">
                  <p:embed/>
                  <p:pic>
                    <p:nvPicPr>
                      <p:cNvPr id="7" name="Object 6">
                        <a:extLst>
                          <a:ext uri="{FF2B5EF4-FFF2-40B4-BE49-F238E27FC236}">
                            <a16:creationId xmlns:a16="http://schemas.microsoft.com/office/drawing/2014/main" id="{355CC6E7-0792-4D2C-9D72-FD70EBE5251C}"/>
                          </a:ext>
                        </a:extLst>
                      </p:cNvPr>
                      <p:cNvPicPr/>
                      <p:nvPr/>
                    </p:nvPicPr>
                    <p:blipFill>
                      <a:blip r:embed="rId10"/>
                      <a:stretch>
                        <a:fillRect/>
                      </a:stretch>
                    </p:blipFill>
                    <p:spPr>
                      <a:xfrm>
                        <a:off x="6566149" y="5739046"/>
                        <a:ext cx="1134190" cy="27224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AB6EC362-709C-4160-809B-7EAEAA7BB8D4}"/>
              </a:ext>
            </a:extLst>
          </p:cNvPr>
          <p:cNvPicPr>
            <a:picLocks noChangeAspect="1"/>
          </p:cNvPicPr>
          <p:nvPr/>
        </p:nvPicPr>
        <p:blipFill>
          <a:blip r:embed="rId11"/>
          <a:stretch>
            <a:fillRect/>
          </a:stretch>
        </p:blipFill>
        <p:spPr>
          <a:xfrm>
            <a:off x="4413909" y="1169987"/>
            <a:ext cx="3358491" cy="2733381"/>
          </a:xfrm>
          <a:prstGeom prst="rect">
            <a:avLst/>
          </a:prstGeom>
        </p:spPr>
      </p:pic>
      <p:graphicFrame>
        <p:nvGraphicFramePr>
          <p:cNvPr id="16" name="Object 15">
            <a:extLst>
              <a:ext uri="{FF2B5EF4-FFF2-40B4-BE49-F238E27FC236}">
                <a16:creationId xmlns:a16="http://schemas.microsoft.com/office/drawing/2014/main" id="{3827740C-FCF3-4563-83F9-8524B0679CBC}"/>
              </a:ext>
            </a:extLst>
          </p:cNvPr>
          <p:cNvGraphicFramePr>
            <a:graphicFrameLocks noChangeAspect="1"/>
          </p:cNvGraphicFramePr>
          <p:nvPr>
            <p:extLst>
              <p:ext uri="{D42A27DB-BD31-4B8C-83A1-F6EECF244321}">
                <p14:modId xmlns:p14="http://schemas.microsoft.com/office/powerpoint/2010/main" val="4074416738"/>
              </p:ext>
            </p:extLst>
          </p:nvPr>
        </p:nvGraphicFramePr>
        <p:xfrm>
          <a:off x="990600" y="5739046"/>
          <a:ext cx="1540048" cy="344246"/>
        </p:xfrm>
        <a:graphic>
          <a:graphicData uri="http://schemas.openxmlformats.org/presentationml/2006/ole">
            <mc:AlternateContent xmlns:mc="http://schemas.openxmlformats.org/markup-compatibility/2006">
              <mc:Choice xmlns:v="urn:schemas-microsoft-com:vml" Requires="v">
                <p:oleObj spid="_x0000_s67642" name="Equation" r:id="rId12" imgW="1079280" imgH="241200" progId="Equation.DSMT4">
                  <p:embed/>
                </p:oleObj>
              </mc:Choice>
              <mc:Fallback>
                <p:oleObj name="Equation" r:id="rId12" imgW="1079280" imgH="241200" progId="Equation.DSMT4">
                  <p:embed/>
                  <p:pic>
                    <p:nvPicPr>
                      <p:cNvPr id="3" name="Object 2">
                        <a:extLst>
                          <a:ext uri="{FF2B5EF4-FFF2-40B4-BE49-F238E27FC236}">
                            <a16:creationId xmlns:a16="http://schemas.microsoft.com/office/drawing/2014/main" id="{2D2CD342-CC72-4A34-A9BD-90F19519CA71}"/>
                          </a:ext>
                        </a:extLst>
                      </p:cNvPr>
                      <p:cNvPicPr/>
                      <p:nvPr/>
                    </p:nvPicPr>
                    <p:blipFill>
                      <a:blip r:embed="rId13"/>
                      <a:stretch>
                        <a:fillRect/>
                      </a:stretch>
                    </p:blipFill>
                    <p:spPr>
                      <a:xfrm>
                        <a:off x="990600" y="5739046"/>
                        <a:ext cx="1540048" cy="344246"/>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061A3455-2FC7-47B6-AE6F-AD6E198B974C}"/>
              </a:ext>
            </a:extLst>
          </p:cNvPr>
          <p:cNvSpPr txBox="1"/>
          <p:nvPr/>
        </p:nvSpPr>
        <p:spPr>
          <a:xfrm>
            <a:off x="5238392" y="1447800"/>
            <a:ext cx="1224891" cy="276999"/>
          </a:xfrm>
          <a:prstGeom prst="rect">
            <a:avLst/>
          </a:prstGeom>
          <a:noFill/>
        </p:spPr>
        <p:txBody>
          <a:bodyPr wrap="square" rtlCol="0">
            <a:spAutoFit/>
          </a:bodyPr>
          <a:lstStyle/>
          <a:p>
            <a:r>
              <a:rPr lang="en-US" sz="1200" dirty="0"/>
              <a:t>In Beam frame</a:t>
            </a:r>
          </a:p>
        </p:txBody>
      </p:sp>
      <p:sp>
        <p:nvSpPr>
          <p:cNvPr id="18" name="TextBox 17">
            <a:extLst>
              <a:ext uri="{FF2B5EF4-FFF2-40B4-BE49-F238E27FC236}">
                <a16:creationId xmlns:a16="http://schemas.microsoft.com/office/drawing/2014/main" id="{3E128FE9-4633-4D21-8117-602A451F6A7E}"/>
              </a:ext>
            </a:extLst>
          </p:cNvPr>
          <p:cNvSpPr txBox="1"/>
          <p:nvPr/>
        </p:nvSpPr>
        <p:spPr>
          <a:xfrm>
            <a:off x="5341258" y="4576704"/>
            <a:ext cx="1224891" cy="276999"/>
          </a:xfrm>
          <a:prstGeom prst="rect">
            <a:avLst/>
          </a:prstGeom>
          <a:noFill/>
        </p:spPr>
        <p:txBody>
          <a:bodyPr wrap="square" rtlCol="0">
            <a:spAutoFit/>
          </a:bodyPr>
          <a:lstStyle/>
          <a:p>
            <a:r>
              <a:rPr lang="en-US" sz="1200" dirty="0"/>
              <a:t>In lab frame</a:t>
            </a:r>
          </a:p>
        </p:txBody>
      </p:sp>
    </p:spTree>
    <p:extLst>
      <p:ext uri="{BB962C8B-B14F-4D97-AF65-F5344CB8AC3E}">
        <p14:creationId xmlns:p14="http://schemas.microsoft.com/office/powerpoint/2010/main" val="189849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01" y="304800"/>
            <a:ext cx="8229600" cy="1447800"/>
          </a:xfrm>
        </p:spPr>
        <p:txBody>
          <a:bodyPr>
            <a:normAutofit/>
          </a:bodyPr>
          <a:lstStyle/>
          <a:p>
            <a:r>
              <a:rPr lang="en-US" dirty="0"/>
              <a:t>MBEC (Chicane-based </a:t>
            </a:r>
            <a:r>
              <a:rPr lang="en-US" dirty="0" err="1"/>
              <a:t>CeC</a:t>
            </a:r>
            <a:r>
              <a:rPr lang="en-US" dirty="0"/>
              <a:t>)</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92803" cy="144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239AE1CE-5CDC-45AB-8923-F21CB7867252}"/>
              </a:ext>
            </a:extLst>
          </p:cNvPr>
          <p:cNvSpPr txBox="1"/>
          <p:nvPr/>
        </p:nvSpPr>
        <p:spPr>
          <a:xfrm>
            <a:off x="152400" y="3200400"/>
            <a:ext cx="8001000" cy="2585323"/>
          </a:xfrm>
          <a:prstGeom prst="rect">
            <a:avLst/>
          </a:prstGeom>
          <a:noFill/>
        </p:spPr>
        <p:txBody>
          <a:bodyPr wrap="square" rtlCol="0">
            <a:spAutoFit/>
          </a:bodyPr>
          <a:lstStyle/>
          <a:p>
            <a:r>
              <a:rPr lang="en-US" dirty="0">
                <a:solidFill>
                  <a:srgbClr val="000099"/>
                </a:solidFill>
              </a:rPr>
              <a:t>Enhanced bunching: single stage – VL, FEL2007</a:t>
            </a:r>
          </a:p>
          <a:p>
            <a:endParaRPr lang="en-US" dirty="0">
              <a:solidFill>
                <a:srgbClr val="000099"/>
              </a:solidFill>
            </a:endParaRPr>
          </a:p>
          <a:p>
            <a:r>
              <a:rPr lang="en-US" dirty="0">
                <a:solidFill>
                  <a:srgbClr val="000099"/>
                </a:solidFill>
              </a:rPr>
              <a:t>Micro-bunching: MB Amplifier, Single &amp; Multi-stage, D. Ratner, PRL, 2013</a:t>
            </a:r>
          </a:p>
          <a:p>
            <a:endParaRPr lang="en-US" dirty="0">
              <a:solidFill>
                <a:srgbClr val="000099"/>
              </a:solidFill>
            </a:endParaRPr>
          </a:p>
          <a:p>
            <a:r>
              <a:rPr lang="en-US" dirty="0">
                <a:solidFill>
                  <a:srgbClr val="000099"/>
                </a:solidFill>
              </a:rPr>
              <a:t>Cooling rate for </a:t>
            </a:r>
            <a:r>
              <a:rPr lang="en-US" dirty="0" err="1">
                <a:solidFill>
                  <a:srgbClr val="000099"/>
                </a:solidFill>
              </a:rPr>
              <a:t>microbunched</a:t>
            </a:r>
            <a:r>
              <a:rPr lang="en-US" dirty="0">
                <a:solidFill>
                  <a:srgbClr val="000099"/>
                </a:solidFill>
              </a:rPr>
              <a:t> electron cooling without amplification, G. </a:t>
            </a:r>
            <a:r>
              <a:rPr lang="en-US" dirty="0" err="1">
                <a:solidFill>
                  <a:srgbClr val="000099"/>
                </a:solidFill>
              </a:rPr>
              <a:t>Stupakov</a:t>
            </a:r>
            <a:r>
              <a:rPr lang="en-US" dirty="0">
                <a:solidFill>
                  <a:srgbClr val="000099"/>
                </a:solidFill>
              </a:rPr>
              <a:t>, PRAB, 2018</a:t>
            </a:r>
          </a:p>
          <a:p>
            <a:endParaRPr lang="en-US" dirty="0">
              <a:solidFill>
                <a:srgbClr val="000099"/>
              </a:solidFill>
            </a:endParaRPr>
          </a:p>
          <a:p>
            <a:r>
              <a:rPr lang="en-US" dirty="0" err="1">
                <a:solidFill>
                  <a:srgbClr val="000099"/>
                </a:solidFill>
              </a:rPr>
              <a:t>Microbunched</a:t>
            </a:r>
            <a:r>
              <a:rPr lang="en-US" dirty="0">
                <a:solidFill>
                  <a:srgbClr val="000099"/>
                </a:solidFill>
              </a:rPr>
              <a:t> electron cooling with amplification cascade, G. </a:t>
            </a:r>
            <a:r>
              <a:rPr lang="en-US" dirty="0" err="1">
                <a:solidFill>
                  <a:srgbClr val="000099"/>
                </a:solidFill>
              </a:rPr>
              <a:t>Stupakov</a:t>
            </a:r>
            <a:r>
              <a:rPr lang="en-US" dirty="0">
                <a:solidFill>
                  <a:srgbClr val="000099"/>
                </a:solidFill>
              </a:rPr>
              <a:t> and P. </a:t>
            </a:r>
            <a:r>
              <a:rPr lang="en-US" dirty="0" err="1">
                <a:solidFill>
                  <a:srgbClr val="000099"/>
                </a:solidFill>
              </a:rPr>
              <a:t>Baxevanis</a:t>
            </a:r>
            <a:r>
              <a:rPr lang="en-US" dirty="0">
                <a:solidFill>
                  <a:srgbClr val="000099"/>
                </a:solidFill>
              </a:rPr>
              <a:t>, PRAB, 2019</a:t>
            </a:r>
          </a:p>
        </p:txBody>
      </p:sp>
    </p:spTree>
    <p:extLst>
      <p:ext uri="{BB962C8B-B14F-4D97-AF65-F5344CB8AC3E}">
        <p14:creationId xmlns:p14="http://schemas.microsoft.com/office/powerpoint/2010/main" val="132326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a:t>Analysis of MBEC: Single Ion Approach III</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57" y="3200400"/>
            <a:ext cx="3886200" cy="309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839" y="3602874"/>
            <a:ext cx="3444875" cy="291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nvGraphicFramePr>
        <p:xfrm>
          <a:off x="762000" y="1283732"/>
          <a:ext cx="1157524" cy="300099"/>
        </p:xfrm>
        <a:graphic>
          <a:graphicData uri="http://schemas.openxmlformats.org/presentationml/2006/ole">
            <mc:AlternateContent xmlns:mc="http://schemas.openxmlformats.org/markup-compatibility/2006">
              <mc:Choice xmlns:v="urn:schemas-microsoft-com:vml" Requires="v">
                <p:oleObj spid="_x0000_s42196" name="Equation" r:id="rId5" imgW="685800" imgH="177480" progId="Equation.DSMT4">
                  <p:embed/>
                </p:oleObj>
              </mc:Choice>
              <mc:Fallback>
                <p:oleObj name="Equation" r:id="rId5" imgW="685800" imgH="177480" progId="Equation.DSMT4">
                  <p:embed/>
                  <p:pic>
                    <p:nvPicPr>
                      <p:cNvPr id="16" name="Object 15"/>
                      <p:cNvPicPr/>
                      <p:nvPr/>
                    </p:nvPicPr>
                    <p:blipFill>
                      <a:blip r:embed="rId6"/>
                      <a:stretch>
                        <a:fillRect/>
                      </a:stretch>
                    </p:blipFill>
                    <p:spPr>
                      <a:xfrm>
                        <a:off x="762000" y="1283732"/>
                        <a:ext cx="1157524" cy="300099"/>
                      </a:xfrm>
                      <a:prstGeom prst="rect">
                        <a:avLst/>
                      </a:prstGeom>
                    </p:spPr>
                  </p:pic>
                </p:oleObj>
              </mc:Fallback>
            </mc:AlternateContent>
          </a:graphicData>
        </a:graphic>
      </p:graphicFrame>
      <p:sp>
        <p:nvSpPr>
          <p:cNvPr id="17" name="TextBox 16"/>
          <p:cNvSpPr txBox="1"/>
          <p:nvPr/>
        </p:nvSpPr>
        <p:spPr>
          <a:xfrm>
            <a:off x="265922" y="914400"/>
            <a:ext cx="8116078" cy="369332"/>
          </a:xfrm>
          <a:prstGeom prst="rect">
            <a:avLst/>
          </a:prstGeom>
          <a:noFill/>
        </p:spPr>
        <p:txBody>
          <a:bodyPr wrap="square" rtlCol="0">
            <a:spAutoFit/>
          </a:bodyPr>
          <a:lstStyle/>
          <a:p>
            <a:r>
              <a:rPr lang="en-US" dirty="0"/>
              <a:t>The following shows an example of our analysis:</a:t>
            </a:r>
          </a:p>
        </p:txBody>
      </p:sp>
      <p:graphicFrame>
        <p:nvGraphicFramePr>
          <p:cNvPr id="18" name="Object 17"/>
          <p:cNvGraphicFramePr>
            <a:graphicFrameLocks noChangeAspect="1"/>
          </p:cNvGraphicFramePr>
          <p:nvPr/>
        </p:nvGraphicFramePr>
        <p:xfrm>
          <a:off x="2438400" y="1283732"/>
          <a:ext cx="1049338" cy="407988"/>
        </p:xfrm>
        <a:graphic>
          <a:graphicData uri="http://schemas.openxmlformats.org/presentationml/2006/ole">
            <mc:AlternateContent xmlns:mc="http://schemas.openxmlformats.org/markup-compatibility/2006">
              <mc:Choice xmlns:v="urn:schemas-microsoft-com:vml" Requires="v">
                <p:oleObj spid="_x0000_s42197" name="Equation" r:id="rId7" imgW="622080" imgH="241200" progId="Equation.DSMT4">
                  <p:embed/>
                </p:oleObj>
              </mc:Choice>
              <mc:Fallback>
                <p:oleObj name="Equation" r:id="rId7" imgW="622080" imgH="241200" progId="Equation.DSMT4">
                  <p:embed/>
                  <p:pic>
                    <p:nvPicPr>
                      <p:cNvPr id="18" name="Object 17"/>
                      <p:cNvPicPr>
                        <a:picLocks noChangeAspect="1" noChangeArrowheads="1"/>
                      </p:cNvPicPr>
                      <p:nvPr/>
                    </p:nvPicPr>
                    <p:blipFill>
                      <a:blip r:embed="rId8"/>
                      <a:srcRect/>
                      <a:stretch>
                        <a:fillRect/>
                      </a:stretch>
                    </p:blipFill>
                    <p:spPr bwMode="auto">
                      <a:xfrm>
                        <a:off x="2438400" y="1283732"/>
                        <a:ext cx="104933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3886200" y="1283732"/>
          <a:ext cx="1177925" cy="387350"/>
        </p:xfrm>
        <a:graphic>
          <a:graphicData uri="http://schemas.openxmlformats.org/presentationml/2006/ole">
            <mc:AlternateContent xmlns:mc="http://schemas.openxmlformats.org/markup-compatibility/2006">
              <mc:Choice xmlns:v="urn:schemas-microsoft-com:vml" Requires="v">
                <p:oleObj spid="_x0000_s42198" name="Equation" r:id="rId9" imgW="698400" imgH="228600" progId="Equation.DSMT4">
                  <p:embed/>
                </p:oleObj>
              </mc:Choice>
              <mc:Fallback>
                <p:oleObj name="Equation" r:id="rId9" imgW="698400" imgH="228600" progId="Equation.DSMT4">
                  <p:embed/>
                  <p:pic>
                    <p:nvPicPr>
                      <p:cNvPr id="19" name="Object 18"/>
                      <p:cNvPicPr>
                        <a:picLocks noChangeAspect="1" noChangeArrowheads="1"/>
                      </p:cNvPicPr>
                      <p:nvPr/>
                    </p:nvPicPr>
                    <p:blipFill>
                      <a:blip r:embed="rId10"/>
                      <a:srcRect/>
                      <a:stretch>
                        <a:fillRect/>
                      </a:stretch>
                    </p:blipFill>
                    <p:spPr bwMode="auto">
                      <a:xfrm>
                        <a:off x="3886200" y="1283732"/>
                        <a:ext cx="11779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685800" y="1676400"/>
          <a:ext cx="1198563" cy="387350"/>
        </p:xfrm>
        <a:graphic>
          <a:graphicData uri="http://schemas.openxmlformats.org/presentationml/2006/ole">
            <mc:AlternateContent xmlns:mc="http://schemas.openxmlformats.org/markup-compatibility/2006">
              <mc:Choice xmlns:v="urn:schemas-microsoft-com:vml" Requires="v">
                <p:oleObj spid="_x0000_s42199" name="Equation" r:id="rId11" imgW="711000" imgH="228600" progId="Equation.DSMT4">
                  <p:embed/>
                </p:oleObj>
              </mc:Choice>
              <mc:Fallback>
                <p:oleObj name="Equation" r:id="rId11" imgW="711000" imgH="228600" progId="Equation.DSMT4">
                  <p:embed/>
                  <p:pic>
                    <p:nvPicPr>
                      <p:cNvPr id="20" name="Object 19"/>
                      <p:cNvPicPr>
                        <a:picLocks noChangeAspect="1" noChangeArrowheads="1"/>
                      </p:cNvPicPr>
                      <p:nvPr/>
                    </p:nvPicPr>
                    <p:blipFill>
                      <a:blip r:embed="rId12"/>
                      <a:srcRect/>
                      <a:stretch>
                        <a:fillRect/>
                      </a:stretch>
                    </p:blipFill>
                    <p:spPr bwMode="auto">
                      <a:xfrm>
                        <a:off x="685800" y="1676400"/>
                        <a:ext cx="11985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2481165" y="1676400"/>
          <a:ext cx="1135063" cy="430213"/>
        </p:xfrm>
        <a:graphic>
          <a:graphicData uri="http://schemas.openxmlformats.org/presentationml/2006/ole">
            <mc:AlternateContent xmlns:mc="http://schemas.openxmlformats.org/markup-compatibility/2006">
              <mc:Choice xmlns:v="urn:schemas-microsoft-com:vml" Requires="v">
                <p:oleObj spid="_x0000_s42200" name="Equation" r:id="rId13" imgW="672840" imgH="253800" progId="Equation.DSMT4">
                  <p:embed/>
                </p:oleObj>
              </mc:Choice>
              <mc:Fallback>
                <p:oleObj name="Equation" r:id="rId13" imgW="672840" imgH="253800" progId="Equation.DSMT4">
                  <p:embed/>
                  <p:pic>
                    <p:nvPicPr>
                      <p:cNvPr id="21" name="Object 20"/>
                      <p:cNvPicPr>
                        <a:picLocks noChangeAspect="1" noChangeArrowheads="1"/>
                      </p:cNvPicPr>
                      <p:nvPr/>
                    </p:nvPicPr>
                    <p:blipFill>
                      <a:blip r:embed="rId14"/>
                      <a:srcRect/>
                      <a:stretch>
                        <a:fillRect/>
                      </a:stretch>
                    </p:blipFill>
                    <p:spPr bwMode="auto">
                      <a:xfrm>
                        <a:off x="2481165" y="1676400"/>
                        <a:ext cx="1135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3921935" y="1752600"/>
          <a:ext cx="1220787" cy="301625"/>
        </p:xfrm>
        <a:graphic>
          <a:graphicData uri="http://schemas.openxmlformats.org/presentationml/2006/ole">
            <mc:AlternateContent xmlns:mc="http://schemas.openxmlformats.org/markup-compatibility/2006">
              <mc:Choice xmlns:v="urn:schemas-microsoft-com:vml" Requires="v">
                <p:oleObj spid="_x0000_s42201" name="Equation" r:id="rId15" imgW="723600" imgH="177480" progId="Equation.DSMT4">
                  <p:embed/>
                </p:oleObj>
              </mc:Choice>
              <mc:Fallback>
                <p:oleObj name="Equation" r:id="rId15" imgW="723600" imgH="177480" progId="Equation.DSMT4">
                  <p:embed/>
                  <p:pic>
                    <p:nvPicPr>
                      <p:cNvPr id="22" name="Object 21"/>
                      <p:cNvPicPr>
                        <a:picLocks noChangeAspect="1" noChangeArrowheads="1"/>
                      </p:cNvPicPr>
                      <p:nvPr/>
                    </p:nvPicPr>
                    <p:blipFill>
                      <a:blip r:embed="rId16"/>
                      <a:srcRect/>
                      <a:stretch>
                        <a:fillRect/>
                      </a:stretch>
                    </p:blipFill>
                    <p:spPr bwMode="auto">
                      <a:xfrm>
                        <a:off x="3921935" y="1752600"/>
                        <a:ext cx="12207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nvGraphicFramePr>
        <p:xfrm>
          <a:off x="5562600" y="1219200"/>
          <a:ext cx="1520825" cy="430213"/>
        </p:xfrm>
        <a:graphic>
          <a:graphicData uri="http://schemas.openxmlformats.org/presentationml/2006/ole">
            <mc:AlternateContent xmlns:mc="http://schemas.openxmlformats.org/markup-compatibility/2006">
              <mc:Choice xmlns:v="urn:schemas-microsoft-com:vml" Requires="v">
                <p:oleObj spid="_x0000_s42202" name="Equation" r:id="rId17" imgW="901440" imgH="253800" progId="Equation.DSMT4">
                  <p:embed/>
                </p:oleObj>
              </mc:Choice>
              <mc:Fallback>
                <p:oleObj name="Equation" r:id="rId17" imgW="901440" imgH="253800" progId="Equation.DSMT4">
                  <p:embed/>
                  <p:pic>
                    <p:nvPicPr>
                      <p:cNvPr id="23" name="Object 22"/>
                      <p:cNvPicPr>
                        <a:picLocks noChangeAspect="1" noChangeArrowheads="1"/>
                      </p:cNvPicPr>
                      <p:nvPr/>
                    </p:nvPicPr>
                    <p:blipFill>
                      <a:blip r:embed="rId18"/>
                      <a:srcRect/>
                      <a:stretch>
                        <a:fillRect/>
                      </a:stretch>
                    </p:blipFill>
                    <p:spPr bwMode="auto">
                      <a:xfrm>
                        <a:off x="5562600" y="1219200"/>
                        <a:ext cx="15208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5609890" y="1680392"/>
          <a:ext cx="1498600" cy="409575"/>
        </p:xfrm>
        <a:graphic>
          <a:graphicData uri="http://schemas.openxmlformats.org/presentationml/2006/ole">
            <mc:AlternateContent xmlns:mc="http://schemas.openxmlformats.org/markup-compatibility/2006">
              <mc:Choice xmlns:v="urn:schemas-microsoft-com:vml" Requires="v">
                <p:oleObj spid="_x0000_s42203" name="Equation" r:id="rId19" imgW="888840" imgH="241200" progId="Equation.DSMT4">
                  <p:embed/>
                </p:oleObj>
              </mc:Choice>
              <mc:Fallback>
                <p:oleObj name="Equation" r:id="rId19" imgW="888840" imgH="241200" progId="Equation.DSMT4">
                  <p:embed/>
                  <p:pic>
                    <p:nvPicPr>
                      <p:cNvPr id="24" name="Object 23"/>
                      <p:cNvPicPr>
                        <a:picLocks noChangeAspect="1" noChangeArrowheads="1"/>
                      </p:cNvPicPr>
                      <p:nvPr/>
                    </p:nvPicPr>
                    <p:blipFill>
                      <a:blip r:embed="rId20"/>
                      <a:srcRect/>
                      <a:stretch>
                        <a:fillRect/>
                      </a:stretch>
                    </p:blipFill>
                    <p:spPr bwMode="auto">
                      <a:xfrm>
                        <a:off x="5609890" y="1680392"/>
                        <a:ext cx="1498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265922" y="2107073"/>
            <a:ext cx="8116078" cy="369332"/>
          </a:xfrm>
          <a:prstGeom prst="rect">
            <a:avLst/>
          </a:prstGeom>
          <a:noFill/>
        </p:spPr>
        <p:txBody>
          <a:bodyPr wrap="square" rtlCol="0">
            <a:spAutoFit/>
          </a:bodyPr>
          <a:lstStyle/>
          <a:p>
            <a:r>
              <a:rPr lang="en-US" dirty="0"/>
              <a:t>Maximal reduction of energy error in one pass:</a:t>
            </a:r>
          </a:p>
        </p:txBody>
      </p:sp>
      <p:graphicFrame>
        <p:nvGraphicFramePr>
          <p:cNvPr id="26" name="Object 25"/>
          <p:cNvGraphicFramePr>
            <a:graphicFrameLocks noChangeAspect="1"/>
          </p:cNvGraphicFramePr>
          <p:nvPr/>
        </p:nvGraphicFramePr>
        <p:xfrm>
          <a:off x="5334000" y="2129527"/>
          <a:ext cx="2241523" cy="394342"/>
        </p:xfrm>
        <a:graphic>
          <a:graphicData uri="http://schemas.openxmlformats.org/presentationml/2006/ole">
            <mc:AlternateContent xmlns:mc="http://schemas.openxmlformats.org/markup-compatibility/2006">
              <mc:Choice xmlns:v="urn:schemas-microsoft-com:vml" Requires="v">
                <p:oleObj spid="_x0000_s42204" name="Equation" r:id="rId21" imgW="1371600" imgH="241200" progId="Equation.DSMT4">
                  <p:embed/>
                </p:oleObj>
              </mc:Choice>
              <mc:Fallback>
                <p:oleObj name="Equation" r:id="rId21" imgW="1371600" imgH="241200" progId="Equation.DSMT4">
                  <p:embed/>
                  <p:pic>
                    <p:nvPicPr>
                      <p:cNvPr id="26" name="Object 25"/>
                      <p:cNvPicPr/>
                      <p:nvPr/>
                    </p:nvPicPr>
                    <p:blipFill>
                      <a:blip r:embed="rId22"/>
                      <a:stretch>
                        <a:fillRect/>
                      </a:stretch>
                    </p:blipFill>
                    <p:spPr>
                      <a:xfrm>
                        <a:off x="5334000" y="2129527"/>
                        <a:ext cx="2241523" cy="394342"/>
                      </a:xfrm>
                      <a:prstGeom prst="rect">
                        <a:avLst/>
                      </a:prstGeom>
                    </p:spPr>
                  </p:pic>
                </p:oleObj>
              </mc:Fallback>
            </mc:AlternateContent>
          </a:graphicData>
        </a:graphic>
      </p:graphicFrame>
      <p:sp>
        <p:nvSpPr>
          <p:cNvPr id="27" name="TextBox 26"/>
          <p:cNvSpPr txBox="1"/>
          <p:nvPr/>
        </p:nvSpPr>
        <p:spPr>
          <a:xfrm>
            <a:off x="343915" y="2771877"/>
            <a:ext cx="4876800" cy="369332"/>
          </a:xfrm>
          <a:prstGeom prst="rect">
            <a:avLst/>
          </a:prstGeom>
          <a:noFill/>
        </p:spPr>
        <p:txBody>
          <a:bodyPr wrap="square" rtlCol="0">
            <a:spAutoFit/>
          </a:bodyPr>
          <a:lstStyle/>
          <a:p>
            <a:r>
              <a:rPr lang="en-US" dirty="0"/>
              <a:t>Local cooling time: </a:t>
            </a:r>
          </a:p>
        </p:txBody>
      </p:sp>
      <p:graphicFrame>
        <p:nvGraphicFramePr>
          <p:cNvPr id="28" name="Object 27"/>
          <p:cNvGraphicFramePr>
            <a:graphicFrameLocks noChangeAspect="1"/>
          </p:cNvGraphicFramePr>
          <p:nvPr/>
        </p:nvGraphicFramePr>
        <p:xfrm>
          <a:off x="2477515" y="2623168"/>
          <a:ext cx="2743200" cy="666750"/>
        </p:xfrm>
        <a:graphic>
          <a:graphicData uri="http://schemas.openxmlformats.org/presentationml/2006/ole">
            <mc:AlternateContent xmlns:mc="http://schemas.openxmlformats.org/markup-compatibility/2006">
              <mc:Choice xmlns:v="urn:schemas-microsoft-com:vml" Requires="v">
                <p:oleObj spid="_x0000_s42205" name="Equation" r:id="rId23" imgW="1828800" imgH="444240" progId="Equation.DSMT4">
                  <p:embed/>
                </p:oleObj>
              </mc:Choice>
              <mc:Fallback>
                <p:oleObj name="Equation" r:id="rId23" imgW="1828800" imgH="444240" progId="Equation.DSMT4">
                  <p:embed/>
                  <p:pic>
                    <p:nvPicPr>
                      <p:cNvPr id="28" name="Object 27"/>
                      <p:cNvPicPr/>
                      <p:nvPr/>
                    </p:nvPicPr>
                    <p:blipFill>
                      <a:blip r:embed="rId24"/>
                      <a:stretch>
                        <a:fillRect/>
                      </a:stretch>
                    </p:blipFill>
                    <p:spPr>
                      <a:xfrm>
                        <a:off x="2477515" y="2623168"/>
                        <a:ext cx="2743200" cy="666750"/>
                      </a:xfrm>
                      <a:prstGeom prst="rect">
                        <a:avLst/>
                      </a:prstGeom>
                    </p:spPr>
                  </p:pic>
                </p:oleObj>
              </mc:Fallback>
            </mc:AlternateContent>
          </a:graphicData>
        </a:graphic>
      </p:graphicFrame>
      <p:sp>
        <p:nvSpPr>
          <p:cNvPr id="29" name="TextBox 28"/>
          <p:cNvSpPr txBox="1"/>
          <p:nvPr/>
        </p:nvSpPr>
        <p:spPr>
          <a:xfrm>
            <a:off x="5321797" y="2541044"/>
            <a:ext cx="3847085" cy="830997"/>
          </a:xfrm>
          <a:prstGeom prst="rect">
            <a:avLst/>
          </a:prstGeom>
          <a:noFill/>
        </p:spPr>
        <p:txBody>
          <a:bodyPr wrap="square" rtlCol="0">
            <a:spAutoFit/>
          </a:bodyPr>
          <a:lstStyle/>
          <a:p>
            <a:r>
              <a:rPr lang="en-US" sz="1600" dirty="0"/>
              <a:t>*This is the cooling time for energy spread and the cooling time for emittance should be a factor of 2 shorter.</a:t>
            </a:r>
          </a:p>
        </p:txBody>
      </p:sp>
    </p:spTree>
    <p:extLst>
      <p:ext uri="{BB962C8B-B14F-4D97-AF65-F5344CB8AC3E}">
        <p14:creationId xmlns:p14="http://schemas.microsoft.com/office/powerpoint/2010/main" val="350988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4546-DE22-4232-BE31-DF6731873600}"/>
              </a:ext>
            </a:extLst>
          </p:cNvPr>
          <p:cNvSpPr>
            <a:spLocks noGrp="1"/>
          </p:cNvSpPr>
          <p:nvPr>
            <p:ph type="title"/>
          </p:nvPr>
        </p:nvSpPr>
        <p:spPr>
          <a:xfrm>
            <a:off x="685800" y="228600"/>
            <a:ext cx="7772400" cy="876300"/>
          </a:xfrm>
        </p:spPr>
        <p:txBody>
          <a:bodyPr/>
          <a:lstStyle/>
          <a:p>
            <a:r>
              <a:rPr lang="en-US" sz="2800" dirty="0"/>
              <a:t>Analysis in Frequency Domain by G. </a:t>
            </a:r>
            <a:r>
              <a:rPr lang="en-US" sz="2800" dirty="0" err="1"/>
              <a:t>Stupakov</a:t>
            </a:r>
            <a:r>
              <a:rPr lang="en-US" sz="2800" dirty="0"/>
              <a:t> and P. </a:t>
            </a:r>
            <a:r>
              <a:rPr lang="en-US" sz="2800" dirty="0" err="1"/>
              <a:t>Baxevanis</a:t>
            </a:r>
            <a:endParaRPr lang="en-US" sz="2800" dirty="0"/>
          </a:p>
        </p:txBody>
      </p:sp>
      <p:sp>
        <p:nvSpPr>
          <p:cNvPr id="4" name="Rectangle 3">
            <a:extLst>
              <a:ext uri="{FF2B5EF4-FFF2-40B4-BE49-F238E27FC236}">
                <a16:creationId xmlns:a16="http://schemas.microsoft.com/office/drawing/2014/main" id="{F5C85AE8-11E7-473C-B41A-1DA87E09D295}"/>
              </a:ext>
            </a:extLst>
          </p:cNvPr>
          <p:cNvSpPr/>
          <p:nvPr/>
        </p:nvSpPr>
        <p:spPr>
          <a:xfrm>
            <a:off x="3122468" y="1175535"/>
            <a:ext cx="2899063" cy="369332"/>
          </a:xfrm>
          <a:prstGeom prst="rect">
            <a:avLst/>
          </a:prstGeom>
        </p:spPr>
        <p:txBody>
          <a:bodyPr wrap="none">
            <a:spAutoFit/>
          </a:bodyPr>
          <a:lstStyle/>
          <a:p>
            <a:r>
              <a:rPr lang="en-US" dirty="0"/>
              <a:t>(PRAB 21 (2018), 114402)</a:t>
            </a:r>
          </a:p>
        </p:txBody>
      </p:sp>
      <p:pic>
        <p:nvPicPr>
          <p:cNvPr id="5" name="Picture 4">
            <a:extLst>
              <a:ext uri="{FF2B5EF4-FFF2-40B4-BE49-F238E27FC236}">
                <a16:creationId xmlns:a16="http://schemas.microsoft.com/office/drawing/2014/main" id="{D71B6434-80A5-40C5-9B2C-C38FBD12CA01}"/>
              </a:ext>
            </a:extLst>
          </p:cNvPr>
          <p:cNvPicPr>
            <a:picLocks noChangeAspect="1"/>
          </p:cNvPicPr>
          <p:nvPr/>
        </p:nvPicPr>
        <p:blipFill>
          <a:blip r:embed="rId3"/>
          <a:stretch>
            <a:fillRect/>
          </a:stretch>
        </p:blipFill>
        <p:spPr>
          <a:xfrm>
            <a:off x="685800" y="3247717"/>
            <a:ext cx="2846840" cy="1212850"/>
          </a:xfrm>
          <a:prstGeom prst="rect">
            <a:avLst/>
          </a:prstGeom>
        </p:spPr>
      </p:pic>
      <p:pic>
        <p:nvPicPr>
          <p:cNvPr id="6" name="Picture 5">
            <a:extLst>
              <a:ext uri="{FF2B5EF4-FFF2-40B4-BE49-F238E27FC236}">
                <a16:creationId xmlns:a16="http://schemas.microsoft.com/office/drawing/2014/main" id="{D298A11F-63DF-44D8-8B10-2F6551C9C7D5}"/>
              </a:ext>
            </a:extLst>
          </p:cNvPr>
          <p:cNvPicPr>
            <a:picLocks noChangeAspect="1"/>
          </p:cNvPicPr>
          <p:nvPr/>
        </p:nvPicPr>
        <p:blipFill>
          <a:blip r:embed="rId4"/>
          <a:stretch>
            <a:fillRect/>
          </a:stretch>
        </p:blipFill>
        <p:spPr>
          <a:xfrm>
            <a:off x="589961" y="2184863"/>
            <a:ext cx="3402301" cy="630063"/>
          </a:xfrm>
          <a:prstGeom prst="rect">
            <a:avLst/>
          </a:prstGeom>
        </p:spPr>
      </p:pic>
      <p:pic>
        <p:nvPicPr>
          <p:cNvPr id="7" name="Picture 6">
            <a:extLst>
              <a:ext uri="{FF2B5EF4-FFF2-40B4-BE49-F238E27FC236}">
                <a16:creationId xmlns:a16="http://schemas.microsoft.com/office/drawing/2014/main" id="{CDB1156E-2EA3-4F3B-A862-DD8FCC4B1750}"/>
              </a:ext>
            </a:extLst>
          </p:cNvPr>
          <p:cNvPicPr>
            <a:picLocks noChangeAspect="1"/>
          </p:cNvPicPr>
          <p:nvPr/>
        </p:nvPicPr>
        <p:blipFill>
          <a:blip r:embed="rId5"/>
          <a:stretch>
            <a:fillRect/>
          </a:stretch>
        </p:blipFill>
        <p:spPr>
          <a:xfrm>
            <a:off x="4474997" y="2626062"/>
            <a:ext cx="3629643" cy="2235676"/>
          </a:xfrm>
          <a:prstGeom prst="rect">
            <a:avLst/>
          </a:prstGeom>
        </p:spPr>
      </p:pic>
      <p:pic>
        <p:nvPicPr>
          <p:cNvPr id="8" name="Picture 7">
            <a:extLst>
              <a:ext uri="{FF2B5EF4-FFF2-40B4-BE49-F238E27FC236}">
                <a16:creationId xmlns:a16="http://schemas.microsoft.com/office/drawing/2014/main" id="{1AF5720D-3A74-47F3-9F33-49F1C3DA7862}"/>
              </a:ext>
            </a:extLst>
          </p:cNvPr>
          <p:cNvPicPr>
            <a:picLocks noChangeAspect="1"/>
          </p:cNvPicPr>
          <p:nvPr/>
        </p:nvPicPr>
        <p:blipFill>
          <a:blip r:embed="rId6"/>
          <a:stretch>
            <a:fillRect/>
          </a:stretch>
        </p:blipFill>
        <p:spPr>
          <a:xfrm>
            <a:off x="5334000" y="1984834"/>
            <a:ext cx="2259713" cy="565206"/>
          </a:xfrm>
          <a:prstGeom prst="rect">
            <a:avLst/>
          </a:prstGeom>
        </p:spPr>
      </p:pic>
      <p:pic>
        <p:nvPicPr>
          <p:cNvPr id="9" name="Picture 8">
            <a:extLst>
              <a:ext uri="{FF2B5EF4-FFF2-40B4-BE49-F238E27FC236}">
                <a16:creationId xmlns:a16="http://schemas.microsoft.com/office/drawing/2014/main" id="{F2D332F6-02B2-4A44-8C24-04D365CBF8D6}"/>
              </a:ext>
            </a:extLst>
          </p:cNvPr>
          <p:cNvPicPr>
            <a:picLocks noChangeAspect="1"/>
          </p:cNvPicPr>
          <p:nvPr/>
        </p:nvPicPr>
        <p:blipFill>
          <a:blip r:embed="rId7"/>
          <a:stretch>
            <a:fillRect/>
          </a:stretch>
        </p:blipFill>
        <p:spPr>
          <a:xfrm>
            <a:off x="361361" y="5004022"/>
            <a:ext cx="4464622" cy="635902"/>
          </a:xfrm>
          <a:prstGeom prst="rect">
            <a:avLst/>
          </a:prstGeom>
        </p:spPr>
      </p:pic>
      <p:pic>
        <p:nvPicPr>
          <p:cNvPr id="10" name="Picture 9">
            <a:extLst>
              <a:ext uri="{FF2B5EF4-FFF2-40B4-BE49-F238E27FC236}">
                <a16:creationId xmlns:a16="http://schemas.microsoft.com/office/drawing/2014/main" id="{DB7359F5-802B-48A8-9037-F5A4626C2825}"/>
              </a:ext>
            </a:extLst>
          </p:cNvPr>
          <p:cNvPicPr>
            <a:picLocks noChangeAspect="1"/>
          </p:cNvPicPr>
          <p:nvPr/>
        </p:nvPicPr>
        <p:blipFill>
          <a:blip r:embed="rId8"/>
          <a:stretch>
            <a:fillRect/>
          </a:stretch>
        </p:blipFill>
        <p:spPr>
          <a:xfrm>
            <a:off x="3375826" y="5941815"/>
            <a:ext cx="2895600" cy="687585"/>
          </a:xfrm>
          <a:prstGeom prst="rect">
            <a:avLst/>
          </a:prstGeom>
        </p:spPr>
      </p:pic>
      <p:sp>
        <p:nvSpPr>
          <p:cNvPr id="11" name="TextBox 10">
            <a:extLst>
              <a:ext uri="{FF2B5EF4-FFF2-40B4-BE49-F238E27FC236}">
                <a16:creationId xmlns:a16="http://schemas.microsoft.com/office/drawing/2014/main" id="{52B92DC2-65C2-44C8-AAEF-AAEC538F90FB}"/>
              </a:ext>
            </a:extLst>
          </p:cNvPr>
          <p:cNvSpPr txBox="1"/>
          <p:nvPr/>
        </p:nvSpPr>
        <p:spPr>
          <a:xfrm>
            <a:off x="589961" y="1703606"/>
            <a:ext cx="2846840" cy="369332"/>
          </a:xfrm>
          <a:prstGeom prst="rect">
            <a:avLst/>
          </a:prstGeom>
          <a:noFill/>
        </p:spPr>
        <p:txBody>
          <a:bodyPr wrap="square" rtlCol="0">
            <a:spAutoFit/>
          </a:bodyPr>
          <a:lstStyle/>
          <a:p>
            <a:r>
              <a:rPr lang="en-US" dirty="0"/>
              <a:t>Single pass energy kick</a:t>
            </a:r>
          </a:p>
        </p:txBody>
      </p:sp>
      <p:sp>
        <p:nvSpPr>
          <p:cNvPr id="12" name="TextBox 11">
            <a:extLst>
              <a:ext uri="{FF2B5EF4-FFF2-40B4-BE49-F238E27FC236}">
                <a16:creationId xmlns:a16="http://schemas.microsoft.com/office/drawing/2014/main" id="{03C3C205-3C2D-4936-916D-FF923879EEB5}"/>
              </a:ext>
            </a:extLst>
          </p:cNvPr>
          <p:cNvSpPr txBox="1"/>
          <p:nvPr/>
        </p:nvSpPr>
        <p:spPr>
          <a:xfrm>
            <a:off x="589961" y="2887990"/>
            <a:ext cx="3202784" cy="369332"/>
          </a:xfrm>
          <a:prstGeom prst="rect">
            <a:avLst/>
          </a:prstGeom>
          <a:noFill/>
        </p:spPr>
        <p:txBody>
          <a:bodyPr wrap="square" rtlCol="0">
            <a:spAutoFit/>
          </a:bodyPr>
          <a:lstStyle/>
          <a:p>
            <a:r>
              <a:rPr lang="en-US" dirty="0"/>
              <a:t>Impedance due to MBEC</a:t>
            </a:r>
          </a:p>
        </p:txBody>
      </p:sp>
      <p:sp>
        <p:nvSpPr>
          <p:cNvPr id="13" name="TextBox 12">
            <a:extLst>
              <a:ext uri="{FF2B5EF4-FFF2-40B4-BE49-F238E27FC236}">
                <a16:creationId xmlns:a16="http://schemas.microsoft.com/office/drawing/2014/main" id="{90628CF1-0E2B-4513-B5D0-C7C3E9F97588}"/>
              </a:ext>
            </a:extLst>
          </p:cNvPr>
          <p:cNvSpPr txBox="1"/>
          <p:nvPr/>
        </p:nvSpPr>
        <p:spPr>
          <a:xfrm>
            <a:off x="507828" y="4460567"/>
            <a:ext cx="4464622" cy="369332"/>
          </a:xfrm>
          <a:prstGeom prst="rect">
            <a:avLst/>
          </a:prstGeom>
          <a:noFill/>
        </p:spPr>
        <p:txBody>
          <a:bodyPr wrap="square" rtlCol="0">
            <a:spAutoFit/>
          </a:bodyPr>
          <a:lstStyle/>
          <a:p>
            <a:r>
              <a:rPr lang="en-US" dirty="0"/>
              <a:t>Cooling rate in 1/number of turns</a:t>
            </a:r>
          </a:p>
        </p:txBody>
      </p:sp>
      <p:sp>
        <p:nvSpPr>
          <p:cNvPr id="14" name="TextBox 13">
            <a:extLst>
              <a:ext uri="{FF2B5EF4-FFF2-40B4-BE49-F238E27FC236}">
                <a16:creationId xmlns:a16="http://schemas.microsoft.com/office/drawing/2014/main" id="{C41E4C8A-6129-4979-9B3A-342571B4FC30}"/>
              </a:ext>
            </a:extLst>
          </p:cNvPr>
          <p:cNvSpPr txBox="1"/>
          <p:nvPr/>
        </p:nvSpPr>
        <p:spPr>
          <a:xfrm>
            <a:off x="507828" y="5693530"/>
            <a:ext cx="3024812" cy="646331"/>
          </a:xfrm>
          <a:prstGeom prst="rect">
            <a:avLst/>
          </a:prstGeom>
          <a:noFill/>
        </p:spPr>
        <p:txBody>
          <a:bodyPr wrap="square" rtlCol="0">
            <a:spAutoFit/>
          </a:bodyPr>
          <a:lstStyle/>
          <a:p>
            <a:r>
              <a:rPr lang="en-US" dirty="0"/>
              <a:t>Cooling rate is maximized at </a:t>
            </a:r>
          </a:p>
        </p:txBody>
      </p:sp>
      <p:graphicFrame>
        <p:nvGraphicFramePr>
          <p:cNvPr id="15" name="Object 14">
            <a:extLst>
              <a:ext uri="{FF2B5EF4-FFF2-40B4-BE49-F238E27FC236}">
                <a16:creationId xmlns:a16="http://schemas.microsoft.com/office/drawing/2014/main" id="{0D3707F5-0DC7-40D6-8EEA-6D44F7789597}"/>
              </a:ext>
            </a:extLst>
          </p:cNvPr>
          <p:cNvGraphicFramePr>
            <a:graphicFrameLocks noChangeAspect="1"/>
          </p:cNvGraphicFramePr>
          <p:nvPr>
            <p:extLst>
              <p:ext uri="{D42A27DB-BD31-4B8C-83A1-F6EECF244321}">
                <p14:modId xmlns:p14="http://schemas.microsoft.com/office/powerpoint/2010/main" val="264864193"/>
              </p:ext>
            </p:extLst>
          </p:nvPr>
        </p:nvGraphicFramePr>
        <p:xfrm>
          <a:off x="1470015" y="5989838"/>
          <a:ext cx="1273186" cy="358084"/>
        </p:xfrm>
        <a:graphic>
          <a:graphicData uri="http://schemas.openxmlformats.org/presentationml/2006/ole">
            <mc:AlternateContent xmlns:mc="http://schemas.openxmlformats.org/markup-compatibility/2006">
              <mc:Choice xmlns:v="urn:schemas-microsoft-com:vml" Requires="v">
                <p:oleObj spid="_x0000_s66582" name="Equation" r:id="rId9" imgW="812520" imgH="228600" progId="Equation.DSMT4">
                  <p:embed/>
                </p:oleObj>
              </mc:Choice>
              <mc:Fallback>
                <p:oleObj name="Equation" r:id="rId9" imgW="812520" imgH="228600" progId="Equation.DSMT4">
                  <p:embed/>
                  <p:pic>
                    <p:nvPicPr>
                      <p:cNvPr id="0" name=""/>
                      <p:cNvPicPr/>
                      <p:nvPr/>
                    </p:nvPicPr>
                    <p:blipFill>
                      <a:blip r:embed="rId10"/>
                      <a:stretch>
                        <a:fillRect/>
                      </a:stretch>
                    </p:blipFill>
                    <p:spPr>
                      <a:xfrm>
                        <a:off x="1470015" y="5989838"/>
                        <a:ext cx="1273186" cy="358084"/>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55E320D6-B42E-4699-93B8-3736F12CBD5E}"/>
              </a:ext>
            </a:extLst>
          </p:cNvPr>
          <p:cNvPicPr>
            <a:picLocks noChangeAspect="1"/>
          </p:cNvPicPr>
          <p:nvPr/>
        </p:nvPicPr>
        <p:blipFill>
          <a:blip r:embed="rId11"/>
          <a:stretch>
            <a:fillRect/>
          </a:stretch>
        </p:blipFill>
        <p:spPr>
          <a:xfrm>
            <a:off x="5107747" y="5007978"/>
            <a:ext cx="3579264" cy="631946"/>
          </a:xfrm>
          <a:prstGeom prst="rect">
            <a:avLst/>
          </a:prstGeom>
        </p:spPr>
      </p:pic>
      <p:sp>
        <p:nvSpPr>
          <p:cNvPr id="18" name="Rectangle 17">
            <a:extLst>
              <a:ext uri="{FF2B5EF4-FFF2-40B4-BE49-F238E27FC236}">
                <a16:creationId xmlns:a16="http://schemas.microsoft.com/office/drawing/2014/main" id="{07A8BA49-B030-49DE-A207-DA4C1EFA6219}"/>
              </a:ext>
            </a:extLst>
          </p:cNvPr>
          <p:cNvSpPr/>
          <p:nvPr/>
        </p:nvSpPr>
        <p:spPr>
          <a:xfrm>
            <a:off x="3375826" y="5867400"/>
            <a:ext cx="2895600" cy="7970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BD0F565-D3D1-4E49-A167-86362D727092}"/>
              </a:ext>
            </a:extLst>
          </p:cNvPr>
          <p:cNvSpPr/>
          <p:nvPr/>
        </p:nvSpPr>
        <p:spPr>
          <a:xfrm>
            <a:off x="6427606" y="1311483"/>
            <a:ext cx="1688283" cy="369332"/>
          </a:xfrm>
          <a:prstGeom prst="rect">
            <a:avLst/>
          </a:prstGeom>
        </p:spPr>
        <p:txBody>
          <a:bodyPr wrap="none">
            <a:spAutoFit/>
          </a:bodyPr>
          <a:lstStyle/>
          <a:p>
            <a:r>
              <a:rPr lang="en-US" dirty="0"/>
              <a:t>© G. </a:t>
            </a:r>
            <a:r>
              <a:rPr lang="en-US" dirty="0" err="1"/>
              <a:t>Stupakov</a:t>
            </a:r>
            <a:endParaRPr lang="en-US" dirty="0"/>
          </a:p>
        </p:txBody>
      </p:sp>
    </p:spTree>
    <p:extLst>
      <p:ext uri="{BB962C8B-B14F-4D97-AF65-F5344CB8AC3E}">
        <p14:creationId xmlns:p14="http://schemas.microsoft.com/office/powerpoint/2010/main" val="233456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91" y="228600"/>
            <a:ext cx="8229600" cy="876300"/>
          </a:xfrm>
        </p:spPr>
        <p:txBody>
          <a:bodyPr>
            <a:noAutofit/>
          </a:bodyPr>
          <a:lstStyle/>
          <a:p>
            <a:r>
              <a:rPr lang="en-US" sz="3200" dirty="0"/>
              <a:t>Comparison with Macro-particle Tracking</a:t>
            </a:r>
          </a:p>
        </p:txBody>
      </p:sp>
      <p:sp>
        <p:nvSpPr>
          <p:cNvPr id="12" name="TextBox 11"/>
          <p:cNvSpPr txBox="1"/>
          <p:nvPr/>
        </p:nvSpPr>
        <p:spPr>
          <a:xfrm>
            <a:off x="0" y="4772561"/>
            <a:ext cx="9110697" cy="1569660"/>
          </a:xfrm>
          <a:prstGeom prst="rect">
            <a:avLst/>
          </a:prstGeom>
          <a:noFill/>
        </p:spPr>
        <p:txBody>
          <a:bodyPr wrap="square" rtlCol="0">
            <a:spAutoFit/>
          </a:bodyPr>
          <a:lstStyle/>
          <a:p>
            <a:r>
              <a:rPr lang="en-US" sz="1600" dirty="0"/>
              <a:t>Some limitations of the Fokker-Planck solver:</a:t>
            </a:r>
          </a:p>
          <a:p>
            <a:pPr marL="342900" indent="-342900">
              <a:buAutoNum type="arabicPeriod"/>
            </a:pPr>
            <a:r>
              <a:rPr lang="en-US" sz="1600" dirty="0"/>
              <a:t>The Fokker-Planck solver assumes constant cooling rate (</a:t>
            </a:r>
            <a:r>
              <a:rPr lang="en-US" sz="1600" dirty="0">
                <a:solidFill>
                  <a:srgbClr val="0070C0"/>
                </a:solidFill>
              </a:rPr>
              <a:t>linear cooling force</a:t>
            </a:r>
            <a:r>
              <a:rPr lang="en-US" sz="1600" dirty="0"/>
              <a:t>) inside electron bunch while macro-particle tracking assume </a:t>
            </a:r>
            <a:r>
              <a:rPr lang="en-US" sz="1600" dirty="0">
                <a:solidFill>
                  <a:srgbClr val="0070C0"/>
                </a:solidFill>
              </a:rPr>
              <a:t>sinusoidal cooling force</a:t>
            </a:r>
            <a:r>
              <a:rPr lang="en-US" sz="1600" dirty="0"/>
              <a:t>;</a:t>
            </a:r>
          </a:p>
          <a:p>
            <a:pPr marL="342900" indent="-342900">
              <a:buAutoNum type="arabicPeriod"/>
            </a:pPr>
            <a:r>
              <a:rPr lang="en-US" sz="1600" dirty="0"/>
              <a:t>The Fokker-Planck solver does not account for </a:t>
            </a:r>
            <a:r>
              <a:rPr lang="en-US" sz="1600" dirty="0">
                <a:solidFill>
                  <a:srgbClr val="0070C0"/>
                </a:solidFill>
              </a:rPr>
              <a:t>particle leakage from </a:t>
            </a:r>
            <a:r>
              <a:rPr lang="en-US" sz="1600" dirty="0" err="1">
                <a:solidFill>
                  <a:srgbClr val="0070C0"/>
                </a:solidFill>
              </a:rPr>
              <a:t>rf</a:t>
            </a:r>
            <a:r>
              <a:rPr lang="en-US" sz="1600" dirty="0">
                <a:solidFill>
                  <a:srgbClr val="0070C0"/>
                </a:solidFill>
              </a:rPr>
              <a:t> bucket </a:t>
            </a:r>
            <a:r>
              <a:rPr lang="en-US" sz="1600" dirty="0"/>
              <a:t>or other </a:t>
            </a:r>
            <a:r>
              <a:rPr lang="en-US" sz="1600" dirty="0" err="1"/>
              <a:t>rf</a:t>
            </a:r>
            <a:r>
              <a:rPr lang="en-US" sz="1600" dirty="0"/>
              <a:t>-related effects.</a:t>
            </a:r>
          </a:p>
          <a:p>
            <a:pPr marL="342900" indent="-342900">
              <a:buAutoNum type="arabicPeriod"/>
            </a:pPr>
            <a:r>
              <a:rPr lang="en-US" sz="1600" dirty="0"/>
              <a:t>The </a:t>
            </a:r>
            <a:r>
              <a:rPr lang="en-US" sz="1600" dirty="0">
                <a:solidFill>
                  <a:srgbClr val="0070C0"/>
                </a:solidFill>
              </a:rPr>
              <a:t>diffusion coefficients </a:t>
            </a:r>
            <a:r>
              <a:rPr lang="en-US" sz="1600" dirty="0"/>
              <a:t>applied in Fokker-Planck equation </a:t>
            </a:r>
            <a:r>
              <a:rPr lang="en-US" sz="1600" dirty="0">
                <a:solidFill>
                  <a:srgbClr val="0070C0"/>
                </a:solidFill>
              </a:rPr>
              <a:t>does not change with time</a:t>
            </a:r>
            <a:r>
              <a:rPr lang="en-US" sz="1600" dirty="0"/>
              <a:t>.</a:t>
            </a:r>
          </a:p>
        </p:txBody>
      </p:sp>
      <p:pic>
        <p:nvPicPr>
          <p:cNvPr id="9" name="Picture 8">
            <a:extLst>
              <a:ext uri="{FF2B5EF4-FFF2-40B4-BE49-F238E27FC236}">
                <a16:creationId xmlns:a16="http://schemas.microsoft.com/office/drawing/2014/main" id="{27DAD8A9-DFBB-4F5F-A9A0-2465600D2CE9}"/>
              </a:ext>
            </a:extLst>
          </p:cNvPr>
          <p:cNvPicPr/>
          <p:nvPr/>
        </p:nvPicPr>
        <p:blipFill rotWithShape="1">
          <a:blip r:embed="rId3" cstate="print">
            <a:extLst>
              <a:ext uri="{28A0092B-C50C-407E-A947-70E740481C1C}">
                <a14:useLocalDpi xmlns:a14="http://schemas.microsoft.com/office/drawing/2010/main" val="0"/>
              </a:ext>
            </a:extLst>
          </a:blip>
          <a:srcRect l="11962"/>
          <a:stretch/>
        </p:blipFill>
        <p:spPr bwMode="auto">
          <a:xfrm>
            <a:off x="72194" y="1322236"/>
            <a:ext cx="2213806" cy="2201078"/>
          </a:xfrm>
          <a:prstGeom prst="rect">
            <a:avLst/>
          </a:prstGeom>
          <a:noFill/>
          <a:ln>
            <a:noFill/>
          </a:ln>
        </p:spPr>
      </p:pic>
      <p:pic>
        <p:nvPicPr>
          <p:cNvPr id="10" name="Picture 9">
            <a:extLst>
              <a:ext uri="{FF2B5EF4-FFF2-40B4-BE49-F238E27FC236}">
                <a16:creationId xmlns:a16="http://schemas.microsoft.com/office/drawing/2014/main" id="{E14F70DC-7189-4582-A78E-027EB41B48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60083"/>
            <a:ext cx="2514601" cy="1968917"/>
          </a:xfrm>
          <a:prstGeom prst="rect">
            <a:avLst/>
          </a:prstGeom>
          <a:noFill/>
          <a:ln>
            <a:noFill/>
          </a:ln>
        </p:spPr>
      </p:pic>
      <p:graphicFrame>
        <p:nvGraphicFramePr>
          <p:cNvPr id="5" name="Object 4">
            <a:extLst>
              <a:ext uri="{FF2B5EF4-FFF2-40B4-BE49-F238E27FC236}">
                <a16:creationId xmlns:a16="http://schemas.microsoft.com/office/drawing/2014/main" id="{EF3C0C98-A581-4906-81F7-688AA09D3F60}"/>
              </a:ext>
            </a:extLst>
          </p:cNvPr>
          <p:cNvGraphicFramePr>
            <a:graphicFrameLocks noChangeAspect="1"/>
          </p:cNvGraphicFramePr>
          <p:nvPr>
            <p:extLst>
              <p:ext uri="{D42A27DB-BD31-4B8C-83A1-F6EECF244321}">
                <p14:modId xmlns:p14="http://schemas.microsoft.com/office/powerpoint/2010/main" val="3205798129"/>
              </p:ext>
            </p:extLst>
          </p:nvPr>
        </p:nvGraphicFramePr>
        <p:xfrm>
          <a:off x="115561" y="3780180"/>
          <a:ext cx="3802770" cy="876300"/>
        </p:xfrm>
        <a:graphic>
          <a:graphicData uri="http://schemas.openxmlformats.org/presentationml/2006/ole">
            <mc:AlternateContent xmlns:mc="http://schemas.openxmlformats.org/markup-compatibility/2006">
              <mc:Choice xmlns:v="urn:schemas-microsoft-com:vml" Requires="v">
                <p:oleObj spid="_x0000_s62487" name="Equation" r:id="rId5" imgW="2946400" imgH="685800" progId="Equation.DSMT4">
                  <p:embed/>
                </p:oleObj>
              </mc:Choice>
              <mc:Fallback>
                <p:oleObj name="Equation" r:id="rId5" imgW="2946400" imgH="6858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61" y="3780180"/>
                        <a:ext cx="3802770" cy="876300"/>
                      </a:xfrm>
                      <a:prstGeom prst="rect">
                        <a:avLst/>
                      </a:prstGeom>
                      <a:noFill/>
                    </p:spPr>
                  </p:pic>
                </p:oleObj>
              </mc:Fallback>
            </mc:AlternateContent>
          </a:graphicData>
        </a:graphic>
      </p:graphicFrame>
      <p:pic>
        <p:nvPicPr>
          <p:cNvPr id="13" name="Picture 12">
            <a:extLst>
              <a:ext uri="{FF2B5EF4-FFF2-40B4-BE49-F238E27FC236}">
                <a16:creationId xmlns:a16="http://schemas.microsoft.com/office/drawing/2014/main" id="{8D25C31E-628A-43AD-9802-8A33562A4951}"/>
              </a:ext>
            </a:extLst>
          </p:cNvPr>
          <p:cNvPicPr/>
          <p:nvPr/>
        </p:nvPicPr>
        <p:blipFill rotWithShape="1">
          <a:blip r:embed="rId7">
            <a:extLst>
              <a:ext uri="{28A0092B-C50C-407E-A947-70E740481C1C}">
                <a14:useLocalDpi xmlns:a14="http://schemas.microsoft.com/office/drawing/2010/main" val="0"/>
              </a:ext>
            </a:extLst>
          </a:blip>
          <a:srcRect l="5769" t="9259" r="19615" b="9047"/>
          <a:stretch/>
        </p:blipFill>
        <p:spPr bwMode="auto">
          <a:xfrm>
            <a:off x="4861560" y="1365770"/>
            <a:ext cx="4206240" cy="32485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26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33400"/>
          </a:xfrm>
        </p:spPr>
        <p:txBody>
          <a:bodyPr>
            <a:noAutofit/>
          </a:bodyPr>
          <a:lstStyle/>
          <a:p>
            <a:r>
              <a:rPr lang="en-US" sz="3600" dirty="0"/>
              <a:t>Future Work and Challenges</a:t>
            </a:r>
          </a:p>
        </p:txBody>
      </p:sp>
      <p:sp>
        <p:nvSpPr>
          <p:cNvPr id="3" name="Content Placeholder 2"/>
          <p:cNvSpPr>
            <a:spLocks noGrp="1"/>
          </p:cNvSpPr>
          <p:nvPr>
            <p:ph idx="1"/>
          </p:nvPr>
        </p:nvSpPr>
        <p:spPr>
          <a:xfrm>
            <a:off x="152400" y="914400"/>
            <a:ext cx="8839200" cy="5334000"/>
          </a:xfrm>
        </p:spPr>
        <p:txBody>
          <a:bodyPr>
            <a:normAutofit fontScale="77500" lnSpcReduction="20000"/>
          </a:bodyPr>
          <a:lstStyle/>
          <a:p>
            <a:r>
              <a:rPr lang="en-US" sz="2400" dirty="0">
                <a:latin typeface="Times New Roman" panose="02020603050405020304" pitchFamily="18" charset="0"/>
                <a:cs typeface="Times New Roman" panose="02020603050405020304" pitchFamily="18" charset="0"/>
              </a:rPr>
              <a:t>Since PCA-based </a:t>
            </a:r>
            <a:r>
              <a:rPr lang="en-US" sz="2400" dirty="0" err="1">
                <a:latin typeface="Times New Roman" panose="02020603050405020304" pitchFamily="18" charset="0"/>
                <a:cs typeface="Times New Roman" panose="02020603050405020304" pitchFamily="18" charset="0"/>
              </a:rPr>
              <a:t>CeC</a:t>
            </a:r>
            <a:r>
              <a:rPr lang="en-US" sz="2400" dirty="0">
                <a:latin typeface="Times New Roman" panose="02020603050405020304" pitchFamily="18" charset="0"/>
                <a:cs typeface="Times New Roman" panose="02020603050405020304" pitchFamily="18" charset="0"/>
              </a:rPr>
              <a:t> is planned to be tested in the next two years, it is our main focus to complete and improve the existing model:</a:t>
            </a:r>
          </a:p>
          <a:p>
            <a:pPr lvl="1"/>
            <a:r>
              <a:rPr lang="en-US" sz="2000" dirty="0">
                <a:latin typeface="Times New Roman" panose="02020603050405020304" pitchFamily="18" charset="0"/>
                <a:cs typeface="Times New Roman" panose="02020603050405020304" pitchFamily="18" charset="0"/>
              </a:rPr>
              <a:t>Develop PCA model for electron bunch  with </a:t>
            </a:r>
            <a:r>
              <a:rPr lang="en-US" sz="2000" dirty="0">
                <a:solidFill>
                  <a:srgbClr val="0070C0"/>
                </a:solidFill>
                <a:latin typeface="Times New Roman" panose="02020603050405020304" pitchFamily="18" charset="0"/>
                <a:cs typeface="Times New Roman" panose="02020603050405020304" pitchFamily="18" charset="0"/>
              </a:rPr>
              <a:t>initial energy chirp</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Develop PCA model for electron bunch with </a:t>
            </a:r>
            <a:r>
              <a:rPr lang="en-US" sz="2000" dirty="0">
                <a:solidFill>
                  <a:srgbClr val="0070C0"/>
                </a:solidFill>
                <a:latin typeface="Times New Roman" panose="02020603050405020304" pitchFamily="18" charset="0"/>
                <a:cs typeface="Times New Roman" panose="02020603050405020304" pitchFamily="18" charset="0"/>
              </a:rPr>
              <a:t>acceleration</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Investigate how </a:t>
            </a:r>
            <a:r>
              <a:rPr lang="en-US" sz="2000" dirty="0">
                <a:solidFill>
                  <a:srgbClr val="0070C0"/>
                </a:solidFill>
                <a:latin typeface="Times New Roman" panose="02020603050405020304" pitchFamily="18" charset="0"/>
                <a:cs typeface="Times New Roman" panose="02020603050405020304" pitchFamily="18" charset="0"/>
              </a:rPr>
              <a:t>transverse-longitudinal coupling </a:t>
            </a:r>
            <a:r>
              <a:rPr lang="en-US" sz="2000" dirty="0">
                <a:latin typeface="Times New Roman" panose="02020603050405020304" pitchFamily="18" charset="0"/>
                <a:cs typeface="Times New Roman" panose="02020603050405020304" pitchFamily="18" charset="0"/>
              </a:rPr>
              <a:t>affects PCA; </a:t>
            </a:r>
          </a:p>
          <a:p>
            <a:pPr lvl="1"/>
            <a:r>
              <a:rPr lang="en-US" sz="2000" dirty="0">
                <a:latin typeface="Times New Roman" panose="02020603050405020304" pitchFamily="18" charset="0"/>
                <a:cs typeface="Times New Roman" panose="02020603050405020304" pitchFamily="18" charset="0"/>
              </a:rPr>
              <a:t>Exploring how cooling performance </a:t>
            </a:r>
            <a:r>
              <a:rPr lang="en-US" sz="2000" dirty="0">
                <a:solidFill>
                  <a:srgbClr val="0070C0"/>
                </a:solidFill>
                <a:latin typeface="Times New Roman" panose="02020603050405020304" pitchFamily="18" charset="0"/>
                <a:cs typeface="Times New Roman" panose="02020603050405020304" pitchFamily="18" charset="0"/>
              </a:rPr>
              <a:t>scales</a:t>
            </a:r>
            <a:r>
              <a:rPr lang="en-US" sz="2000" dirty="0">
                <a:latin typeface="Times New Roman" panose="02020603050405020304" pitchFamily="18" charset="0"/>
                <a:cs typeface="Times New Roman" panose="02020603050405020304" pitchFamily="18" charset="0"/>
              </a:rPr>
              <a:t> with various beam/accelerator parameters and searching for </a:t>
            </a:r>
            <a:r>
              <a:rPr lang="en-US" sz="2000" dirty="0">
                <a:solidFill>
                  <a:srgbClr val="0070C0"/>
                </a:solidFill>
                <a:latin typeface="Times New Roman" panose="02020603050405020304" pitchFamily="18" charset="0"/>
                <a:cs typeface="Times New Roman" panose="02020603050405020304" pitchFamily="18" charset="0"/>
              </a:rPr>
              <a:t>optimal settings</a:t>
            </a:r>
            <a:r>
              <a:rPr lang="en-US" sz="2000" dirty="0">
                <a:latin typeface="Times New Roman" panose="02020603050405020304" pitchFamily="18" charset="0"/>
                <a:cs typeface="Times New Roman" panose="02020603050405020304" pitchFamily="18" charset="0"/>
              </a:rPr>
              <a:t>; </a:t>
            </a:r>
          </a:p>
          <a:p>
            <a:pPr lvl="1"/>
            <a:r>
              <a:rPr lang="en-US" sz="2000" dirty="0">
                <a:latin typeface="Times New Roman" panose="02020603050405020304" pitchFamily="18" charset="0"/>
                <a:cs typeface="Times New Roman" panose="02020603050405020304" pitchFamily="18" charset="0"/>
              </a:rPr>
              <a:t>Develop </a:t>
            </a:r>
            <a:r>
              <a:rPr lang="en-US" sz="2000" dirty="0">
                <a:solidFill>
                  <a:srgbClr val="0070C0"/>
                </a:solidFill>
                <a:latin typeface="Times New Roman" panose="02020603050405020304" pitchFamily="18" charset="0"/>
                <a:cs typeface="Times New Roman" panose="02020603050405020304" pitchFamily="18" charset="0"/>
              </a:rPr>
              <a:t>3-D model </a:t>
            </a:r>
            <a:r>
              <a:rPr lang="en-US" sz="2000" dirty="0">
                <a:latin typeface="Times New Roman" panose="02020603050405020304" pitchFamily="18" charset="0"/>
                <a:cs typeface="Times New Roman" panose="02020603050405020304" pitchFamily="18" charset="0"/>
              </a:rPr>
              <a:t>for PCA (Plasma oscillation with finite transverse size, transverse mode…).</a:t>
            </a:r>
          </a:p>
          <a:p>
            <a:pPr lvl="1"/>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Further improvement of MBEC may also include study the </a:t>
            </a:r>
            <a:r>
              <a:rPr lang="en-US" sz="2400" dirty="0">
                <a:solidFill>
                  <a:srgbClr val="0070C0"/>
                </a:solidFill>
                <a:latin typeface="Times New Roman" panose="02020603050405020304" pitchFamily="18" charset="0"/>
                <a:cs typeface="Times New Roman" panose="02020603050405020304" pitchFamily="18" charset="0"/>
              </a:rPr>
              <a:t>3-D effects </a:t>
            </a:r>
            <a:r>
              <a:rPr lang="en-US" sz="2400" dirty="0">
                <a:latin typeface="Times New Roman" panose="02020603050405020304" pitchFamily="18" charset="0"/>
                <a:cs typeface="Times New Roman" panose="02020603050405020304" pitchFamily="18" charset="0"/>
              </a:rPr>
              <a:t>to cooling rate (plasma oscillation with finite transverse size) as well as how </a:t>
            </a:r>
            <a:r>
              <a:rPr lang="en-US" sz="2400" dirty="0">
                <a:solidFill>
                  <a:srgbClr val="0070C0"/>
                </a:solidFill>
                <a:latin typeface="Times New Roman" panose="02020603050405020304" pitchFamily="18" charset="0"/>
                <a:cs typeface="Times New Roman" panose="02020603050405020304" pitchFamily="18" charset="0"/>
              </a:rPr>
              <a:t>space charge  </a:t>
            </a:r>
            <a:r>
              <a:rPr lang="en-US" sz="2400" dirty="0">
                <a:latin typeface="Times New Roman" panose="02020603050405020304" pitchFamily="18" charset="0"/>
                <a:cs typeface="Times New Roman" panose="02020603050405020304" pitchFamily="18" charset="0"/>
              </a:rPr>
              <a:t>(longitudinal and transverse) and </a:t>
            </a:r>
            <a:r>
              <a:rPr lang="en-US" sz="2400" dirty="0">
                <a:solidFill>
                  <a:srgbClr val="0070C0"/>
                </a:solidFill>
                <a:latin typeface="Times New Roman" panose="02020603050405020304" pitchFamily="18" charset="0"/>
                <a:cs typeface="Times New Roman" panose="02020603050405020304" pitchFamily="18" charset="0"/>
              </a:rPr>
              <a:t>emittance</a:t>
            </a:r>
            <a:r>
              <a:rPr lang="en-US" sz="2400" dirty="0">
                <a:latin typeface="Times New Roman" panose="02020603050405020304" pitchFamily="18" charset="0"/>
                <a:cs typeface="Times New Roman" panose="02020603050405020304" pitchFamily="18" charset="0"/>
              </a:rPr>
              <a:t> limit the gain.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predicting the evolution of ion beam with cooling, further improvements include solving Fokker-Planck equation for </a:t>
            </a:r>
            <a:r>
              <a:rPr lang="en-US" sz="2400" dirty="0">
                <a:solidFill>
                  <a:srgbClr val="0070C0"/>
                </a:solidFill>
                <a:latin typeface="Times New Roman" panose="02020603050405020304" pitchFamily="18" charset="0"/>
                <a:cs typeface="Times New Roman" panose="02020603050405020304" pitchFamily="18" charset="0"/>
              </a:rPr>
              <a:t>non-linear cooling force and including transverse cooling into ion tracking code</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Further improvement of theoretical model for FEL-based </a:t>
            </a:r>
            <a:r>
              <a:rPr lang="en-US" sz="2400" dirty="0" err="1">
                <a:latin typeface="Times New Roman" panose="02020603050405020304" pitchFamily="18" charset="0"/>
                <a:cs typeface="Times New Roman" panose="02020603050405020304" pitchFamily="18" charset="0"/>
              </a:rPr>
              <a:t>CeC</a:t>
            </a:r>
            <a:r>
              <a:rPr lang="en-US" sz="2400" dirty="0">
                <a:latin typeface="Times New Roman" panose="02020603050405020304" pitchFamily="18" charset="0"/>
                <a:cs typeface="Times New Roman" panose="02020603050405020304" pitchFamily="18" charset="0"/>
              </a:rPr>
              <a:t> involves incorporating </a:t>
            </a:r>
            <a:r>
              <a:rPr lang="en-US" sz="2400" dirty="0">
                <a:solidFill>
                  <a:srgbClr val="0070C0"/>
                </a:solidFill>
                <a:latin typeface="Times New Roman" panose="02020603050405020304" pitchFamily="18" charset="0"/>
                <a:cs typeface="Times New Roman" panose="02020603050405020304" pitchFamily="18" charset="0"/>
              </a:rPr>
              <a:t>3-D model for FEL </a:t>
            </a:r>
            <a:r>
              <a:rPr lang="en-US" sz="2400" dirty="0">
                <a:latin typeface="Times New Roman" panose="02020603050405020304" pitchFamily="18" charset="0"/>
                <a:cs typeface="Times New Roman" panose="02020603050405020304" pitchFamily="18" charset="0"/>
              </a:rPr>
              <a:t>at diffraction dominated regime, which has relative low priority at the moment.</a:t>
            </a:r>
          </a:p>
        </p:txBody>
      </p:sp>
    </p:spTree>
    <p:extLst>
      <p:ext uri="{BB962C8B-B14F-4D97-AF65-F5344CB8AC3E}">
        <p14:creationId xmlns:p14="http://schemas.microsoft.com/office/powerpoint/2010/main" val="34902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7D1D-955A-BD4A-8755-33F0CBEB87EA}"/>
              </a:ext>
            </a:extLst>
          </p:cNvPr>
          <p:cNvSpPr>
            <a:spLocks noGrp="1"/>
          </p:cNvSpPr>
          <p:nvPr>
            <p:ph type="title"/>
          </p:nvPr>
        </p:nvSpPr>
        <p:spPr/>
        <p:txBody>
          <a:bodyPr/>
          <a:lstStyle/>
          <a:p>
            <a:r>
              <a:rPr lang="en-US" dirty="0"/>
              <a:t>Open Questions</a:t>
            </a:r>
          </a:p>
        </p:txBody>
      </p:sp>
      <p:sp>
        <p:nvSpPr>
          <p:cNvPr id="3" name="Content Placeholder 2">
            <a:extLst>
              <a:ext uri="{FF2B5EF4-FFF2-40B4-BE49-F238E27FC236}">
                <a16:creationId xmlns:a16="http://schemas.microsoft.com/office/drawing/2014/main" id="{37A6CA4E-1A1A-754B-8C30-D65833CA709D}"/>
              </a:ext>
            </a:extLst>
          </p:cNvPr>
          <p:cNvSpPr>
            <a:spLocks noGrp="1"/>
          </p:cNvSpPr>
          <p:nvPr>
            <p:ph idx="1"/>
          </p:nvPr>
        </p:nvSpPr>
        <p:spPr>
          <a:xfrm>
            <a:off x="457200" y="1447800"/>
            <a:ext cx="8229600" cy="4525963"/>
          </a:xfrm>
        </p:spPr>
        <p:txBody>
          <a:bodyPr/>
          <a:lstStyle/>
          <a:p>
            <a:r>
              <a:rPr lang="en-US" sz="2400" dirty="0"/>
              <a:t>Theoretical 3-D model possible?</a:t>
            </a:r>
          </a:p>
          <a:p>
            <a:endParaRPr lang="en-US" sz="2400" dirty="0"/>
          </a:p>
          <a:p>
            <a:r>
              <a:rPr lang="en-US" sz="2400" dirty="0"/>
              <a:t>Gain more insight in how PCA scheme react on longitudinal/transverse noises, together with simulation? Benchmark with the existing CEC @ RHIC experiment results?</a:t>
            </a:r>
          </a:p>
        </p:txBody>
      </p:sp>
    </p:spTree>
    <p:extLst>
      <p:ext uri="{BB962C8B-B14F-4D97-AF65-F5344CB8AC3E}">
        <p14:creationId xmlns:p14="http://schemas.microsoft.com/office/powerpoint/2010/main" val="244230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69" y="147901"/>
            <a:ext cx="8328991" cy="811741"/>
          </a:xfrm>
        </p:spPr>
        <p:txBody>
          <a:bodyPr/>
          <a:lstStyle/>
          <a:p>
            <a:r>
              <a:rPr lang="en-US" sz="4000" dirty="0"/>
              <a:t>What is Coherent electron Cooling</a:t>
            </a:r>
          </a:p>
        </p:txBody>
      </p:sp>
      <p:sp>
        <p:nvSpPr>
          <p:cNvPr id="3" name="Content Placeholder 2"/>
          <p:cNvSpPr>
            <a:spLocks noGrp="1"/>
          </p:cNvSpPr>
          <p:nvPr>
            <p:ph idx="1"/>
          </p:nvPr>
        </p:nvSpPr>
        <p:spPr>
          <a:xfrm>
            <a:off x="395641" y="799032"/>
            <a:ext cx="8430591" cy="1476375"/>
          </a:xfrm>
        </p:spPr>
        <p:txBody>
          <a:bodyPr>
            <a:normAutofit fontScale="77500" lnSpcReduction="20000"/>
          </a:bodyPr>
          <a:lstStyle/>
          <a:p>
            <a:r>
              <a:rPr lang="en-US" dirty="0"/>
              <a:t>Short answer – stochastic cooling of hadron beams with bandwidth at optical wave frequencies: 1 – 1000 THz</a:t>
            </a:r>
          </a:p>
          <a:p>
            <a:r>
              <a:rPr lang="en-US" dirty="0"/>
              <a:t>Longer answer </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45732" y="5449626"/>
            <a:ext cx="5393267" cy="1248967"/>
          </a:xfrm>
          <a:prstGeom prst="rect">
            <a:avLst/>
          </a:prstGeom>
        </p:spPr>
      </p:pic>
      <p:graphicFrame>
        <p:nvGraphicFramePr>
          <p:cNvPr id="7" name="Object 6"/>
          <p:cNvGraphicFramePr>
            <a:graphicFrameLocks noChangeAspect="1"/>
          </p:cNvGraphicFramePr>
          <p:nvPr/>
        </p:nvGraphicFramePr>
        <p:xfrm>
          <a:off x="3987004" y="4637634"/>
          <a:ext cx="1346994" cy="658676"/>
        </p:xfrm>
        <a:graphic>
          <a:graphicData uri="http://schemas.openxmlformats.org/presentationml/2006/ole">
            <mc:AlternateContent xmlns:mc="http://schemas.openxmlformats.org/markup-compatibility/2006">
              <mc:Choice xmlns:v="urn:schemas-microsoft-com:vml" Requires="v">
                <p:oleObj spid="_x0000_s87045" name="Equation" r:id="rId4" imgW="495300" imgH="241300" progId="Equation.DSMT4">
                  <p:embed/>
                </p:oleObj>
              </mc:Choice>
              <mc:Fallback>
                <p:oleObj name="Equation" r:id="rId4" imgW="495300" imgH="241300" progId="Equation.DSMT4">
                  <p:embed/>
                  <p:pic>
                    <p:nvPicPr>
                      <p:cNvPr id="7" name="Object 6"/>
                      <p:cNvPicPr/>
                      <p:nvPr/>
                    </p:nvPicPr>
                    <p:blipFill>
                      <a:blip r:embed="rId5"/>
                      <a:stretch>
                        <a:fillRect/>
                      </a:stretch>
                    </p:blipFill>
                    <p:spPr>
                      <a:xfrm>
                        <a:off x="3987004" y="4637634"/>
                        <a:ext cx="1346994" cy="658676"/>
                      </a:xfrm>
                      <a:prstGeom prst="rect">
                        <a:avLst/>
                      </a:prstGeom>
                      <a:noFill/>
                      <a:ln>
                        <a:solidFill>
                          <a:srgbClr val="FF0000"/>
                        </a:solidFill>
                      </a:ln>
                    </p:spPr>
                  </p:pic>
                </p:oleObj>
              </mc:Fallback>
            </mc:AlternateContent>
          </a:graphicData>
        </a:graphic>
      </p:graphicFrame>
      <p:pic>
        <p:nvPicPr>
          <p:cNvPr id="8" name="Picture 7"/>
          <p:cNvPicPr>
            <a:picLocks noChangeAspect="1"/>
          </p:cNvPicPr>
          <p:nvPr/>
        </p:nvPicPr>
        <p:blipFill>
          <a:blip r:embed="rId6"/>
          <a:stretch>
            <a:fillRect/>
          </a:stretch>
        </p:blipFill>
        <p:spPr>
          <a:xfrm>
            <a:off x="736600" y="2570691"/>
            <a:ext cx="7658100" cy="2540000"/>
          </a:xfrm>
          <a:prstGeom prst="rect">
            <a:avLst/>
          </a:prstGeom>
        </p:spPr>
      </p:pic>
      <p:sp>
        <p:nvSpPr>
          <p:cNvPr id="4" name="Rectangle 3">
            <a:extLst>
              <a:ext uri="{FF2B5EF4-FFF2-40B4-BE49-F238E27FC236}">
                <a16:creationId xmlns:a16="http://schemas.microsoft.com/office/drawing/2014/main" id="{2F2AE6C2-E2A1-154B-8C7B-B173162DB86F}"/>
              </a:ext>
            </a:extLst>
          </p:cNvPr>
          <p:cNvSpPr/>
          <p:nvPr/>
        </p:nvSpPr>
        <p:spPr>
          <a:xfrm>
            <a:off x="1701455" y="2478835"/>
            <a:ext cx="1958613" cy="369332"/>
          </a:xfrm>
          <a:prstGeom prst="rect">
            <a:avLst/>
          </a:prstGeom>
        </p:spPr>
        <p:txBody>
          <a:bodyPr wrap="none">
            <a:spAutoFit/>
          </a:bodyPr>
          <a:lstStyle/>
          <a:p>
            <a:r>
              <a:rPr lang="en-US" i="1" dirty="0">
                <a:solidFill>
                  <a:srgbClr val="FF0000"/>
                </a:solidFill>
                <a:latin typeface="Times New Roman" panose="02020603050405020304" pitchFamily="18" charset="0"/>
                <a:cs typeface="Times New Roman" panose="02020603050405020304" pitchFamily="18" charset="0"/>
              </a:rPr>
              <a:t>Imprint by hadrons</a:t>
            </a:r>
          </a:p>
        </p:txBody>
      </p:sp>
      <p:sp>
        <p:nvSpPr>
          <p:cNvPr id="9" name="Rectangle 8">
            <a:extLst>
              <a:ext uri="{FF2B5EF4-FFF2-40B4-BE49-F238E27FC236}">
                <a16:creationId xmlns:a16="http://schemas.microsoft.com/office/drawing/2014/main" id="{B22703CD-FCE0-0143-988F-1662360A80BA}"/>
              </a:ext>
            </a:extLst>
          </p:cNvPr>
          <p:cNvSpPr/>
          <p:nvPr/>
        </p:nvSpPr>
        <p:spPr>
          <a:xfrm>
            <a:off x="5839699" y="2324713"/>
            <a:ext cx="2234330" cy="369332"/>
          </a:xfrm>
          <a:prstGeom prst="rect">
            <a:avLst/>
          </a:prstGeom>
        </p:spPr>
        <p:txBody>
          <a:bodyPr wrap="none">
            <a:spAutoFit/>
          </a:bodyPr>
          <a:lstStyle/>
          <a:p>
            <a:r>
              <a:rPr lang="en-US" i="1" dirty="0">
                <a:solidFill>
                  <a:srgbClr val="FF0000"/>
                </a:solidFill>
                <a:latin typeface="Times New Roman" panose="02020603050405020304" pitchFamily="18" charset="0"/>
                <a:cs typeface="Times New Roman" panose="02020603050405020304" pitchFamily="18" charset="0"/>
              </a:rPr>
              <a:t>Momentum correction</a:t>
            </a:r>
          </a:p>
        </p:txBody>
      </p:sp>
      <p:sp>
        <p:nvSpPr>
          <p:cNvPr id="10" name="Rectangle 9">
            <a:extLst>
              <a:ext uri="{FF2B5EF4-FFF2-40B4-BE49-F238E27FC236}">
                <a16:creationId xmlns:a16="http://schemas.microsoft.com/office/drawing/2014/main" id="{3AAB9F86-371B-DA4D-9C40-02F507565499}"/>
              </a:ext>
            </a:extLst>
          </p:cNvPr>
          <p:cNvSpPr/>
          <p:nvPr/>
        </p:nvSpPr>
        <p:spPr>
          <a:xfrm>
            <a:off x="4077609" y="2255363"/>
            <a:ext cx="1441420" cy="369332"/>
          </a:xfrm>
          <a:prstGeom prst="rect">
            <a:avLst/>
          </a:prstGeom>
        </p:spPr>
        <p:txBody>
          <a:bodyPr wrap="none">
            <a:spAutoFit/>
          </a:bodyPr>
          <a:lstStyle/>
          <a:p>
            <a:r>
              <a:rPr lang="en-US" i="1" dirty="0">
                <a:solidFill>
                  <a:srgbClr val="FF0000"/>
                </a:solidFill>
                <a:latin typeface="Times New Roman" panose="02020603050405020304" pitchFamily="18" charset="0"/>
                <a:cs typeface="Times New Roman" panose="02020603050405020304" pitchFamily="18" charset="0"/>
              </a:rPr>
              <a:t>Amplification</a:t>
            </a:r>
          </a:p>
        </p:txBody>
      </p:sp>
    </p:spTree>
    <p:extLst>
      <p:ext uri="{BB962C8B-B14F-4D97-AF65-F5344CB8AC3E}">
        <p14:creationId xmlns:p14="http://schemas.microsoft.com/office/powerpoint/2010/main" val="132261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6A05-F848-144C-8137-32B56D8175F3}"/>
              </a:ext>
            </a:extLst>
          </p:cNvPr>
          <p:cNvSpPr>
            <a:spLocks noGrp="1"/>
          </p:cNvSpPr>
          <p:nvPr>
            <p:ph type="title"/>
          </p:nvPr>
        </p:nvSpPr>
        <p:spPr/>
        <p:txBody>
          <a:bodyPr/>
          <a:lstStyle/>
          <a:p>
            <a:r>
              <a:rPr lang="en-US" dirty="0"/>
              <a:t>Options of Amplifiers</a:t>
            </a:r>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94B1E41E-5C6D-7347-A73B-B0A3C25D6614}"/>
                  </a:ext>
                </a:extLst>
              </p:cNvPr>
              <p:cNvGraphicFramePr>
                <a:graphicFrameLocks noGrp="1"/>
              </p:cNvGraphicFramePr>
              <p:nvPr>
                <p:ph idx="1"/>
                <p:extLst>
                  <p:ext uri="{D42A27DB-BD31-4B8C-83A1-F6EECF244321}">
                    <p14:modId xmlns:p14="http://schemas.microsoft.com/office/powerpoint/2010/main" val="2662518545"/>
                  </p:ext>
                </p:extLst>
              </p:nvPr>
            </p:nvGraphicFramePr>
            <p:xfrm>
              <a:off x="152400" y="990600"/>
              <a:ext cx="8839200" cy="2123440"/>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983918578"/>
                        </a:ext>
                      </a:extLst>
                    </a:gridCol>
                    <a:gridCol w="1767840">
                      <a:extLst>
                        <a:ext uri="{9D8B030D-6E8A-4147-A177-3AD203B41FA5}">
                          <a16:colId xmlns:a16="http://schemas.microsoft.com/office/drawing/2014/main" val="1326865329"/>
                        </a:ext>
                      </a:extLst>
                    </a:gridCol>
                    <a:gridCol w="1767840">
                      <a:extLst>
                        <a:ext uri="{9D8B030D-6E8A-4147-A177-3AD203B41FA5}">
                          <a16:colId xmlns:a16="http://schemas.microsoft.com/office/drawing/2014/main" val="4125170950"/>
                        </a:ext>
                      </a:extLst>
                    </a:gridCol>
                    <a:gridCol w="1767840">
                      <a:extLst>
                        <a:ext uri="{9D8B030D-6E8A-4147-A177-3AD203B41FA5}">
                          <a16:colId xmlns:a16="http://schemas.microsoft.com/office/drawing/2014/main" val="1942363553"/>
                        </a:ext>
                      </a:extLst>
                    </a:gridCol>
                    <a:gridCol w="1767840">
                      <a:extLst>
                        <a:ext uri="{9D8B030D-6E8A-4147-A177-3AD203B41FA5}">
                          <a16:colId xmlns:a16="http://schemas.microsoft.com/office/drawing/2014/main" val="2681239443"/>
                        </a:ext>
                      </a:extLst>
                    </a:gridCol>
                  </a:tblGrid>
                  <a:tr h="370840">
                    <a:tc>
                      <a:txBody>
                        <a:bodyPr/>
                        <a:lstStyle/>
                        <a:p>
                          <a:pPr algn="ctr"/>
                          <a:endParaRPr lang="en-US" dirty="0"/>
                        </a:p>
                      </a:txBody>
                      <a:tcPr/>
                    </a:tc>
                    <a:tc>
                      <a:txBody>
                        <a:bodyPr/>
                        <a:lstStyle/>
                        <a:p>
                          <a:pPr algn="ctr"/>
                          <a:r>
                            <a:rPr lang="en-US" dirty="0"/>
                            <a:t>FEL</a:t>
                          </a:r>
                        </a:p>
                      </a:txBody>
                      <a:tcPr/>
                    </a:tc>
                    <a:tc>
                      <a:txBody>
                        <a:bodyPr/>
                        <a:lstStyle/>
                        <a:p>
                          <a:pPr algn="ctr"/>
                          <a:r>
                            <a:rPr lang="en-US" dirty="0"/>
                            <a:t>Laser-Beam</a:t>
                          </a:r>
                        </a:p>
                      </a:txBody>
                      <a:tcPr/>
                    </a:tc>
                    <a:tc>
                      <a:txBody>
                        <a:bodyPr/>
                        <a:lstStyle/>
                        <a:p>
                          <a:pPr algn="ctr"/>
                          <a:r>
                            <a:rPr lang="en-US" dirty="0"/>
                            <a:t>MBEC</a:t>
                          </a:r>
                        </a:p>
                      </a:txBody>
                      <a:tcPr/>
                    </a:tc>
                    <a:tc>
                      <a:txBody>
                        <a:bodyPr/>
                        <a:lstStyle/>
                        <a:p>
                          <a:pPr algn="ctr"/>
                          <a:r>
                            <a:rPr lang="en-US" dirty="0"/>
                            <a:t>PCA</a:t>
                          </a:r>
                        </a:p>
                      </a:txBody>
                      <a:tcPr/>
                    </a:tc>
                    <a:extLst>
                      <a:ext uri="{0D108BD9-81ED-4DB2-BD59-A6C34878D82A}">
                        <a16:rowId xmlns:a16="http://schemas.microsoft.com/office/drawing/2014/main" val="1749489213"/>
                      </a:ext>
                    </a:extLst>
                  </a:tr>
                  <a:tr h="370840">
                    <a:tc>
                      <a:txBody>
                        <a:bodyPr/>
                        <a:lstStyle/>
                        <a:p>
                          <a:pPr algn="ctr"/>
                          <a:r>
                            <a:rPr lang="en-US" dirty="0"/>
                            <a:t>Bandwidth</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0</m:t>
                                    </m:r>
                                  </m:sub>
                                </m:sSub>
                              </m:oMath>
                            </m:oMathPara>
                          </a14:m>
                          <a:endParaRPr lang="en-US" dirty="0"/>
                        </a:p>
                      </a:txBody>
                      <a:tcPr/>
                    </a:tc>
                    <a:tc>
                      <a:txBody>
                        <a:bodyPr/>
                        <a:lstStyle/>
                        <a:p>
                          <a:pPr algn="ctr"/>
                          <a:r>
                            <a:rPr lang="en-US" dirty="0"/>
                            <a:t>Laser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m:t>
                                    </m:r>
                                  </m:sub>
                                </m:sSub>
                              </m:oMath>
                            </m:oMathPara>
                          </a14:m>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m:t>
                                    </m:r>
                                  </m:sub>
                                </m:sSub>
                              </m:oMath>
                            </m:oMathPara>
                          </a14:m>
                          <a:endParaRPr lang="en-US" dirty="0"/>
                        </a:p>
                      </a:txBody>
                      <a:tcPr/>
                    </a:tc>
                    <a:extLst>
                      <a:ext uri="{0D108BD9-81ED-4DB2-BD59-A6C34878D82A}">
                        <a16:rowId xmlns:a16="http://schemas.microsoft.com/office/drawing/2014/main" val="2352528765"/>
                      </a:ext>
                    </a:extLst>
                  </a:tr>
                  <a:tr h="370840">
                    <a:tc>
                      <a:txBody>
                        <a:bodyPr/>
                        <a:lstStyle/>
                        <a:p>
                          <a:pPr algn="ctr"/>
                          <a:r>
                            <a:rPr lang="en-US" dirty="0"/>
                            <a:t>Separations</a:t>
                          </a:r>
                        </a:p>
                      </a:txBody>
                      <a:tcPr/>
                    </a:tc>
                    <a:tc>
                      <a:txBody>
                        <a:bodyPr/>
                        <a:lstStyle/>
                        <a:p>
                          <a:pPr algn="ctr"/>
                          <a:r>
                            <a:rPr lang="en-US" dirty="0"/>
                            <a:t>Not necessary</a:t>
                          </a:r>
                        </a:p>
                      </a:txBody>
                      <a:tcPr/>
                    </a:tc>
                    <a:tc>
                      <a:txBody>
                        <a:bodyPr/>
                        <a:lstStyle/>
                        <a:p>
                          <a:pPr algn="ctr"/>
                          <a:r>
                            <a:rPr lang="en-US" dirty="0"/>
                            <a:t>Necessary</a:t>
                          </a:r>
                        </a:p>
                      </a:txBody>
                      <a:tcPr/>
                    </a:tc>
                    <a:tc>
                      <a:txBody>
                        <a:bodyPr/>
                        <a:lstStyle/>
                        <a:p>
                          <a:pPr algn="ctr"/>
                          <a:r>
                            <a:rPr lang="en-US" dirty="0"/>
                            <a:t>Necessary</a:t>
                          </a:r>
                        </a:p>
                      </a:txBody>
                      <a:tcPr/>
                    </a:tc>
                    <a:tc>
                      <a:txBody>
                        <a:bodyPr/>
                        <a:lstStyle/>
                        <a:p>
                          <a:pPr algn="ctr"/>
                          <a:r>
                            <a:rPr lang="en-US" dirty="0"/>
                            <a:t>Small separation</a:t>
                          </a:r>
                        </a:p>
                      </a:txBody>
                      <a:tcPr/>
                    </a:tc>
                    <a:extLst>
                      <a:ext uri="{0D108BD9-81ED-4DB2-BD59-A6C34878D82A}">
                        <a16:rowId xmlns:a16="http://schemas.microsoft.com/office/drawing/2014/main" val="2185500573"/>
                      </a:ext>
                    </a:extLst>
                  </a:tr>
                  <a:tr h="370840">
                    <a:tc>
                      <a:txBody>
                        <a:bodyPr/>
                        <a:lstStyle/>
                        <a:p>
                          <a:pPr algn="ctr"/>
                          <a:r>
                            <a:rPr lang="en-US" dirty="0"/>
                            <a:t>Energy spread</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oMath>
                            </m:oMathPara>
                          </a14:m>
                          <a:endParaRPr lang="en-US" dirty="0"/>
                        </a:p>
                      </a:txBody>
                      <a:tcPr/>
                    </a:tc>
                    <a:tc>
                      <a:txBody>
                        <a:bodyPr/>
                        <a:lstStyle/>
                        <a:p>
                          <a:pPr algn="ctr"/>
                          <a:endParaRPr lang="en-US" dirty="0"/>
                        </a:p>
                      </a:txBody>
                      <a:tcPr/>
                    </a:tc>
                    <a:tc>
                      <a:txBody>
                        <a:bodyPr/>
                        <a:lstStyle/>
                        <a:p>
                          <a:pPr algn="ctr"/>
                          <a:r>
                            <a:rPr lang="en-US" dirty="0"/>
                            <a:t>Low</a:t>
                          </a:r>
                        </a:p>
                      </a:txBody>
                      <a:tcPr/>
                    </a:tc>
                    <a:tc>
                      <a:txBody>
                        <a:bodyPr/>
                        <a:lstStyle/>
                        <a:p>
                          <a:pPr algn="ctr"/>
                          <a:r>
                            <a:rPr lang="en-US" dirty="0"/>
                            <a:t>Low</a:t>
                          </a:r>
                        </a:p>
                      </a:txBody>
                      <a:tcPr/>
                    </a:tc>
                    <a:extLst>
                      <a:ext uri="{0D108BD9-81ED-4DB2-BD59-A6C34878D82A}">
                        <a16:rowId xmlns:a16="http://schemas.microsoft.com/office/drawing/2014/main" val="546664728"/>
                      </a:ext>
                    </a:extLst>
                  </a:tr>
                  <a:tr h="37084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4159805537"/>
                      </a:ext>
                    </a:extLst>
                  </a:tr>
                </a:tbl>
              </a:graphicData>
            </a:graphic>
          </p:graphicFrame>
        </mc:Choice>
        <mc:Fallback>
          <p:graphicFrame>
            <p:nvGraphicFramePr>
              <p:cNvPr id="4" name="Content Placeholder 3">
                <a:extLst>
                  <a:ext uri="{FF2B5EF4-FFF2-40B4-BE49-F238E27FC236}">
                    <a16:creationId xmlns:a16="http://schemas.microsoft.com/office/drawing/2014/main" id="{94B1E41E-5C6D-7347-A73B-B0A3C25D6614}"/>
                  </a:ext>
                </a:extLst>
              </p:cNvPr>
              <p:cNvGraphicFramePr>
                <a:graphicFrameLocks noGrp="1"/>
              </p:cNvGraphicFramePr>
              <p:nvPr>
                <p:ph idx="1"/>
                <p:extLst>
                  <p:ext uri="{D42A27DB-BD31-4B8C-83A1-F6EECF244321}">
                    <p14:modId xmlns:p14="http://schemas.microsoft.com/office/powerpoint/2010/main" val="2662518545"/>
                  </p:ext>
                </p:extLst>
              </p:nvPr>
            </p:nvGraphicFramePr>
            <p:xfrm>
              <a:off x="152400" y="990600"/>
              <a:ext cx="8839200" cy="2123440"/>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983918578"/>
                        </a:ext>
                      </a:extLst>
                    </a:gridCol>
                    <a:gridCol w="1767840">
                      <a:extLst>
                        <a:ext uri="{9D8B030D-6E8A-4147-A177-3AD203B41FA5}">
                          <a16:colId xmlns:a16="http://schemas.microsoft.com/office/drawing/2014/main" val="1326865329"/>
                        </a:ext>
                      </a:extLst>
                    </a:gridCol>
                    <a:gridCol w="1767840">
                      <a:extLst>
                        <a:ext uri="{9D8B030D-6E8A-4147-A177-3AD203B41FA5}">
                          <a16:colId xmlns:a16="http://schemas.microsoft.com/office/drawing/2014/main" val="4125170950"/>
                        </a:ext>
                      </a:extLst>
                    </a:gridCol>
                    <a:gridCol w="1767840">
                      <a:extLst>
                        <a:ext uri="{9D8B030D-6E8A-4147-A177-3AD203B41FA5}">
                          <a16:colId xmlns:a16="http://schemas.microsoft.com/office/drawing/2014/main" val="1942363553"/>
                        </a:ext>
                      </a:extLst>
                    </a:gridCol>
                    <a:gridCol w="1767840">
                      <a:extLst>
                        <a:ext uri="{9D8B030D-6E8A-4147-A177-3AD203B41FA5}">
                          <a16:colId xmlns:a16="http://schemas.microsoft.com/office/drawing/2014/main" val="2681239443"/>
                        </a:ext>
                      </a:extLst>
                    </a:gridCol>
                  </a:tblGrid>
                  <a:tr h="370840">
                    <a:tc>
                      <a:txBody>
                        <a:bodyPr/>
                        <a:lstStyle/>
                        <a:p>
                          <a:pPr algn="ctr"/>
                          <a:endParaRPr lang="en-US" dirty="0"/>
                        </a:p>
                      </a:txBody>
                      <a:tcPr/>
                    </a:tc>
                    <a:tc>
                      <a:txBody>
                        <a:bodyPr/>
                        <a:lstStyle/>
                        <a:p>
                          <a:pPr algn="ctr"/>
                          <a:r>
                            <a:rPr lang="en-US" dirty="0"/>
                            <a:t>FEL</a:t>
                          </a:r>
                        </a:p>
                      </a:txBody>
                      <a:tcPr/>
                    </a:tc>
                    <a:tc>
                      <a:txBody>
                        <a:bodyPr/>
                        <a:lstStyle/>
                        <a:p>
                          <a:pPr algn="ctr"/>
                          <a:r>
                            <a:rPr lang="en-US" dirty="0"/>
                            <a:t>Laser-Beam</a:t>
                          </a:r>
                        </a:p>
                      </a:txBody>
                      <a:tcPr/>
                    </a:tc>
                    <a:tc>
                      <a:txBody>
                        <a:bodyPr/>
                        <a:lstStyle/>
                        <a:p>
                          <a:pPr algn="ctr"/>
                          <a:r>
                            <a:rPr lang="en-US" dirty="0"/>
                            <a:t>MBEC</a:t>
                          </a:r>
                        </a:p>
                      </a:txBody>
                      <a:tcPr/>
                    </a:tc>
                    <a:tc>
                      <a:txBody>
                        <a:bodyPr/>
                        <a:lstStyle/>
                        <a:p>
                          <a:pPr algn="ctr"/>
                          <a:r>
                            <a:rPr lang="en-US" dirty="0"/>
                            <a:t>PCA</a:t>
                          </a:r>
                        </a:p>
                      </a:txBody>
                      <a:tcPr/>
                    </a:tc>
                    <a:extLst>
                      <a:ext uri="{0D108BD9-81ED-4DB2-BD59-A6C34878D82A}">
                        <a16:rowId xmlns:a16="http://schemas.microsoft.com/office/drawing/2014/main" val="1749489213"/>
                      </a:ext>
                    </a:extLst>
                  </a:tr>
                  <a:tr h="370840">
                    <a:tc>
                      <a:txBody>
                        <a:bodyPr/>
                        <a:lstStyle/>
                        <a:p>
                          <a:pPr algn="ctr"/>
                          <a:r>
                            <a:rPr lang="en-US" dirty="0"/>
                            <a:t>Bandwidth</a:t>
                          </a:r>
                        </a:p>
                      </a:txBody>
                      <a:tcPr/>
                    </a:tc>
                    <a:tc>
                      <a:txBody>
                        <a:bodyPr/>
                        <a:lstStyle/>
                        <a:p>
                          <a:endParaRPr lang="en-US"/>
                        </a:p>
                      </a:txBody>
                      <a:tcPr>
                        <a:blipFill>
                          <a:blip r:embed="rId2"/>
                          <a:stretch>
                            <a:fillRect l="-100719" t="-106667" r="-302158" b="-363333"/>
                          </a:stretch>
                        </a:blipFill>
                      </a:tcPr>
                    </a:tc>
                    <a:tc>
                      <a:txBody>
                        <a:bodyPr/>
                        <a:lstStyle/>
                        <a:p>
                          <a:pPr algn="ctr"/>
                          <a:r>
                            <a:rPr lang="en-US" dirty="0"/>
                            <a:t>Laser</a:t>
                          </a:r>
                        </a:p>
                      </a:txBody>
                      <a:tcPr/>
                    </a:tc>
                    <a:tc>
                      <a:txBody>
                        <a:bodyPr/>
                        <a:lstStyle/>
                        <a:p>
                          <a:endParaRPr lang="en-US"/>
                        </a:p>
                      </a:txBody>
                      <a:tcPr>
                        <a:blipFill>
                          <a:blip r:embed="rId2"/>
                          <a:stretch>
                            <a:fillRect l="-301439" t="-106667" r="-101439" b="-363333"/>
                          </a:stretch>
                        </a:blipFill>
                      </a:tcPr>
                    </a:tc>
                    <a:tc>
                      <a:txBody>
                        <a:bodyPr/>
                        <a:lstStyle/>
                        <a:p>
                          <a:endParaRPr lang="en-US"/>
                        </a:p>
                      </a:txBody>
                      <a:tcPr>
                        <a:blipFill>
                          <a:blip r:embed="rId2"/>
                          <a:stretch>
                            <a:fillRect l="-401439" t="-106667" r="-1439" b="-363333"/>
                          </a:stretch>
                        </a:blipFill>
                      </a:tcPr>
                    </a:tc>
                    <a:extLst>
                      <a:ext uri="{0D108BD9-81ED-4DB2-BD59-A6C34878D82A}">
                        <a16:rowId xmlns:a16="http://schemas.microsoft.com/office/drawing/2014/main" val="2352528765"/>
                      </a:ext>
                    </a:extLst>
                  </a:tr>
                  <a:tr h="640080">
                    <a:tc>
                      <a:txBody>
                        <a:bodyPr/>
                        <a:lstStyle/>
                        <a:p>
                          <a:pPr algn="ctr"/>
                          <a:r>
                            <a:rPr lang="en-US" dirty="0"/>
                            <a:t>Separations</a:t>
                          </a:r>
                        </a:p>
                      </a:txBody>
                      <a:tcPr/>
                    </a:tc>
                    <a:tc>
                      <a:txBody>
                        <a:bodyPr/>
                        <a:lstStyle/>
                        <a:p>
                          <a:pPr algn="ctr"/>
                          <a:r>
                            <a:rPr lang="en-US" dirty="0"/>
                            <a:t>Not necessary</a:t>
                          </a:r>
                        </a:p>
                      </a:txBody>
                      <a:tcPr/>
                    </a:tc>
                    <a:tc>
                      <a:txBody>
                        <a:bodyPr/>
                        <a:lstStyle/>
                        <a:p>
                          <a:pPr algn="ctr"/>
                          <a:r>
                            <a:rPr lang="en-US" dirty="0"/>
                            <a:t>Necessary</a:t>
                          </a:r>
                        </a:p>
                      </a:txBody>
                      <a:tcPr/>
                    </a:tc>
                    <a:tc>
                      <a:txBody>
                        <a:bodyPr/>
                        <a:lstStyle/>
                        <a:p>
                          <a:pPr algn="ctr"/>
                          <a:r>
                            <a:rPr lang="en-US" dirty="0"/>
                            <a:t>Necessary</a:t>
                          </a:r>
                        </a:p>
                      </a:txBody>
                      <a:tcPr/>
                    </a:tc>
                    <a:tc>
                      <a:txBody>
                        <a:bodyPr/>
                        <a:lstStyle/>
                        <a:p>
                          <a:pPr algn="ctr"/>
                          <a:r>
                            <a:rPr lang="en-US" dirty="0"/>
                            <a:t>Small separation</a:t>
                          </a:r>
                        </a:p>
                      </a:txBody>
                      <a:tcPr/>
                    </a:tc>
                    <a:extLst>
                      <a:ext uri="{0D108BD9-81ED-4DB2-BD59-A6C34878D82A}">
                        <a16:rowId xmlns:a16="http://schemas.microsoft.com/office/drawing/2014/main" val="2185500573"/>
                      </a:ext>
                    </a:extLst>
                  </a:tr>
                  <a:tr h="370840">
                    <a:tc>
                      <a:txBody>
                        <a:bodyPr/>
                        <a:lstStyle/>
                        <a:p>
                          <a:pPr algn="ctr"/>
                          <a:r>
                            <a:rPr lang="en-US" dirty="0"/>
                            <a:t>Energy spread</a:t>
                          </a:r>
                        </a:p>
                      </a:txBody>
                      <a:tcPr/>
                    </a:tc>
                    <a:tc>
                      <a:txBody>
                        <a:bodyPr/>
                        <a:lstStyle/>
                        <a:p>
                          <a:endParaRPr lang="en-US"/>
                        </a:p>
                      </a:txBody>
                      <a:tcPr>
                        <a:blipFill>
                          <a:blip r:embed="rId2"/>
                          <a:stretch>
                            <a:fillRect l="-100719" t="-373333" r="-302158" b="-96667"/>
                          </a:stretch>
                        </a:blipFill>
                      </a:tcPr>
                    </a:tc>
                    <a:tc>
                      <a:txBody>
                        <a:bodyPr/>
                        <a:lstStyle/>
                        <a:p>
                          <a:pPr algn="ctr"/>
                          <a:endParaRPr lang="en-US" dirty="0"/>
                        </a:p>
                      </a:txBody>
                      <a:tcPr/>
                    </a:tc>
                    <a:tc>
                      <a:txBody>
                        <a:bodyPr/>
                        <a:lstStyle/>
                        <a:p>
                          <a:pPr algn="ctr"/>
                          <a:r>
                            <a:rPr lang="en-US" dirty="0"/>
                            <a:t>Low</a:t>
                          </a:r>
                        </a:p>
                      </a:txBody>
                      <a:tcPr/>
                    </a:tc>
                    <a:tc>
                      <a:txBody>
                        <a:bodyPr/>
                        <a:lstStyle/>
                        <a:p>
                          <a:pPr algn="ctr"/>
                          <a:r>
                            <a:rPr lang="en-US" dirty="0"/>
                            <a:t>Low</a:t>
                          </a:r>
                        </a:p>
                      </a:txBody>
                      <a:tcPr/>
                    </a:tc>
                    <a:extLst>
                      <a:ext uri="{0D108BD9-81ED-4DB2-BD59-A6C34878D82A}">
                        <a16:rowId xmlns:a16="http://schemas.microsoft.com/office/drawing/2014/main" val="546664728"/>
                      </a:ext>
                    </a:extLst>
                  </a:tr>
                  <a:tr h="37084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4159805537"/>
                      </a:ext>
                    </a:extLst>
                  </a:tr>
                </a:tbl>
              </a:graphicData>
            </a:graphic>
          </p:graphicFrame>
        </mc:Fallback>
      </mc:AlternateContent>
      <p:pic>
        <p:nvPicPr>
          <p:cNvPr id="5" name="Picture 4">
            <a:extLst>
              <a:ext uri="{FF2B5EF4-FFF2-40B4-BE49-F238E27FC236}">
                <a16:creationId xmlns:a16="http://schemas.microsoft.com/office/drawing/2014/main" id="{C7542F6E-8EF2-6947-B20A-A3114346C1D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8328" y="3484137"/>
            <a:ext cx="3787116" cy="1301821"/>
          </a:xfrm>
          <a:prstGeom prst="rect">
            <a:avLst/>
          </a:prstGeom>
          <a:noFill/>
          <a:ln>
            <a:noFill/>
          </a:ln>
        </p:spPr>
      </p:pic>
      <p:pic>
        <p:nvPicPr>
          <p:cNvPr id="6" name="Picture 5">
            <a:extLst>
              <a:ext uri="{FF2B5EF4-FFF2-40B4-BE49-F238E27FC236}">
                <a16:creationId xmlns:a16="http://schemas.microsoft.com/office/drawing/2014/main" id="{ED8C7CEE-02FF-E449-B9E1-CA9133315AF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38328" y="5380656"/>
            <a:ext cx="3976472" cy="715344"/>
          </a:xfrm>
          <a:prstGeom prst="rect">
            <a:avLst/>
          </a:prstGeom>
          <a:noFill/>
          <a:ln>
            <a:noFill/>
          </a:ln>
        </p:spPr>
      </p:pic>
      <p:sp>
        <p:nvSpPr>
          <p:cNvPr id="7" name="Rectangle 6">
            <a:extLst>
              <a:ext uri="{FF2B5EF4-FFF2-40B4-BE49-F238E27FC236}">
                <a16:creationId xmlns:a16="http://schemas.microsoft.com/office/drawing/2014/main" id="{6204F219-ABA5-E343-95EF-DDCC4D56E3CE}"/>
              </a:ext>
            </a:extLst>
          </p:cNvPr>
          <p:cNvSpPr/>
          <p:nvPr/>
        </p:nvSpPr>
        <p:spPr>
          <a:xfrm>
            <a:off x="138328" y="5124513"/>
            <a:ext cx="3787116" cy="276999"/>
          </a:xfrm>
          <a:prstGeom prst="rect">
            <a:avLst/>
          </a:prstGeom>
        </p:spPr>
        <p:txBody>
          <a:bodyPr wrap="square">
            <a:spAutoFit/>
          </a:bodyPr>
          <a:lstStyle/>
          <a:p>
            <a:pPr algn="ctr"/>
            <a:r>
              <a:rPr lang="en-US" sz="1200" i="1" dirty="0">
                <a:solidFill>
                  <a:srgbClr val="000090"/>
                </a:solidFill>
                <a:latin typeface="Times New Roman"/>
                <a:cs typeface="Times New Roman"/>
              </a:rPr>
              <a:t>MBEC, Ratner, PRL 2013, </a:t>
            </a:r>
            <a:r>
              <a:rPr lang="en-US" sz="1200" i="1" dirty="0" err="1">
                <a:solidFill>
                  <a:srgbClr val="000090"/>
                </a:solidFill>
                <a:latin typeface="Times New Roman"/>
                <a:cs typeface="Times New Roman"/>
              </a:rPr>
              <a:t>Stupakov</a:t>
            </a:r>
            <a:r>
              <a:rPr lang="en-US" sz="1200" i="1" dirty="0">
                <a:solidFill>
                  <a:srgbClr val="000090"/>
                </a:solidFill>
                <a:latin typeface="Times New Roman"/>
                <a:cs typeface="Times New Roman"/>
              </a:rPr>
              <a:t>, PRAB 2018 &amp; 2019 </a:t>
            </a:r>
            <a:endParaRPr lang="en-US" sz="1200" i="1" dirty="0"/>
          </a:p>
        </p:txBody>
      </p:sp>
      <p:sp>
        <p:nvSpPr>
          <p:cNvPr id="8" name="Rectangle 7">
            <a:extLst>
              <a:ext uri="{FF2B5EF4-FFF2-40B4-BE49-F238E27FC236}">
                <a16:creationId xmlns:a16="http://schemas.microsoft.com/office/drawing/2014/main" id="{585601CC-726B-6D49-B50D-66873CC5B2A0}"/>
              </a:ext>
            </a:extLst>
          </p:cNvPr>
          <p:cNvSpPr/>
          <p:nvPr/>
        </p:nvSpPr>
        <p:spPr>
          <a:xfrm>
            <a:off x="152480" y="3524072"/>
            <a:ext cx="2934842" cy="307777"/>
          </a:xfrm>
          <a:prstGeom prst="rect">
            <a:avLst/>
          </a:prstGeom>
        </p:spPr>
        <p:txBody>
          <a:bodyPr wrap="none">
            <a:spAutoFit/>
          </a:bodyPr>
          <a:lstStyle/>
          <a:p>
            <a:pPr algn="ctr"/>
            <a:r>
              <a:rPr lang="en-US" sz="1400" i="1" dirty="0">
                <a:solidFill>
                  <a:srgbClr val="000090"/>
                </a:solidFill>
                <a:latin typeface="Times New Roman"/>
                <a:cs typeface="Times New Roman"/>
              </a:rPr>
              <a:t>FEL, Litvinenko, Derbenev, PRL 2008</a:t>
            </a:r>
            <a:endParaRPr lang="en-US" sz="1400" i="1" dirty="0"/>
          </a:p>
        </p:txBody>
      </p:sp>
      <p:pic>
        <p:nvPicPr>
          <p:cNvPr id="9" name="Picture 8">
            <a:extLst>
              <a:ext uri="{FF2B5EF4-FFF2-40B4-BE49-F238E27FC236}">
                <a16:creationId xmlns:a16="http://schemas.microsoft.com/office/drawing/2014/main" id="{5E72CD8D-ACAD-9947-9A33-28A2443EB5E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97828" y="5349776"/>
            <a:ext cx="4585273" cy="913377"/>
          </a:xfrm>
          <a:prstGeom prst="rect">
            <a:avLst/>
          </a:prstGeom>
          <a:noFill/>
          <a:ln>
            <a:noFill/>
          </a:ln>
        </p:spPr>
      </p:pic>
      <p:pic>
        <p:nvPicPr>
          <p:cNvPr id="10" name="Picture 9">
            <a:extLst>
              <a:ext uri="{FF2B5EF4-FFF2-40B4-BE49-F238E27FC236}">
                <a16:creationId xmlns:a16="http://schemas.microsoft.com/office/drawing/2014/main" id="{AC6DC659-A618-564B-AC7F-E743D827BBF3}"/>
              </a:ext>
            </a:extLst>
          </p:cNvPr>
          <p:cNvPicPr>
            <a:picLocks noChangeAspect="1"/>
          </p:cNvPicPr>
          <p:nvPr/>
        </p:nvPicPr>
        <p:blipFill>
          <a:blip r:embed="rId6"/>
          <a:stretch>
            <a:fillRect/>
          </a:stretch>
        </p:blipFill>
        <p:spPr>
          <a:xfrm>
            <a:off x="4397828" y="3864870"/>
            <a:ext cx="4585273" cy="711085"/>
          </a:xfrm>
          <a:prstGeom prst="rect">
            <a:avLst/>
          </a:prstGeom>
        </p:spPr>
      </p:pic>
      <p:sp>
        <p:nvSpPr>
          <p:cNvPr id="11" name="Content Placeholder 2">
            <a:extLst>
              <a:ext uri="{FF2B5EF4-FFF2-40B4-BE49-F238E27FC236}">
                <a16:creationId xmlns:a16="http://schemas.microsoft.com/office/drawing/2014/main" id="{07577633-A4B8-CC4B-AC92-16EE1AC558E9}"/>
              </a:ext>
            </a:extLst>
          </p:cNvPr>
          <p:cNvSpPr txBox="1">
            <a:spLocks/>
          </p:cNvSpPr>
          <p:nvPr/>
        </p:nvSpPr>
        <p:spPr>
          <a:xfrm>
            <a:off x="6437688" y="3790715"/>
            <a:ext cx="1982673" cy="38991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a:ea typeface="+mn-ea"/>
                <a:cs typeface="Times New Roma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Plasma cascade </a:t>
            </a:r>
          </a:p>
          <a:p>
            <a:pPr marL="0" indent="0" algn="ctr">
              <a:buFont typeface="Arial" panose="020B0604020202020204" pitchFamily="34" charset="0"/>
              <a:buNone/>
            </a:pPr>
            <a:r>
              <a:rPr lang="en-US" sz="1600" dirty="0"/>
              <a:t>micro-bunching amplifier</a:t>
            </a:r>
          </a:p>
        </p:txBody>
      </p:sp>
      <p:sp>
        <p:nvSpPr>
          <p:cNvPr id="12" name="Rectangle 11">
            <a:extLst>
              <a:ext uri="{FF2B5EF4-FFF2-40B4-BE49-F238E27FC236}">
                <a16:creationId xmlns:a16="http://schemas.microsoft.com/office/drawing/2014/main" id="{358F615C-16F0-3B4D-9537-95F6809A1421}"/>
              </a:ext>
            </a:extLst>
          </p:cNvPr>
          <p:cNvSpPr/>
          <p:nvPr/>
        </p:nvSpPr>
        <p:spPr>
          <a:xfrm>
            <a:off x="4230243" y="5093735"/>
            <a:ext cx="2895581" cy="307777"/>
          </a:xfrm>
          <a:prstGeom prst="rect">
            <a:avLst/>
          </a:prstGeom>
        </p:spPr>
        <p:txBody>
          <a:bodyPr wrap="square">
            <a:spAutoFit/>
          </a:bodyPr>
          <a:lstStyle/>
          <a:p>
            <a:pPr algn="ctr"/>
            <a:r>
              <a:rPr lang="en-US" sz="1400" i="1" dirty="0">
                <a:solidFill>
                  <a:srgbClr val="000090"/>
                </a:solidFill>
                <a:latin typeface="Times New Roman"/>
                <a:cs typeface="Times New Roman"/>
              </a:rPr>
              <a:t>Laser-Beam, Litvinenko, Cool 13</a:t>
            </a:r>
            <a:endParaRPr lang="en-US" sz="1400" i="1" dirty="0"/>
          </a:p>
        </p:txBody>
      </p:sp>
      <p:sp>
        <p:nvSpPr>
          <p:cNvPr id="13" name="Rectangle 12">
            <a:extLst>
              <a:ext uri="{FF2B5EF4-FFF2-40B4-BE49-F238E27FC236}">
                <a16:creationId xmlns:a16="http://schemas.microsoft.com/office/drawing/2014/main" id="{34992F4E-EDC2-064F-9EAA-882C485D0719}"/>
              </a:ext>
            </a:extLst>
          </p:cNvPr>
          <p:cNvSpPr/>
          <p:nvPr/>
        </p:nvSpPr>
        <p:spPr>
          <a:xfrm>
            <a:off x="4397828" y="3482938"/>
            <a:ext cx="3679372" cy="307777"/>
          </a:xfrm>
          <a:prstGeom prst="rect">
            <a:avLst/>
          </a:prstGeom>
        </p:spPr>
        <p:txBody>
          <a:bodyPr wrap="square">
            <a:spAutoFit/>
          </a:bodyPr>
          <a:lstStyle/>
          <a:p>
            <a:pPr algn="ctr"/>
            <a:r>
              <a:rPr lang="en-US" sz="1400" i="1" dirty="0">
                <a:solidFill>
                  <a:srgbClr val="000090"/>
                </a:solidFill>
                <a:latin typeface="Times New Roman"/>
                <a:cs typeface="Times New Roman"/>
              </a:rPr>
              <a:t>PCA, Litvinenko, Wang, Kayran, Jing, Ma, 2017</a:t>
            </a:r>
            <a:endParaRPr lang="en-US" sz="1400" i="1" dirty="0"/>
          </a:p>
        </p:txBody>
      </p:sp>
    </p:spTree>
    <p:extLst>
      <p:ext uri="{BB962C8B-B14F-4D97-AF65-F5344CB8AC3E}">
        <p14:creationId xmlns:p14="http://schemas.microsoft.com/office/powerpoint/2010/main" val="313944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76C3-756A-4DB3-85EC-F1CAFD6CCC62}"/>
              </a:ext>
            </a:extLst>
          </p:cNvPr>
          <p:cNvSpPr>
            <a:spLocks noGrp="1"/>
          </p:cNvSpPr>
          <p:nvPr>
            <p:ph type="title"/>
          </p:nvPr>
        </p:nvSpPr>
        <p:spPr>
          <a:xfrm>
            <a:off x="457200" y="228600"/>
            <a:ext cx="8458200" cy="876300"/>
          </a:xfrm>
        </p:spPr>
        <p:txBody>
          <a:bodyPr/>
          <a:lstStyle/>
          <a:p>
            <a:r>
              <a:rPr lang="en-US" sz="4000" dirty="0"/>
              <a:t>The role of theoretical tools</a:t>
            </a:r>
          </a:p>
        </p:txBody>
      </p:sp>
      <p:sp>
        <p:nvSpPr>
          <p:cNvPr id="3" name="Content Placeholder 2">
            <a:extLst>
              <a:ext uri="{FF2B5EF4-FFF2-40B4-BE49-F238E27FC236}">
                <a16:creationId xmlns:a16="http://schemas.microsoft.com/office/drawing/2014/main" id="{7544CC66-92C9-4BB1-A9AE-BE0406C2FA65}"/>
              </a:ext>
            </a:extLst>
          </p:cNvPr>
          <p:cNvSpPr>
            <a:spLocks noGrp="1"/>
          </p:cNvSpPr>
          <p:nvPr>
            <p:ph idx="1"/>
          </p:nvPr>
        </p:nvSpPr>
        <p:spPr>
          <a:xfrm>
            <a:off x="228600" y="1166018"/>
            <a:ext cx="8686800" cy="4777582"/>
          </a:xfrm>
        </p:spPr>
        <p:txBody>
          <a:bodyPr/>
          <a:lstStyle/>
          <a:p>
            <a:r>
              <a:rPr lang="en-US" dirty="0"/>
              <a:t>Make predictions for an ideal/simplified system:</a:t>
            </a:r>
          </a:p>
          <a:p>
            <a:pPr lvl="1"/>
            <a:r>
              <a:rPr lang="en-US" dirty="0"/>
              <a:t>Validate numerical simulations;</a:t>
            </a:r>
          </a:p>
          <a:p>
            <a:pPr lvl="1"/>
            <a:r>
              <a:rPr lang="en-US" dirty="0"/>
              <a:t>Improve our understandings of the physical processes involved in </a:t>
            </a:r>
            <a:r>
              <a:rPr lang="en-US" dirty="0" err="1"/>
              <a:t>CeC</a:t>
            </a:r>
            <a:r>
              <a:rPr lang="en-US" dirty="0"/>
              <a:t> and if possible, obtain scaling laws;</a:t>
            </a:r>
          </a:p>
          <a:p>
            <a:r>
              <a:rPr lang="en-US" dirty="0"/>
              <a:t>Theoretical tools are often inadequate for accurate prediction of a realistic </a:t>
            </a:r>
            <a:r>
              <a:rPr lang="en-US" dirty="0" err="1"/>
              <a:t>CeC</a:t>
            </a:r>
            <a:r>
              <a:rPr lang="en-US" dirty="0"/>
              <a:t> system (requires numerical simulation).</a:t>
            </a:r>
          </a:p>
          <a:p>
            <a:endParaRPr lang="en-US" dirty="0"/>
          </a:p>
          <a:p>
            <a:endParaRPr lang="en-US" dirty="0"/>
          </a:p>
        </p:txBody>
      </p:sp>
    </p:spTree>
    <p:extLst>
      <p:ext uri="{BB962C8B-B14F-4D97-AF65-F5344CB8AC3E}">
        <p14:creationId xmlns:p14="http://schemas.microsoft.com/office/powerpoint/2010/main" val="51167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762000"/>
          </a:xfrm>
        </p:spPr>
        <p:txBody>
          <a:bodyPr>
            <a:normAutofit fontScale="90000"/>
          </a:bodyPr>
          <a:lstStyle/>
          <a:p>
            <a:r>
              <a:rPr lang="en-US" sz="3600" dirty="0"/>
              <a:t>Analytical Tools for the Modulation Process I</a:t>
            </a:r>
          </a:p>
        </p:txBody>
      </p:sp>
      <p:sp>
        <p:nvSpPr>
          <p:cNvPr id="3" name="Content Placeholder 2"/>
          <p:cNvSpPr>
            <a:spLocks noGrp="1"/>
          </p:cNvSpPr>
          <p:nvPr>
            <p:ph idx="1"/>
          </p:nvPr>
        </p:nvSpPr>
        <p:spPr>
          <a:xfrm>
            <a:off x="152400" y="1066800"/>
            <a:ext cx="8915400" cy="5486400"/>
          </a:xfrm>
        </p:spPr>
        <p:txBody>
          <a:bodyPr>
            <a:normAutofit/>
          </a:bodyPr>
          <a:lstStyle/>
          <a:p>
            <a:r>
              <a:rPr lang="en-US" sz="2400" dirty="0"/>
              <a:t>Cold </a:t>
            </a:r>
            <a:r>
              <a:rPr lang="en-US" sz="2400" dirty="0">
                <a:solidFill>
                  <a:srgbClr val="00B0F0"/>
                </a:solidFill>
              </a:rPr>
              <a:t>uniform</a:t>
            </a:r>
            <a:r>
              <a:rPr lang="en-US" sz="2400" dirty="0"/>
              <a:t> electron beam (© V.N. Litvinenko)</a:t>
            </a:r>
          </a:p>
          <a:p>
            <a:pPr lvl="1"/>
            <a:r>
              <a:rPr lang="en-US" sz="2400" dirty="0"/>
              <a:t>Density modulation: </a:t>
            </a:r>
          </a:p>
          <a:p>
            <a:pPr lvl="1"/>
            <a:endParaRPr lang="en-US" sz="2400" dirty="0"/>
          </a:p>
          <a:p>
            <a:pPr lvl="1"/>
            <a:r>
              <a:rPr lang="en-US" sz="2400" dirty="0"/>
              <a:t>Energy modulation (                ):</a:t>
            </a:r>
          </a:p>
          <a:p>
            <a:pPr marL="457200" lvl="1" indent="0">
              <a:buNone/>
            </a:pPr>
            <a:endParaRPr lang="en-US" sz="2400" dirty="0"/>
          </a:p>
          <a:p>
            <a:r>
              <a:rPr lang="en-US" sz="2400" dirty="0"/>
              <a:t>Warm </a:t>
            </a:r>
            <a:r>
              <a:rPr lang="en-US" sz="2400" dirty="0">
                <a:solidFill>
                  <a:srgbClr val="00B0F0"/>
                </a:solidFill>
              </a:rPr>
              <a:t>uniform</a:t>
            </a:r>
            <a:r>
              <a:rPr lang="en-US" sz="2400" dirty="0"/>
              <a:t> electron beam with k-2 velocity distribution</a:t>
            </a:r>
          </a:p>
          <a:p>
            <a:pPr marL="457200" lvl="1" indent="0">
              <a:buNone/>
            </a:pPr>
            <a:endParaRPr lang="en-US" sz="2400" dirty="0"/>
          </a:p>
          <a:p>
            <a:pPr marL="457200" lvl="1" indent="0">
              <a:buNone/>
            </a:pPr>
            <a:endParaRPr lang="en-US" sz="2400" dirty="0"/>
          </a:p>
          <a:p>
            <a:pPr marL="457200" lvl="1" indent="0">
              <a:buNone/>
            </a:pPr>
            <a:endParaRPr lang="en-US" sz="2400" dirty="0"/>
          </a:p>
          <a:p>
            <a:pPr lvl="1"/>
            <a:r>
              <a:rPr lang="en-US" sz="2400" dirty="0"/>
              <a:t>Density modulation: </a:t>
            </a:r>
          </a:p>
          <a:p>
            <a:pPr lvl="1"/>
            <a:endParaRPr lang="en-US" sz="2400" dirty="0"/>
          </a:p>
          <a:p>
            <a:pPr lvl="1"/>
            <a:endParaRPr lang="en-US" sz="2400" dirty="0"/>
          </a:p>
          <a:p>
            <a:pPr lvl="1"/>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190361147"/>
              </p:ext>
            </p:extLst>
          </p:nvPr>
        </p:nvGraphicFramePr>
        <p:xfrm>
          <a:off x="3886200" y="1600200"/>
          <a:ext cx="2057400" cy="338932"/>
        </p:xfrm>
        <a:graphic>
          <a:graphicData uri="http://schemas.openxmlformats.org/presentationml/2006/ole">
            <mc:AlternateContent xmlns:mc="http://schemas.openxmlformats.org/markup-compatibility/2006">
              <mc:Choice xmlns:v="urn:schemas-microsoft-com:vml" Requires="v">
                <p:oleObj spid="_x0000_s1614" name="Equation" r:id="rId3" imgW="1215720" imgH="191880" progId="Equation.DSMT4">
                  <p:embed/>
                </p:oleObj>
              </mc:Choice>
              <mc:Fallback>
                <p:oleObj name="Equation" r:id="rId3" imgW="1215720" imgH="191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600200"/>
                        <a:ext cx="2057400" cy="33893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37411711"/>
              </p:ext>
            </p:extLst>
          </p:nvPr>
        </p:nvGraphicFramePr>
        <p:xfrm>
          <a:off x="6616471" y="1600200"/>
          <a:ext cx="1322388" cy="369887"/>
        </p:xfrm>
        <a:graphic>
          <a:graphicData uri="http://schemas.openxmlformats.org/presentationml/2006/ole">
            <mc:AlternateContent xmlns:mc="http://schemas.openxmlformats.org/markup-compatibility/2006">
              <mc:Choice xmlns:v="urn:schemas-microsoft-com:vml" Requires="v">
                <p:oleObj spid="_x0000_s1615" name="Equation" r:id="rId5" imgW="863280" imgH="241200" progId="Equation.DSMT4">
                  <p:embed/>
                </p:oleObj>
              </mc:Choice>
              <mc:Fallback>
                <p:oleObj name="Equation" r:id="rId5" imgW="86328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471" y="1600200"/>
                        <a:ext cx="13223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54042440"/>
              </p:ext>
            </p:extLst>
          </p:nvPr>
        </p:nvGraphicFramePr>
        <p:xfrm>
          <a:off x="3886200" y="2438400"/>
          <a:ext cx="874713" cy="377825"/>
        </p:xfrm>
        <a:graphic>
          <a:graphicData uri="http://schemas.openxmlformats.org/presentationml/2006/ole">
            <mc:AlternateContent xmlns:mc="http://schemas.openxmlformats.org/markup-compatibility/2006">
              <mc:Choice xmlns:v="urn:schemas-microsoft-com:vml" Requires="v">
                <p:oleObj spid="_x0000_s1616" name="Equation" r:id="rId7" imgW="456840" imgH="191880" progId="Equation.DSMT4">
                  <p:embed/>
                </p:oleObj>
              </mc:Choice>
              <mc:Fallback>
                <p:oleObj name="Equation" r:id="rId7" imgW="456840" imgH="191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438400"/>
                        <a:ext cx="874713"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03351595"/>
              </p:ext>
            </p:extLst>
          </p:nvPr>
        </p:nvGraphicFramePr>
        <p:xfrm>
          <a:off x="5371990" y="2362200"/>
          <a:ext cx="3216275" cy="642937"/>
        </p:xfrm>
        <a:graphic>
          <a:graphicData uri="http://schemas.openxmlformats.org/presentationml/2006/ole">
            <mc:AlternateContent xmlns:mc="http://schemas.openxmlformats.org/markup-compatibility/2006">
              <mc:Choice xmlns:v="urn:schemas-microsoft-com:vml" Requires="v">
                <p:oleObj spid="_x0000_s1617" name="Equation" r:id="rId9" imgW="2532240" imgH="493560" progId="Equation.3">
                  <p:embed/>
                </p:oleObj>
              </mc:Choice>
              <mc:Fallback>
                <p:oleObj name="Equation" r:id="rId9" imgW="2532240" imgH="4935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1990" y="2362200"/>
                        <a:ext cx="3216275"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49355663"/>
              </p:ext>
            </p:extLst>
          </p:nvPr>
        </p:nvGraphicFramePr>
        <p:xfrm>
          <a:off x="461615" y="5554320"/>
          <a:ext cx="5791200" cy="1068679"/>
        </p:xfrm>
        <a:graphic>
          <a:graphicData uri="http://schemas.openxmlformats.org/presentationml/2006/ole">
            <mc:AlternateContent xmlns:mc="http://schemas.openxmlformats.org/markup-compatibility/2006">
              <mc:Choice xmlns:v="urn:schemas-microsoft-com:vml" Requires="v">
                <p:oleObj spid="_x0000_s1618" name="Equation" r:id="rId11" imgW="4598640" imgH="840960" progId="Equation.DSMT4">
                  <p:embed/>
                </p:oleObj>
              </mc:Choice>
              <mc:Fallback>
                <p:oleObj name="Equation" r:id="rId11" imgW="4598640" imgH="8409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615" y="5554320"/>
                        <a:ext cx="5791200" cy="1068679"/>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25799248"/>
              </p:ext>
            </p:extLst>
          </p:nvPr>
        </p:nvGraphicFramePr>
        <p:xfrm>
          <a:off x="1676400" y="3807279"/>
          <a:ext cx="3773779" cy="838200"/>
        </p:xfrm>
        <a:graphic>
          <a:graphicData uri="http://schemas.openxmlformats.org/presentationml/2006/ole">
            <mc:AlternateContent xmlns:mc="http://schemas.openxmlformats.org/markup-compatibility/2006">
              <mc:Choice xmlns:v="urn:schemas-microsoft-com:vml" Requires="v">
                <p:oleObj spid="_x0000_s1619" name="Equation" r:id="rId13" imgW="2438400" imgH="546100" progId="Equation.3">
                  <p:embed/>
                </p:oleObj>
              </mc:Choice>
              <mc:Fallback>
                <p:oleObj name="Equation" r:id="rId13" imgW="2438400" imgH="546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3807279"/>
                        <a:ext cx="3773779" cy="838200"/>
                      </a:xfrm>
                      <a:prstGeom prst="rect">
                        <a:avLst/>
                      </a:prstGeom>
                      <a:noFill/>
                      <a:ln>
                        <a:noFill/>
                      </a:ln>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036319405"/>
              </p:ext>
            </p:extLst>
          </p:nvPr>
        </p:nvGraphicFramePr>
        <p:xfrm>
          <a:off x="6362700" y="3814560"/>
          <a:ext cx="2592214" cy="2967240"/>
        </p:xfrm>
        <a:graphic>
          <a:graphicData uri="http://schemas.openxmlformats.org/presentationml/2006/ole">
            <mc:AlternateContent xmlns:mc="http://schemas.openxmlformats.org/markup-compatibility/2006">
              <mc:Choice xmlns:v="urn:schemas-microsoft-com:vml" Requires="v">
                <p:oleObj spid="_x0000_s1620" name="Mathcad" r:id="rId15" imgW="2305050" imgH="2638425" progId="Mathcad">
                  <p:embed/>
                </p:oleObj>
              </mc:Choice>
              <mc:Fallback>
                <p:oleObj name="Mathcad" r:id="rId15" imgW="2305050" imgH="2638425" progId="Mathca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62700" y="3814560"/>
                        <a:ext cx="2592214" cy="296724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638897"/>
              </p:ext>
            </p:extLst>
          </p:nvPr>
        </p:nvGraphicFramePr>
        <p:xfrm>
          <a:off x="7670800" y="6489700"/>
          <a:ext cx="330200" cy="215900"/>
        </p:xfrm>
        <a:graphic>
          <a:graphicData uri="http://schemas.openxmlformats.org/presentationml/2006/ole">
            <mc:AlternateContent xmlns:mc="http://schemas.openxmlformats.org/markup-compatibility/2006">
              <mc:Choice xmlns:v="urn:schemas-microsoft-com:vml" Requires="v">
                <p:oleObj spid="_x0000_s1621" name="Equation" r:id="rId17" imgW="330200" imgH="215900" progId="Equation.DSMT4">
                  <p:embed/>
                </p:oleObj>
              </mc:Choice>
              <mc:Fallback>
                <p:oleObj name="Equation" r:id="rId17" imgW="330200" imgH="215900" progId="Equation.DSMT4">
                  <p:embed/>
                  <p:pic>
                    <p:nvPicPr>
                      <p:cNvPr id="0" name=""/>
                      <p:cNvPicPr/>
                      <p:nvPr/>
                    </p:nvPicPr>
                    <p:blipFill>
                      <a:blip r:embed="rId18"/>
                      <a:stretch>
                        <a:fillRect/>
                      </a:stretch>
                    </p:blipFill>
                    <p:spPr>
                      <a:xfrm>
                        <a:off x="7670800" y="6489700"/>
                        <a:ext cx="330200" cy="2159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73042243"/>
              </p:ext>
            </p:extLst>
          </p:nvPr>
        </p:nvGraphicFramePr>
        <p:xfrm>
          <a:off x="6019800" y="4914336"/>
          <a:ext cx="342900" cy="203200"/>
        </p:xfrm>
        <a:graphic>
          <a:graphicData uri="http://schemas.openxmlformats.org/presentationml/2006/ole">
            <mc:AlternateContent xmlns:mc="http://schemas.openxmlformats.org/markup-compatibility/2006">
              <mc:Choice xmlns:v="urn:schemas-microsoft-com:vml" Requires="v">
                <p:oleObj spid="_x0000_s1622" name="Equation" r:id="rId19" imgW="342900" imgH="203200" progId="Equation.DSMT4">
                  <p:embed/>
                </p:oleObj>
              </mc:Choice>
              <mc:Fallback>
                <p:oleObj name="Equation" r:id="rId19" imgW="342900" imgH="203200" progId="Equation.DSMT4">
                  <p:embed/>
                  <p:pic>
                    <p:nvPicPr>
                      <p:cNvPr id="0" name=""/>
                      <p:cNvPicPr/>
                      <p:nvPr/>
                    </p:nvPicPr>
                    <p:blipFill>
                      <a:blip r:embed="rId20"/>
                      <a:stretch>
                        <a:fillRect/>
                      </a:stretch>
                    </p:blipFill>
                    <p:spPr>
                      <a:xfrm>
                        <a:off x="6019800" y="4914336"/>
                        <a:ext cx="342900" cy="203200"/>
                      </a:xfrm>
                      <a:prstGeom prst="rect">
                        <a:avLst/>
                      </a:prstGeom>
                    </p:spPr>
                  </p:pic>
                </p:oleObj>
              </mc:Fallback>
            </mc:AlternateContent>
          </a:graphicData>
        </a:graphic>
      </p:graphicFrame>
      <p:pic>
        <p:nvPicPr>
          <p:cNvPr id="13" name="Picture 12"/>
          <p:cNvPicPr/>
          <p:nvPr/>
        </p:nvPicPr>
        <p:blipFill>
          <a:blip r:embed="rId21"/>
          <a:stretch>
            <a:fillRect/>
          </a:stretch>
        </p:blipFill>
        <p:spPr>
          <a:xfrm>
            <a:off x="8028516" y="4114800"/>
            <a:ext cx="660400" cy="215900"/>
          </a:xfrm>
          <a:prstGeom prst="rect">
            <a:avLst/>
          </a:prstGeom>
          <a:solidFill>
            <a:schemeClr val="bg1"/>
          </a:solidFill>
        </p:spPr>
      </p:pic>
      <p:pic>
        <p:nvPicPr>
          <p:cNvPr id="14" name="Picture 13"/>
          <p:cNvPicPr>
            <a:picLocks noChangeAspect="1"/>
          </p:cNvPicPr>
          <p:nvPr/>
        </p:nvPicPr>
        <p:blipFill>
          <a:blip r:embed="rId22"/>
          <a:stretch>
            <a:fillRect/>
          </a:stretch>
        </p:blipFill>
        <p:spPr>
          <a:xfrm>
            <a:off x="8028516" y="4430713"/>
            <a:ext cx="622300" cy="241300"/>
          </a:xfrm>
          <a:prstGeom prst="rect">
            <a:avLst/>
          </a:prstGeom>
        </p:spPr>
      </p:pic>
      <p:sp>
        <p:nvSpPr>
          <p:cNvPr id="15" name="TextBox 14"/>
          <p:cNvSpPr txBox="1"/>
          <p:nvPr/>
        </p:nvSpPr>
        <p:spPr>
          <a:xfrm>
            <a:off x="6252815" y="6396240"/>
            <a:ext cx="727313" cy="369332"/>
          </a:xfrm>
          <a:prstGeom prst="rect">
            <a:avLst/>
          </a:prstGeom>
          <a:solidFill>
            <a:schemeClr val="bg1"/>
          </a:solidFill>
        </p:spPr>
        <p:txBody>
          <a:bodyPr wrap="square" rtlCol="0">
            <a:spAutoFit/>
          </a:bodyPr>
          <a:lstStyle/>
          <a:p>
            <a:endParaRPr lang="en-US"/>
          </a:p>
        </p:txBody>
      </p:sp>
      <p:pic>
        <p:nvPicPr>
          <p:cNvPr id="1035"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8600" y="4689120"/>
            <a:ext cx="5410200" cy="4335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04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90600"/>
          </a:xfrm>
        </p:spPr>
        <p:txBody>
          <a:bodyPr/>
          <a:lstStyle/>
          <a:p>
            <a:r>
              <a:rPr lang="en-US" sz="3200" dirty="0"/>
              <a:t>Validating Numerical Simulations with Theoretical Prediction</a:t>
            </a:r>
            <a:endParaRPr lang="en-US" dirty="0"/>
          </a:p>
        </p:txBody>
      </p:sp>
      <p:sp>
        <p:nvSpPr>
          <p:cNvPr id="3" name="Content Placeholder 2"/>
          <p:cNvSpPr>
            <a:spLocks noGrp="1"/>
          </p:cNvSpPr>
          <p:nvPr>
            <p:ph idx="1"/>
          </p:nvPr>
        </p:nvSpPr>
        <p:spPr>
          <a:xfrm>
            <a:off x="368431" y="1371600"/>
            <a:ext cx="8610600" cy="4525963"/>
          </a:xfrm>
        </p:spPr>
        <p:txBody>
          <a:bodyPr/>
          <a:lstStyle/>
          <a:p>
            <a:r>
              <a:rPr lang="en-US" sz="2800" dirty="0"/>
              <a:t>Simulations based on perturbative trajectory approach (© J. Ma, with code SPACE)</a:t>
            </a:r>
          </a:p>
          <a:p>
            <a:pPr lvl="1"/>
            <a:r>
              <a:rPr lang="en-US" sz="2400" dirty="0"/>
              <a:t>Benchmarked with theory for uniform warm </a:t>
            </a:r>
            <a:r>
              <a:rPr lang="en-US" dirty="0"/>
              <a:t>beam</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14"/>
          <a:stretch/>
        </p:blipFill>
        <p:spPr bwMode="auto">
          <a:xfrm>
            <a:off x="368431" y="2819399"/>
            <a:ext cx="8121860" cy="3535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10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108093" y="919550"/>
            <a:ext cx="9035907"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indent="-342900" eaLnBrk="1" hangingPunct="1">
              <a:spcBef>
                <a:spcPct val="50000"/>
              </a:spcBef>
              <a:buFont typeface="Arial"/>
              <a:buChar char="•"/>
            </a:pPr>
            <a:r>
              <a:rPr lang="en-US" dirty="0"/>
              <a:t>Dynamic equation in Kicker is very similar to that in the modulator except the initial modulation in 6D phase space dominates the process. For 1D FEL output with the certain assumptions for the transverse distribution, the following analytical formula for density modulation can be derived</a:t>
            </a:r>
          </a:p>
        </p:txBody>
      </p:sp>
      <p:graphicFrame>
        <p:nvGraphicFramePr>
          <p:cNvPr id="12294" name="Object 8"/>
          <p:cNvGraphicFramePr>
            <a:graphicFrameLocks noChangeAspect="1"/>
          </p:cNvGraphicFramePr>
          <p:nvPr>
            <p:extLst>
              <p:ext uri="{D42A27DB-BD31-4B8C-83A1-F6EECF244321}">
                <p14:modId xmlns:p14="http://schemas.microsoft.com/office/powerpoint/2010/main" val="1334396495"/>
              </p:ext>
            </p:extLst>
          </p:nvPr>
        </p:nvGraphicFramePr>
        <p:xfrm>
          <a:off x="1447800" y="2933700"/>
          <a:ext cx="7180263" cy="723900"/>
        </p:xfrm>
        <a:graphic>
          <a:graphicData uri="http://schemas.openxmlformats.org/presentationml/2006/ole">
            <mc:AlternateContent xmlns:mc="http://schemas.openxmlformats.org/markup-compatibility/2006">
              <mc:Choice xmlns:v="urn:schemas-microsoft-com:vml" Requires="v">
                <p:oleObj spid="_x0000_s9302" name="Equation" r:id="rId3" imgW="5334000" imgH="533400" progId="Equation.DSMT4">
                  <p:embed/>
                </p:oleObj>
              </mc:Choice>
              <mc:Fallback>
                <p:oleObj name="Equation" r:id="rId3" imgW="5334000" imgH="533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933700"/>
                        <a:ext cx="7180263" cy="723900"/>
                      </a:xfrm>
                      <a:prstGeom prst="rect">
                        <a:avLst/>
                      </a:prstGeom>
                      <a:noFill/>
                      <a:ln w="9525">
                        <a:solidFill>
                          <a:srgbClr val="0000FF"/>
                        </a:solidFill>
                        <a:prstDash val="lgDash"/>
                        <a:miter lim="800000"/>
                        <a:headEnd/>
                        <a:tailEnd/>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013" y="3739902"/>
            <a:ext cx="2270666" cy="2538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598" y="3754663"/>
            <a:ext cx="2265032" cy="2530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765034"/>
            <a:ext cx="2293955" cy="2559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itle 1"/>
          <p:cNvSpPr txBox="1">
            <a:spLocks/>
          </p:cNvSpPr>
          <p:nvPr/>
        </p:nvSpPr>
        <p:spPr>
          <a:xfrm>
            <a:off x="457200" y="292100"/>
            <a:ext cx="8229600" cy="5184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accent1">
                    <a:lumMod val="75000"/>
                  </a:schemeClr>
                </a:solidFill>
              </a:rPr>
              <a:t>Analytical Tools for Kicker</a:t>
            </a:r>
          </a:p>
        </p:txBody>
      </p:sp>
    </p:spTree>
    <p:extLst>
      <p:ext uri="{BB962C8B-B14F-4D97-AF65-F5344CB8AC3E}">
        <p14:creationId xmlns:p14="http://schemas.microsoft.com/office/powerpoint/2010/main" val="159621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sz="3200" dirty="0"/>
              <a:t>Simulation tools for predicting the influences of </a:t>
            </a:r>
            <a:r>
              <a:rPr lang="en-US" sz="3200" dirty="0" err="1"/>
              <a:t>CeC</a:t>
            </a:r>
            <a:r>
              <a:rPr lang="en-US" sz="3200" dirty="0"/>
              <a:t> to a circulating ion beam II</a:t>
            </a:r>
            <a:endParaRPr lang="en-US" dirty="0"/>
          </a:p>
        </p:txBody>
      </p:sp>
      <p:sp>
        <p:nvSpPr>
          <p:cNvPr id="3" name="Content Placeholder 2"/>
          <p:cNvSpPr>
            <a:spLocks noGrp="1"/>
          </p:cNvSpPr>
          <p:nvPr>
            <p:ph idx="1"/>
          </p:nvPr>
        </p:nvSpPr>
        <p:spPr/>
        <p:txBody>
          <a:bodyPr>
            <a:normAutofit/>
          </a:bodyPr>
          <a:lstStyle/>
          <a:p>
            <a:r>
              <a:rPr lang="en-US" sz="2400" dirty="0"/>
              <a:t>Assuming the ion density does not vary significantly over the width of the wave-packet</a:t>
            </a:r>
          </a:p>
          <a:p>
            <a:endParaRPr lang="en-US" sz="2400" dirty="0"/>
          </a:p>
          <a:p>
            <a:endParaRPr lang="en-US" sz="2400" dirty="0"/>
          </a:p>
          <a:p>
            <a:endParaRPr lang="en-US" sz="2400" dirty="0"/>
          </a:p>
          <a:p>
            <a:r>
              <a:rPr lang="en-US" sz="2400" dirty="0"/>
              <a:t>The one-turn energy kick due to </a:t>
            </a:r>
            <a:r>
              <a:rPr lang="en-US" sz="2400" dirty="0" err="1"/>
              <a:t>CeC</a:t>
            </a:r>
            <a:r>
              <a:rPr lang="en-US" sz="2400" dirty="0"/>
              <a:t> is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nvGraphicFramePr>
        <p:xfrm>
          <a:off x="850900" y="2438400"/>
          <a:ext cx="7440613" cy="914400"/>
        </p:xfrm>
        <a:graphic>
          <a:graphicData uri="http://schemas.openxmlformats.org/presentationml/2006/ole">
            <mc:AlternateContent xmlns:mc="http://schemas.openxmlformats.org/markup-compatibility/2006">
              <mc:Choice xmlns:v="urn:schemas-microsoft-com:vml" Requires="v">
                <p:oleObj spid="_x0000_s51265" name="Equation" r:id="rId3" imgW="4431960" imgH="545760" progId="Equation.DSMT4">
                  <p:embed/>
                </p:oleObj>
              </mc:Choice>
              <mc:Fallback>
                <p:oleObj name="Equation" r:id="rId3" imgW="4431960" imgH="545760" progId="Equation.DSMT4">
                  <p:embed/>
                  <p:pic>
                    <p:nvPicPr>
                      <p:cNvPr id="5" name="Object 4"/>
                      <p:cNvPicPr>
                        <a:picLocks noChangeAspect="1" noChangeArrowheads="1"/>
                      </p:cNvPicPr>
                      <p:nvPr/>
                    </p:nvPicPr>
                    <p:blipFill>
                      <a:blip r:embed="rId4"/>
                      <a:srcRect/>
                      <a:stretch>
                        <a:fillRect/>
                      </a:stretch>
                    </p:blipFill>
                    <p:spPr bwMode="auto">
                      <a:xfrm>
                        <a:off x="850900" y="2438400"/>
                        <a:ext cx="7440613" cy="914400"/>
                      </a:xfrm>
                      <a:prstGeom prst="rect">
                        <a:avLst/>
                      </a:prstGeom>
                      <a:noFill/>
                    </p:spPr>
                  </p:pic>
                </p:oleObj>
              </mc:Fallback>
            </mc:AlternateContent>
          </a:graphicData>
        </a:graphic>
      </p:graphicFrame>
      <p:graphicFrame>
        <p:nvGraphicFramePr>
          <p:cNvPr id="6" name="Object 5"/>
          <p:cNvGraphicFramePr>
            <a:graphicFrameLocks noChangeAspect="1"/>
          </p:cNvGraphicFramePr>
          <p:nvPr/>
        </p:nvGraphicFramePr>
        <p:xfrm>
          <a:off x="838200" y="4419600"/>
          <a:ext cx="6995160" cy="685800"/>
        </p:xfrm>
        <a:graphic>
          <a:graphicData uri="http://schemas.openxmlformats.org/presentationml/2006/ole">
            <mc:AlternateContent xmlns:mc="http://schemas.openxmlformats.org/markup-compatibility/2006">
              <mc:Choice xmlns:v="urn:schemas-microsoft-com:vml" Requires="v">
                <p:oleObj spid="_x0000_s51266" name="Equation" r:id="rId5" imgW="4533840" imgH="444240" progId="Equation.DSMT4">
                  <p:embed/>
                </p:oleObj>
              </mc:Choice>
              <mc:Fallback>
                <p:oleObj name="Equation" r:id="rId5" imgW="4533840" imgH="444240" progId="Equation.DSMT4">
                  <p:embed/>
                  <p:pic>
                    <p:nvPicPr>
                      <p:cNvPr id="6" name="Object 5"/>
                      <p:cNvPicPr/>
                      <p:nvPr/>
                    </p:nvPicPr>
                    <p:blipFill>
                      <a:blip r:embed="rId6"/>
                      <a:stretch>
                        <a:fillRect/>
                      </a:stretch>
                    </p:blipFill>
                    <p:spPr>
                      <a:xfrm>
                        <a:off x="838200" y="4419600"/>
                        <a:ext cx="6995160" cy="6858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572000" y="5349551"/>
          <a:ext cx="3566518" cy="685800"/>
        </p:xfrm>
        <a:graphic>
          <a:graphicData uri="http://schemas.openxmlformats.org/presentationml/2006/ole">
            <mc:AlternateContent xmlns:mc="http://schemas.openxmlformats.org/markup-compatibility/2006">
              <mc:Choice xmlns:v="urn:schemas-microsoft-com:vml" Requires="v">
                <p:oleObj spid="_x0000_s51267" name="Equation" r:id="rId7" imgW="2311200" imgH="444240" progId="Equation.DSMT4">
                  <p:embed/>
                </p:oleObj>
              </mc:Choice>
              <mc:Fallback>
                <p:oleObj name="Equation" r:id="rId7" imgW="2311200" imgH="444240" progId="Equation.DSMT4">
                  <p:embed/>
                  <p:pic>
                    <p:nvPicPr>
                      <p:cNvPr id="7" name="Object 6"/>
                      <p:cNvPicPr/>
                      <p:nvPr/>
                    </p:nvPicPr>
                    <p:blipFill>
                      <a:blip r:embed="rId8"/>
                      <a:stretch>
                        <a:fillRect/>
                      </a:stretch>
                    </p:blipFill>
                    <p:spPr>
                      <a:xfrm>
                        <a:off x="4572000" y="5349551"/>
                        <a:ext cx="3566518" cy="685800"/>
                      </a:xfrm>
                      <a:prstGeom prst="rect">
                        <a:avLst/>
                      </a:prstGeom>
                    </p:spPr>
                  </p:pic>
                </p:oleObj>
              </mc:Fallback>
            </mc:AlternateContent>
          </a:graphicData>
        </a:graphic>
      </p:graphicFrame>
      <p:sp>
        <p:nvSpPr>
          <p:cNvPr id="8" name="TextBox 7"/>
          <p:cNvSpPr txBox="1"/>
          <p:nvPr/>
        </p:nvSpPr>
        <p:spPr>
          <a:xfrm>
            <a:off x="762000" y="5349551"/>
            <a:ext cx="3810000" cy="646331"/>
          </a:xfrm>
          <a:prstGeom prst="rect">
            <a:avLst/>
          </a:prstGeom>
          <a:noFill/>
        </p:spPr>
        <p:txBody>
          <a:bodyPr wrap="square" rtlCol="0">
            <a:spAutoFit/>
          </a:bodyPr>
          <a:lstStyle/>
          <a:p>
            <a:r>
              <a:rPr lang="en-US" dirty="0"/>
              <a:t>Diffusive kick induced by neighbor electrons, i.e. electrons’ shot noise</a:t>
            </a:r>
          </a:p>
        </p:txBody>
      </p:sp>
    </p:spTree>
    <p:extLst>
      <p:ext uri="{BB962C8B-B14F-4D97-AF65-F5344CB8AC3E}">
        <p14:creationId xmlns:p14="http://schemas.microsoft.com/office/powerpoint/2010/main" val="417999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6EFC8-3DDD-4938-A38C-EBD64560BD3E}"/>
              </a:ext>
            </a:extLst>
          </p:cNvPr>
          <p:cNvSpPr>
            <a:spLocks noGrp="1"/>
          </p:cNvSpPr>
          <p:nvPr>
            <p:ph type="title"/>
          </p:nvPr>
        </p:nvSpPr>
        <p:spPr>
          <a:xfrm>
            <a:off x="446203" y="51182"/>
            <a:ext cx="8229600" cy="558418"/>
          </a:xfrm>
        </p:spPr>
        <p:txBody>
          <a:bodyPr/>
          <a:lstStyle/>
          <a:p>
            <a:r>
              <a:rPr lang="en-US" sz="3600" dirty="0"/>
              <a:t>Plasma-Cascade Instability</a:t>
            </a:r>
          </a:p>
        </p:txBody>
      </p:sp>
      <p:cxnSp>
        <p:nvCxnSpPr>
          <p:cNvPr id="5" name="Straight Connector 4">
            <a:extLst>
              <a:ext uri="{FF2B5EF4-FFF2-40B4-BE49-F238E27FC236}">
                <a16:creationId xmlns:a16="http://schemas.microsoft.com/office/drawing/2014/main" id="{BD4E8029-D6F6-4FA0-8C4E-58729170D480}"/>
              </a:ext>
            </a:extLst>
          </p:cNvPr>
          <p:cNvCxnSpPr>
            <a:cxnSpLocks/>
          </p:cNvCxnSpPr>
          <p:nvPr/>
        </p:nvCxnSpPr>
        <p:spPr>
          <a:xfrm>
            <a:off x="4343400" y="839678"/>
            <a:ext cx="91529" cy="5637322"/>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FB4973A7-A204-47E0-A61F-195752F23CEE}"/>
              </a:ext>
            </a:extLst>
          </p:cNvPr>
          <p:cNvPicPr>
            <a:picLocks noChangeAspect="1"/>
          </p:cNvPicPr>
          <p:nvPr/>
        </p:nvPicPr>
        <p:blipFill>
          <a:blip r:embed="rId3"/>
          <a:stretch>
            <a:fillRect/>
          </a:stretch>
        </p:blipFill>
        <p:spPr>
          <a:xfrm>
            <a:off x="5283706" y="1208433"/>
            <a:ext cx="2218016" cy="493980"/>
          </a:xfrm>
          <a:prstGeom prst="rect">
            <a:avLst/>
          </a:prstGeom>
        </p:spPr>
      </p:pic>
      <p:sp>
        <p:nvSpPr>
          <p:cNvPr id="8" name="TextBox 7">
            <a:extLst>
              <a:ext uri="{FF2B5EF4-FFF2-40B4-BE49-F238E27FC236}">
                <a16:creationId xmlns:a16="http://schemas.microsoft.com/office/drawing/2014/main" id="{C50F2388-C2F5-41D3-A20E-A0FADDF97271}"/>
              </a:ext>
            </a:extLst>
          </p:cNvPr>
          <p:cNvSpPr txBox="1"/>
          <p:nvPr/>
        </p:nvSpPr>
        <p:spPr>
          <a:xfrm>
            <a:off x="4778605" y="655012"/>
            <a:ext cx="3581399" cy="369332"/>
          </a:xfrm>
          <a:prstGeom prst="rect">
            <a:avLst/>
          </a:prstGeom>
          <a:noFill/>
        </p:spPr>
        <p:txBody>
          <a:bodyPr wrap="square" rtlCol="0">
            <a:spAutoFit/>
          </a:bodyPr>
          <a:lstStyle/>
          <a:p>
            <a:r>
              <a:rPr lang="en-US" dirty="0" err="1"/>
              <a:t>Betatron</a:t>
            </a:r>
            <a:r>
              <a:rPr lang="en-US" dirty="0"/>
              <a:t> motion in a FODO cell</a:t>
            </a:r>
          </a:p>
        </p:txBody>
      </p:sp>
      <p:sp>
        <p:nvSpPr>
          <p:cNvPr id="9" name="TextBox 8">
            <a:extLst>
              <a:ext uri="{FF2B5EF4-FFF2-40B4-BE49-F238E27FC236}">
                <a16:creationId xmlns:a16="http://schemas.microsoft.com/office/drawing/2014/main" id="{DF5DC159-4E82-466E-A549-5412074FA07E}"/>
              </a:ext>
            </a:extLst>
          </p:cNvPr>
          <p:cNvSpPr txBox="1"/>
          <p:nvPr/>
        </p:nvSpPr>
        <p:spPr>
          <a:xfrm>
            <a:off x="163414" y="701178"/>
            <a:ext cx="4179986" cy="646331"/>
          </a:xfrm>
          <a:prstGeom prst="rect">
            <a:avLst/>
          </a:prstGeom>
          <a:noFill/>
        </p:spPr>
        <p:txBody>
          <a:bodyPr wrap="square" rtlCol="0">
            <a:spAutoFit/>
          </a:bodyPr>
          <a:lstStyle/>
          <a:p>
            <a:r>
              <a:rPr lang="en-US" dirty="0"/>
              <a:t>Longitudinal plasma oscillation with periodically varying plasma frequency</a:t>
            </a:r>
          </a:p>
        </p:txBody>
      </p:sp>
      <p:graphicFrame>
        <p:nvGraphicFramePr>
          <p:cNvPr id="10" name="Object 9">
            <a:extLst>
              <a:ext uri="{FF2B5EF4-FFF2-40B4-BE49-F238E27FC236}">
                <a16:creationId xmlns:a16="http://schemas.microsoft.com/office/drawing/2014/main" id="{65E6C553-C24B-4499-A2AE-702F5BDA3EBB}"/>
              </a:ext>
            </a:extLst>
          </p:cNvPr>
          <p:cNvGraphicFramePr>
            <a:graphicFrameLocks noChangeAspect="1"/>
          </p:cNvGraphicFramePr>
          <p:nvPr/>
        </p:nvGraphicFramePr>
        <p:xfrm>
          <a:off x="1211349" y="1361864"/>
          <a:ext cx="1825109" cy="633673"/>
        </p:xfrm>
        <a:graphic>
          <a:graphicData uri="http://schemas.openxmlformats.org/presentationml/2006/ole">
            <mc:AlternateContent xmlns:mc="http://schemas.openxmlformats.org/markup-compatibility/2006">
              <mc:Choice xmlns:v="urn:schemas-microsoft-com:vml" Requires="v">
                <p:oleObj spid="_x0000_s54442" name="Equation" r:id="rId4" imgW="1206360" imgH="419040" progId="Equation.DSMT4">
                  <p:embed/>
                </p:oleObj>
              </mc:Choice>
              <mc:Fallback>
                <p:oleObj name="Equation" r:id="rId4" imgW="1206360" imgH="419040" progId="Equation.DSMT4">
                  <p:embed/>
                  <p:pic>
                    <p:nvPicPr>
                      <p:cNvPr id="10" name="Object 9">
                        <a:extLst>
                          <a:ext uri="{FF2B5EF4-FFF2-40B4-BE49-F238E27FC236}">
                            <a16:creationId xmlns:a16="http://schemas.microsoft.com/office/drawing/2014/main" id="{65E6C553-C24B-4499-A2AE-702F5BDA3EBB}"/>
                          </a:ext>
                        </a:extLst>
                      </p:cNvPr>
                      <p:cNvPicPr/>
                      <p:nvPr/>
                    </p:nvPicPr>
                    <p:blipFill>
                      <a:blip r:embed="rId5"/>
                      <a:stretch>
                        <a:fillRect/>
                      </a:stretch>
                    </p:blipFill>
                    <p:spPr>
                      <a:xfrm>
                        <a:off x="1211349" y="1361864"/>
                        <a:ext cx="1825109" cy="633673"/>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F3FB4F58-48BF-4B64-A546-58BDCEA5E21B}"/>
              </a:ext>
            </a:extLst>
          </p:cNvPr>
          <p:cNvPicPr>
            <a:picLocks noChangeAspect="1"/>
          </p:cNvPicPr>
          <p:nvPr/>
        </p:nvPicPr>
        <p:blipFill>
          <a:blip r:embed="rId6"/>
          <a:stretch>
            <a:fillRect/>
          </a:stretch>
        </p:blipFill>
        <p:spPr>
          <a:xfrm>
            <a:off x="4411385" y="1638841"/>
            <a:ext cx="4315837" cy="1254206"/>
          </a:xfrm>
          <a:prstGeom prst="rect">
            <a:avLst/>
          </a:prstGeom>
        </p:spPr>
      </p:pic>
      <p:pic>
        <p:nvPicPr>
          <p:cNvPr id="12" name="Picture 11">
            <a:extLst>
              <a:ext uri="{FF2B5EF4-FFF2-40B4-BE49-F238E27FC236}">
                <a16:creationId xmlns:a16="http://schemas.microsoft.com/office/drawing/2014/main" id="{8599CEFD-B1AD-4DD6-A6E9-E8412B99D810}"/>
              </a:ext>
            </a:extLst>
          </p:cNvPr>
          <p:cNvPicPr>
            <a:picLocks noChangeAspect="1"/>
          </p:cNvPicPr>
          <p:nvPr/>
        </p:nvPicPr>
        <p:blipFill rotWithShape="1">
          <a:blip r:embed="rId7"/>
          <a:srcRect b="29093"/>
          <a:stretch/>
        </p:blipFill>
        <p:spPr>
          <a:xfrm>
            <a:off x="238002" y="1958864"/>
            <a:ext cx="3508936" cy="1509853"/>
          </a:xfrm>
          <a:prstGeom prst="rect">
            <a:avLst/>
          </a:prstGeom>
        </p:spPr>
      </p:pic>
      <p:pic>
        <p:nvPicPr>
          <p:cNvPr id="13" name="Picture 12">
            <a:extLst>
              <a:ext uri="{FF2B5EF4-FFF2-40B4-BE49-F238E27FC236}">
                <a16:creationId xmlns:a16="http://schemas.microsoft.com/office/drawing/2014/main" id="{EE3A2979-AF3D-4609-A673-B10076AB89AC}"/>
              </a:ext>
            </a:extLst>
          </p:cNvPr>
          <p:cNvPicPr>
            <a:picLocks noChangeAspect="1"/>
          </p:cNvPicPr>
          <p:nvPr/>
        </p:nvPicPr>
        <p:blipFill>
          <a:blip r:embed="rId8"/>
          <a:stretch>
            <a:fillRect/>
          </a:stretch>
        </p:blipFill>
        <p:spPr>
          <a:xfrm>
            <a:off x="4572000" y="4092793"/>
            <a:ext cx="2454409" cy="2092701"/>
          </a:xfrm>
          <a:prstGeom prst="rect">
            <a:avLst/>
          </a:prstGeom>
        </p:spPr>
      </p:pic>
      <p:pic>
        <p:nvPicPr>
          <p:cNvPr id="14" name="Picture 13">
            <a:extLst>
              <a:ext uri="{FF2B5EF4-FFF2-40B4-BE49-F238E27FC236}">
                <a16:creationId xmlns:a16="http://schemas.microsoft.com/office/drawing/2014/main" id="{7DB5B431-86BB-4582-9AFF-7C81A7CBD521}"/>
              </a:ext>
            </a:extLst>
          </p:cNvPr>
          <p:cNvPicPr>
            <a:picLocks noChangeAspect="1"/>
          </p:cNvPicPr>
          <p:nvPr/>
        </p:nvPicPr>
        <p:blipFill>
          <a:blip r:embed="rId9"/>
          <a:stretch>
            <a:fillRect/>
          </a:stretch>
        </p:blipFill>
        <p:spPr>
          <a:xfrm>
            <a:off x="7255008" y="4494186"/>
            <a:ext cx="1346108" cy="287333"/>
          </a:xfrm>
          <a:prstGeom prst="rect">
            <a:avLst/>
          </a:prstGeom>
        </p:spPr>
      </p:pic>
      <p:pic>
        <p:nvPicPr>
          <p:cNvPr id="15" name="Picture 14">
            <a:extLst>
              <a:ext uri="{FF2B5EF4-FFF2-40B4-BE49-F238E27FC236}">
                <a16:creationId xmlns:a16="http://schemas.microsoft.com/office/drawing/2014/main" id="{5A67862C-A848-4465-A302-7071B6539B9D}"/>
              </a:ext>
            </a:extLst>
          </p:cNvPr>
          <p:cNvPicPr>
            <a:picLocks noChangeAspect="1"/>
          </p:cNvPicPr>
          <p:nvPr/>
        </p:nvPicPr>
        <p:blipFill>
          <a:blip r:embed="rId10"/>
          <a:stretch>
            <a:fillRect/>
          </a:stretch>
        </p:blipFill>
        <p:spPr>
          <a:xfrm>
            <a:off x="7312665" y="5139143"/>
            <a:ext cx="1414557" cy="414037"/>
          </a:xfrm>
          <a:prstGeom prst="rect">
            <a:avLst/>
          </a:prstGeom>
        </p:spPr>
      </p:pic>
      <p:pic>
        <p:nvPicPr>
          <p:cNvPr id="16" name="Picture 15">
            <a:extLst>
              <a:ext uri="{FF2B5EF4-FFF2-40B4-BE49-F238E27FC236}">
                <a16:creationId xmlns:a16="http://schemas.microsoft.com/office/drawing/2014/main" id="{52D45A6D-9B2F-4AF6-B3BE-900D57FC27E1}"/>
              </a:ext>
            </a:extLst>
          </p:cNvPr>
          <p:cNvPicPr>
            <a:picLocks noChangeAspect="1"/>
          </p:cNvPicPr>
          <p:nvPr/>
        </p:nvPicPr>
        <p:blipFill>
          <a:blip r:embed="rId11"/>
          <a:stretch>
            <a:fillRect/>
          </a:stretch>
        </p:blipFill>
        <p:spPr>
          <a:xfrm>
            <a:off x="4794110" y="2960678"/>
            <a:ext cx="3657597" cy="926628"/>
          </a:xfrm>
          <a:prstGeom prst="rect">
            <a:avLst/>
          </a:prstGeom>
        </p:spPr>
      </p:pic>
      <p:sp>
        <p:nvSpPr>
          <p:cNvPr id="18" name="Rectangle 6">
            <a:extLst>
              <a:ext uri="{FF2B5EF4-FFF2-40B4-BE49-F238E27FC236}">
                <a16:creationId xmlns:a16="http://schemas.microsoft.com/office/drawing/2014/main" id="{CDE40ECA-7225-46C1-9C1F-A36E81631850}"/>
              </a:ext>
            </a:extLst>
          </p:cNvPr>
          <p:cNvSpPr>
            <a:spLocks noChangeArrowheads="1"/>
          </p:cNvSpPr>
          <p:nvPr/>
        </p:nvSpPr>
        <p:spPr bwMode="auto">
          <a:xfrm>
            <a:off x="174289" y="4017388"/>
            <a:ext cx="100873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C9AEC5BE-2460-44D0-BB30-45FEF56EE493}"/>
              </a:ext>
            </a:extLst>
          </p:cNvPr>
          <p:cNvGraphicFramePr>
            <a:graphicFrameLocks noChangeAspect="1"/>
          </p:cNvGraphicFramePr>
          <p:nvPr/>
        </p:nvGraphicFramePr>
        <p:xfrm>
          <a:off x="186189" y="3657326"/>
          <a:ext cx="1716411" cy="395770"/>
        </p:xfrm>
        <a:graphic>
          <a:graphicData uri="http://schemas.openxmlformats.org/presentationml/2006/ole">
            <mc:AlternateContent xmlns:mc="http://schemas.openxmlformats.org/markup-compatibility/2006">
              <mc:Choice xmlns:v="urn:schemas-microsoft-com:vml" Requires="v">
                <p:oleObj spid="_x0000_s54443" name="Equation" r:id="rId12" imgW="1282700" imgH="292100" progId="Equation.DSMT4">
                  <p:embed/>
                </p:oleObj>
              </mc:Choice>
              <mc:Fallback>
                <p:oleObj name="Equation" r:id="rId12" imgW="1282700" imgH="292100" progId="Equation.DSMT4">
                  <p:embed/>
                  <p:pic>
                    <p:nvPicPr>
                      <p:cNvPr id="19" name="Object 18">
                        <a:extLst>
                          <a:ext uri="{FF2B5EF4-FFF2-40B4-BE49-F238E27FC236}">
                            <a16:creationId xmlns:a16="http://schemas.microsoft.com/office/drawing/2014/main" id="{C9AEC5BE-2460-44D0-BB30-45FEF56EE4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189" y="3657326"/>
                        <a:ext cx="1716411" cy="39577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929FD01A-FCFA-4B5E-8CD1-7A2337B0381B}"/>
              </a:ext>
            </a:extLst>
          </p:cNvPr>
          <p:cNvGraphicFramePr>
            <a:graphicFrameLocks noChangeAspect="1"/>
          </p:cNvGraphicFramePr>
          <p:nvPr/>
        </p:nvGraphicFramePr>
        <p:xfrm>
          <a:off x="202564" y="4217736"/>
          <a:ext cx="1609724" cy="369557"/>
        </p:xfrm>
        <a:graphic>
          <a:graphicData uri="http://schemas.openxmlformats.org/presentationml/2006/ole">
            <mc:AlternateContent xmlns:mc="http://schemas.openxmlformats.org/markup-compatibility/2006">
              <mc:Choice xmlns:v="urn:schemas-microsoft-com:vml" Requires="v">
                <p:oleObj spid="_x0000_s54444" name="Equation" r:id="rId14" imgW="1129810" imgH="253890" progId="Equation.DSMT4">
                  <p:embed/>
                </p:oleObj>
              </mc:Choice>
              <mc:Fallback>
                <p:oleObj name="Equation" r:id="rId14" imgW="1129810" imgH="253890" progId="Equation.DSMT4">
                  <p:embed/>
                  <p:pic>
                    <p:nvPicPr>
                      <p:cNvPr id="21" name="Object 20">
                        <a:extLst>
                          <a:ext uri="{FF2B5EF4-FFF2-40B4-BE49-F238E27FC236}">
                            <a16:creationId xmlns:a16="http://schemas.microsoft.com/office/drawing/2014/main" id="{929FD01A-FCFA-4B5E-8CD1-7A2337B0381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2564" y="4217736"/>
                        <a:ext cx="1609724" cy="369557"/>
                      </a:xfrm>
                      <a:prstGeom prst="rect">
                        <a:avLst/>
                      </a:prstGeom>
                      <a:noFill/>
                    </p:spPr>
                  </p:pic>
                </p:oleObj>
              </mc:Fallback>
            </mc:AlternateContent>
          </a:graphicData>
        </a:graphic>
      </p:graphicFrame>
      <p:graphicFrame>
        <p:nvGraphicFramePr>
          <p:cNvPr id="34" name="Object 33">
            <a:extLst>
              <a:ext uri="{FF2B5EF4-FFF2-40B4-BE49-F238E27FC236}">
                <a16:creationId xmlns:a16="http://schemas.microsoft.com/office/drawing/2014/main" id="{CF46EEEB-8391-4820-BE03-D1BFB910E274}"/>
              </a:ext>
            </a:extLst>
          </p:cNvPr>
          <p:cNvGraphicFramePr>
            <a:graphicFrameLocks noChangeAspect="1"/>
          </p:cNvGraphicFramePr>
          <p:nvPr/>
        </p:nvGraphicFramePr>
        <p:xfrm>
          <a:off x="2372735" y="5769247"/>
          <a:ext cx="1892300" cy="508000"/>
        </p:xfrm>
        <a:graphic>
          <a:graphicData uri="http://schemas.openxmlformats.org/presentationml/2006/ole">
            <mc:AlternateContent xmlns:mc="http://schemas.openxmlformats.org/markup-compatibility/2006">
              <mc:Choice xmlns:v="urn:schemas-microsoft-com:vml" Requires="v">
                <p:oleObj spid="_x0000_s54445" name="Equation" r:id="rId16" imgW="1892160" imgH="507960" progId="Equation.DSMT4">
                  <p:embed/>
                </p:oleObj>
              </mc:Choice>
              <mc:Fallback>
                <p:oleObj name="Equation" r:id="rId16" imgW="1892160" imgH="507960" progId="Equation.DSMT4">
                  <p:embed/>
                  <p:pic>
                    <p:nvPicPr>
                      <p:cNvPr id="34" name="Object 33">
                        <a:extLst>
                          <a:ext uri="{FF2B5EF4-FFF2-40B4-BE49-F238E27FC236}">
                            <a16:creationId xmlns:a16="http://schemas.microsoft.com/office/drawing/2014/main" id="{CF46EEEB-8391-4820-BE03-D1BFB910E274}"/>
                          </a:ext>
                        </a:extLst>
                      </p:cNvPr>
                      <p:cNvPicPr/>
                      <p:nvPr/>
                    </p:nvPicPr>
                    <p:blipFill>
                      <a:blip r:embed="rId17"/>
                      <a:stretch>
                        <a:fillRect/>
                      </a:stretch>
                    </p:blipFill>
                    <p:spPr>
                      <a:xfrm>
                        <a:off x="2372735" y="5769247"/>
                        <a:ext cx="1892300" cy="508000"/>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4184687B-5FA3-4694-A194-09B4C18DE542}"/>
              </a:ext>
            </a:extLst>
          </p:cNvPr>
          <p:cNvSpPr/>
          <p:nvPr/>
        </p:nvSpPr>
        <p:spPr>
          <a:xfrm>
            <a:off x="139329" y="3613029"/>
            <a:ext cx="1892291" cy="9742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0" name="Object 39">
            <a:extLst>
              <a:ext uri="{FF2B5EF4-FFF2-40B4-BE49-F238E27FC236}">
                <a16:creationId xmlns:a16="http://schemas.microsoft.com/office/drawing/2014/main" id="{BC42DCFF-C1E6-496F-8014-F055B6883312}"/>
              </a:ext>
            </a:extLst>
          </p:cNvPr>
          <p:cNvGraphicFramePr>
            <a:graphicFrameLocks noChangeAspect="1"/>
          </p:cNvGraphicFramePr>
          <p:nvPr/>
        </p:nvGraphicFramePr>
        <p:xfrm>
          <a:off x="139329" y="5868458"/>
          <a:ext cx="2073144" cy="345524"/>
        </p:xfrm>
        <a:graphic>
          <a:graphicData uri="http://schemas.openxmlformats.org/presentationml/2006/ole">
            <mc:AlternateContent xmlns:mc="http://schemas.openxmlformats.org/markup-compatibility/2006">
              <mc:Choice xmlns:v="urn:schemas-microsoft-com:vml" Requires="v">
                <p:oleObj spid="_x0000_s54446" name="Equation" r:id="rId18" imgW="1600200" imgH="266400" progId="Equation.DSMT4">
                  <p:embed/>
                </p:oleObj>
              </mc:Choice>
              <mc:Fallback>
                <p:oleObj name="Equation" r:id="rId18" imgW="1600200" imgH="266400" progId="Equation.DSMT4">
                  <p:embed/>
                  <p:pic>
                    <p:nvPicPr>
                      <p:cNvPr id="40" name="Object 39">
                        <a:extLst>
                          <a:ext uri="{FF2B5EF4-FFF2-40B4-BE49-F238E27FC236}">
                            <a16:creationId xmlns:a16="http://schemas.microsoft.com/office/drawing/2014/main" id="{BC42DCFF-C1E6-496F-8014-F055B6883312}"/>
                          </a:ext>
                        </a:extLst>
                      </p:cNvPr>
                      <p:cNvPicPr/>
                      <p:nvPr/>
                    </p:nvPicPr>
                    <p:blipFill>
                      <a:blip r:embed="rId19"/>
                      <a:stretch>
                        <a:fillRect/>
                      </a:stretch>
                    </p:blipFill>
                    <p:spPr>
                      <a:xfrm>
                        <a:off x="139329" y="5868458"/>
                        <a:ext cx="2073144" cy="345524"/>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C1C569DA-8484-4AB7-A8E1-BED835DECFEA}"/>
              </a:ext>
            </a:extLst>
          </p:cNvPr>
          <p:cNvGraphicFramePr>
            <a:graphicFrameLocks noChangeAspect="1"/>
          </p:cNvGraphicFramePr>
          <p:nvPr/>
        </p:nvGraphicFramePr>
        <p:xfrm>
          <a:off x="1869610" y="4713376"/>
          <a:ext cx="1422400" cy="469900"/>
        </p:xfrm>
        <a:graphic>
          <a:graphicData uri="http://schemas.openxmlformats.org/presentationml/2006/ole">
            <mc:AlternateContent xmlns:mc="http://schemas.openxmlformats.org/markup-compatibility/2006">
              <mc:Choice xmlns:v="urn:schemas-microsoft-com:vml" Requires="v">
                <p:oleObj spid="_x0000_s54447" name="Equation" r:id="rId20" imgW="1422360" imgH="469800" progId="Equation.DSMT4">
                  <p:embed/>
                </p:oleObj>
              </mc:Choice>
              <mc:Fallback>
                <p:oleObj name="Equation" r:id="rId20" imgW="1422360" imgH="469800" progId="Equation.DSMT4">
                  <p:embed/>
                  <p:pic>
                    <p:nvPicPr>
                      <p:cNvPr id="41" name="Object 40">
                        <a:extLst>
                          <a:ext uri="{FF2B5EF4-FFF2-40B4-BE49-F238E27FC236}">
                            <a16:creationId xmlns:a16="http://schemas.microsoft.com/office/drawing/2014/main" id="{C1C569DA-8484-4AB7-A8E1-BED835DECFEA}"/>
                          </a:ext>
                        </a:extLst>
                      </p:cNvPr>
                      <p:cNvPicPr/>
                      <p:nvPr/>
                    </p:nvPicPr>
                    <p:blipFill>
                      <a:blip r:embed="rId21"/>
                      <a:stretch>
                        <a:fillRect/>
                      </a:stretch>
                    </p:blipFill>
                    <p:spPr>
                      <a:xfrm>
                        <a:off x="1869610" y="4713376"/>
                        <a:ext cx="1422400" cy="46990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7DCA0FCA-0D07-4DC2-8E94-FAC9D57D1786}"/>
              </a:ext>
            </a:extLst>
          </p:cNvPr>
          <p:cNvGraphicFramePr>
            <a:graphicFrameLocks noChangeAspect="1"/>
          </p:cNvGraphicFramePr>
          <p:nvPr/>
        </p:nvGraphicFramePr>
        <p:xfrm>
          <a:off x="193066" y="5220353"/>
          <a:ext cx="2655986" cy="491281"/>
        </p:xfrm>
        <a:graphic>
          <a:graphicData uri="http://schemas.openxmlformats.org/presentationml/2006/ole">
            <mc:AlternateContent xmlns:mc="http://schemas.openxmlformats.org/markup-compatibility/2006">
              <mc:Choice xmlns:v="urn:schemas-microsoft-com:vml" Requires="v">
                <p:oleObj spid="_x0000_s54448" name="Equation" r:id="rId22" imgW="2197080" imgH="406080" progId="Equation.DSMT4">
                  <p:embed/>
                </p:oleObj>
              </mc:Choice>
              <mc:Fallback>
                <p:oleObj name="Equation" r:id="rId22" imgW="2197080" imgH="406080" progId="Equation.DSMT4">
                  <p:embed/>
                  <p:pic>
                    <p:nvPicPr>
                      <p:cNvPr id="42" name="Object 41">
                        <a:extLst>
                          <a:ext uri="{FF2B5EF4-FFF2-40B4-BE49-F238E27FC236}">
                            <a16:creationId xmlns:a16="http://schemas.microsoft.com/office/drawing/2014/main" id="{7DCA0FCA-0D07-4DC2-8E94-FAC9D57D1786}"/>
                          </a:ext>
                        </a:extLst>
                      </p:cNvPr>
                      <p:cNvPicPr/>
                      <p:nvPr/>
                    </p:nvPicPr>
                    <p:blipFill>
                      <a:blip r:embed="rId23"/>
                      <a:stretch>
                        <a:fillRect/>
                      </a:stretch>
                    </p:blipFill>
                    <p:spPr>
                      <a:xfrm>
                        <a:off x="193066" y="5220353"/>
                        <a:ext cx="2655986" cy="491281"/>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BE78F3BB-DBA6-4171-A262-28DBE5C3F5EE}"/>
              </a:ext>
            </a:extLst>
          </p:cNvPr>
          <p:cNvSpPr txBox="1"/>
          <p:nvPr/>
        </p:nvSpPr>
        <p:spPr>
          <a:xfrm>
            <a:off x="46843" y="4722121"/>
            <a:ext cx="1672959" cy="307777"/>
          </a:xfrm>
          <a:prstGeom prst="rect">
            <a:avLst/>
          </a:prstGeom>
          <a:noFill/>
        </p:spPr>
        <p:txBody>
          <a:bodyPr wrap="square" rtlCol="0">
            <a:spAutoFit/>
          </a:bodyPr>
          <a:lstStyle/>
          <a:p>
            <a:r>
              <a:rPr lang="en-US" sz="1400" dirty="0"/>
              <a:t>Stability condition</a:t>
            </a:r>
          </a:p>
        </p:txBody>
      </p:sp>
      <p:graphicFrame>
        <p:nvGraphicFramePr>
          <p:cNvPr id="44" name="Object 43">
            <a:extLst>
              <a:ext uri="{FF2B5EF4-FFF2-40B4-BE49-F238E27FC236}">
                <a16:creationId xmlns:a16="http://schemas.microsoft.com/office/drawing/2014/main" id="{31D61E90-E773-44DC-A07F-4CA51DDDAB55}"/>
              </a:ext>
            </a:extLst>
          </p:cNvPr>
          <p:cNvGraphicFramePr>
            <a:graphicFrameLocks noChangeAspect="1"/>
          </p:cNvGraphicFramePr>
          <p:nvPr/>
        </p:nvGraphicFramePr>
        <p:xfrm>
          <a:off x="2244342" y="3545896"/>
          <a:ext cx="1930400" cy="939800"/>
        </p:xfrm>
        <a:graphic>
          <a:graphicData uri="http://schemas.openxmlformats.org/presentationml/2006/ole">
            <mc:AlternateContent xmlns:mc="http://schemas.openxmlformats.org/markup-compatibility/2006">
              <mc:Choice xmlns:v="urn:schemas-microsoft-com:vml" Requires="v">
                <p:oleObj spid="_x0000_s54449" name="Equation" r:id="rId24" imgW="1930320" imgH="939600" progId="Equation.DSMT4">
                  <p:embed/>
                </p:oleObj>
              </mc:Choice>
              <mc:Fallback>
                <p:oleObj name="Equation" r:id="rId24" imgW="1930320" imgH="939600" progId="Equation.DSMT4">
                  <p:embed/>
                  <p:pic>
                    <p:nvPicPr>
                      <p:cNvPr id="44" name="Object 43">
                        <a:extLst>
                          <a:ext uri="{FF2B5EF4-FFF2-40B4-BE49-F238E27FC236}">
                            <a16:creationId xmlns:a16="http://schemas.microsoft.com/office/drawing/2014/main" id="{31D61E90-E773-44DC-A07F-4CA51DDDAB55}"/>
                          </a:ext>
                        </a:extLst>
                      </p:cNvPr>
                      <p:cNvPicPr/>
                      <p:nvPr/>
                    </p:nvPicPr>
                    <p:blipFill>
                      <a:blip r:embed="rId25"/>
                      <a:stretch>
                        <a:fillRect/>
                      </a:stretch>
                    </p:blipFill>
                    <p:spPr>
                      <a:xfrm>
                        <a:off x="2244342" y="3545896"/>
                        <a:ext cx="1930400" cy="939800"/>
                      </a:xfrm>
                      <a:prstGeom prst="rect">
                        <a:avLst/>
                      </a:prstGeom>
                    </p:spPr>
                  </p:pic>
                </p:oleObj>
              </mc:Fallback>
            </mc:AlternateContent>
          </a:graphicData>
        </a:graphic>
      </p:graphicFrame>
    </p:spTree>
    <p:extLst>
      <p:ext uri="{BB962C8B-B14F-4D97-AF65-F5344CB8AC3E}">
        <p14:creationId xmlns:p14="http://schemas.microsoft.com/office/powerpoint/2010/main" val="66668582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13739</TotalTime>
  <Words>981</Words>
  <Application>Microsoft Macintosh PowerPoint</Application>
  <PresentationFormat>On-screen Show (4:3)</PresentationFormat>
  <Paragraphs>142</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19</vt:i4>
      </vt:variant>
    </vt:vector>
  </HeadingPairs>
  <TitlesOfParts>
    <vt:vector size="29" baseType="lpstr">
      <vt:lpstr>Arial</vt:lpstr>
      <vt:lpstr>Calibri</vt:lpstr>
      <vt:lpstr>Cambria Math</vt:lpstr>
      <vt:lpstr>Comic Sans MS</vt:lpstr>
      <vt:lpstr>Helvetica</vt:lpstr>
      <vt:lpstr>Times New Roman</vt:lpstr>
      <vt:lpstr>Theme1</vt:lpstr>
      <vt:lpstr>Document</vt:lpstr>
      <vt:lpstr>Equation</vt:lpstr>
      <vt:lpstr>Mathcad</vt:lpstr>
      <vt:lpstr>PowerPoint Presentation</vt:lpstr>
      <vt:lpstr>What is Coherent electron Cooling</vt:lpstr>
      <vt:lpstr>Options of Amplifiers</vt:lpstr>
      <vt:lpstr>The role of theoretical tools</vt:lpstr>
      <vt:lpstr>Analytical Tools for the Modulation Process I</vt:lpstr>
      <vt:lpstr>Validating Numerical Simulations with Theoretical Prediction</vt:lpstr>
      <vt:lpstr>PowerPoint Presentation</vt:lpstr>
      <vt:lpstr>Simulation tools for predicting the influences of CeC to a circulating ion beam II</vt:lpstr>
      <vt:lpstr>Plasma-Cascade Instability</vt:lpstr>
      <vt:lpstr>Estimate Cooling Force for PCA-based CeC: Parameters </vt:lpstr>
      <vt:lpstr>PowerPoint Presentation</vt:lpstr>
      <vt:lpstr>Tolerance of PCA-based CeC on the noise of electron beam</vt:lpstr>
      <vt:lpstr>Some Preliminary Estimates for eRHIC</vt:lpstr>
      <vt:lpstr>MBEC (Chicane-based CeC)</vt:lpstr>
      <vt:lpstr>Analysis of MBEC: Single Ion Approach III</vt:lpstr>
      <vt:lpstr>Analysis in Frequency Domain by G. Stupakov and P. Baxevanis</vt:lpstr>
      <vt:lpstr>Comparison with Macro-particle Tracking</vt:lpstr>
      <vt:lpstr>Future Work and Challenges</vt:lpstr>
      <vt:lpstr>Open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 Demonstration Experiment: Predicted Performance</dc:title>
  <dc:creator>Wang, Gang</dc:creator>
  <cp:lastModifiedBy>Hao, Yue</cp:lastModifiedBy>
  <cp:revision>245</cp:revision>
  <cp:lastPrinted>2017-10-24T21:36:01Z</cp:lastPrinted>
  <dcterms:created xsi:type="dcterms:W3CDTF">2006-08-16T00:00:00Z</dcterms:created>
  <dcterms:modified xsi:type="dcterms:W3CDTF">2019-07-26T13:21:00Z</dcterms:modified>
</cp:coreProperties>
</file>