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5" d="100"/>
          <a:sy n="195" d="100"/>
        </p:scale>
        <p:origin x="-120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2574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Kazakh mathematician Oct 2013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Point out inversion curve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Point out inversion curve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2Z6UJbwxBZI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Cryogenics : The cool part of accelerators.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Dhananjay K Ravikumar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December 15,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65500" y="1733850"/>
            <a:ext cx="4045199" cy="1675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Heat Transfer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939500" y="163274"/>
            <a:ext cx="3837000" cy="467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modes of heat transfer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>
              <a:spcBef>
                <a:spcPts val="0"/>
              </a:spcBef>
              <a:buNone/>
            </a:pPr>
            <a:r>
              <a:rPr lang="en"/>
              <a:t>Conduction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Convection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Radiation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Heat Transfer analysis is performed to estimate heat loads in accelerator structures such as Waveguides, RF cavities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Done to estimate heat loads that have to be handled by the cryogenic system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90100" y="229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Conduction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92500" cy="38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Mainly involves solving the diffusion equation in 3D with various boundary conditions (to suit the problem at hand)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Very hard to solve analytically especially when K is f (T) and when there are multiple materials (Ex: Cu coated Stainless steel)</a:t>
            </a:r>
          </a:p>
        </p:txBody>
      </p:sp>
      <p:pic>
        <p:nvPicPr>
          <p:cNvPr id="129" name="Shape 129" descr="diffusion equ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287" y="1962150"/>
            <a:ext cx="40100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27200" y="345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Numerical heat transfer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74950" y="1152475"/>
            <a:ext cx="8846700" cy="384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3 ways of discretizing the PDE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Finite difference, Finite element &amp; Finite volume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  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                                                                                                                    Only approximate at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                                                                                                                              best!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                                             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                                         </a:t>
            </a:r>
          </a:p>
        </p:txBody>
      </p:sp>
      <p:pic>
        <p:nvPicPr>
          <p:cNvPr id="136" name="Shape 136" descr="numerical-methods-for-2-d-heat-transfer-9-6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900" y="634568"/>
            <a:ext cx="2991849" cy="224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blackbo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300" y="2943825"/>
            <a:ext cx="5822800" cy="19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 idx="4294967295"/>
          </p:nvPr>
        </p:nvSpPr>
        <p:spPr>
          <a:xfrm>
            <a:off x="72600" y="1803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Fluid flow and convection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4294967295"/>
          </p:nvPr>
        </p:nvSpPr>
        <p:spPr>
          <a:xfrm>
            <a:off x="72600" y="781925"/>
            <a:ext cx="9033000" cy="425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Fluid flow can be classified in many different ways. For forced convection , our main concern is  whether it is laminar or turbulent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                                      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                                      </a:t>
            </a:r>
          </a:p>
        </p:txBody>
      </p:sp>
      <p:pic>
        <p:nvPicPr>
          <p:cNvPr id="144" name="Shape 144" descr="sketch-laminar-flow-turbulent-fl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75" y="1387849"/>
            <a:ext cx="2896349" cy="264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3417350" y="1387850"/>
            <a:ext cx="5353500" cy="354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Turbulence is chaotic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Major characteristics are enhanced rates of momentum and energy diffusion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Downside for accelerator applications is that the pressure fluctuations induce structural vibrations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Vortex shedding and the plight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Of Tacoma Narrows bridge.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46" name="Shape 146" descr="Image-Tacoma_Narrows_Bridge1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7199" y="3395149"/>
            <a:ext cx="2502625" cy="174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Navier Stokes Equations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39950" y="1084675"/>
            <a:ext cx="8864100" cy="398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53" name="Shape 153" descr="nseq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21" y="1230471"/>
            <a:ext cx="4735375" cy="35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5091025" y="1288800"/>
            <a:ext cx="3741300" cy="37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Remain unsolved in the 200 years since they were written.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1 of 7 problems for which the clay mathematical institute offers a prize 1 million dollars.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Problem is not even to solve the equations. it is to either prove it can be or cannot be solved.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Radiation</a:t>
            </a:r>
          </a:p>
        </p:txBody>
      </p:sp>
      <p:pic>
        <p:nvPicPr>
          <p:cNvPr id="160" name="Shape 160" descr="slide_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5" y="1370924"/>
            <a:ext cx="3789400" cy="28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22475" y="973875"/>
            <a:ext cx="8709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Radiation heat transfer is more geometry than heat transfer.</a:t>
            </a:r>
          </a:p>
        </p:txBody>
      </p:sp>
      <p:pic>
        <p:nvPicPr>
          <p:cNvPr id="162" name="Shape 162" descr="radiation mode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9224" y="1546575"/>
            <a:ext cx="4711550" cy="349334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55625" y="4257100"/>
            <a:ext cx="3761400" cy="7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Sample form factor calc for a cylindrical geometry (beam pipe)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71750" y="1826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Case study - Thermal analysis for the HOM waveguide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r="34738"/>
          <a:stretch/>
        </p:blipFill>
        <p:spPr>
          <a:xfrm>
            <a:off x="152400" y="907700"/>
            <a:ext cx="2912299" cy="22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074" y="907699"/>
            <a:ext cx="5767974" cy="25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 descr="hand cal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87400"/>
            <a:ext cx="6505251" cy="32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l="854" t="1487" r="40597"/>
          <a:stretch/>
        </p:blipFill>
        <p:spPr>
          <a:xfrm>
            <a:off x="6505250" y="0"/>
            <a:ext cx="2624250" cy="22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239100" y="198275"/>
            <a:ext cx="5825700" cy="8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Temperature profiles along the length of the waveguide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091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and why?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Cryogenics: Science of producing and maintaining ultra cold temperatures.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Needed in accelerators for: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Superconducting components such as magnets and RF cavities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Lesser costs involved (Capital and operational) in commissioning superconducting machines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66750" y="1844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How?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66750" y="757175"/>
            <a:ext cx="8969400" cy="423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Cryo R&amp;D involves Thermodynamics, Fluid Mechanics and Heat Transfer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Managing heat loads (Static and Dynamic) are very real constraints on the feasibility of any design (RF/Magnet).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Studies are performed to solve heat transfer problems and to try and work around these constraints while keeping the physics performance in mind.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66750" y="1844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Thermodynamics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66750" y="757175"/>
            <a:ext cx="8969400" cy="423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laws of thermodynamics have to be satisfied for any realistic system design.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First and second law analysis are performed to come up with a feasible design of the refrigeration system used to cool the operational fluid to cryogenic temperatures.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 variety of refrigeration cycles can be employed with increasing complexity to improve the efficiency of the system.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58250" y="45300"/>
            <a:ext cx="9085800" cy="5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000"/>
              <a:t>How is cooling achieved?</a:t>
            </a:r>
          </a:p>
        </p:txBody>
      </p:sp>
      <p:pic>
        <p:nvPicPr>
          <p:cNvPr id="84" name="Shape 84" descr="Throttling_in_Ts_diagram_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3700"/>
            <a:ext cx="3970574" cy="32191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187100" y="763625"/>
            <a:ext cx="4872600" cy="42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Applying basic energy conservation to an expansion device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Q</a:t>
            </a:r>
            <a:r>
              <a:rPr lang="en" sz="1800" baseline="-2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</a:t>
            </a: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+  m(h</a:t>
            </a:r>
            <a:r>
              <a:rPr lang="en" sz="1800" baseline="-2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</a:t>
            </a: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+ v</a:t>
            </a:r>
            <a:r>
              <a:rPr lang="en" sz="1800" baseline="-2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</a:t>
            </a:r>
            <a:r>
              <a:rPr lang="en" sz="1800" baseline="30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/2 + gz</a:t>
            </a:r>
            <a:r>
              <a:rPr lang="en" sz="1800" baseline="-2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</a:t>
            </a: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 = W</a:t>
            </a:r>
            <a:r>
              <a:rPr lang="en" sz="1800" baseline="-2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out</a:t>
            </a: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+ m(h</a:t>
            </a:r>
            <a:r>
              <a:rPr lang="en" sz="1800" baseline="-2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out</a:t>
            </a: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+ v</a:t>
            </a:r>
            <a:r>
              <a:rPr lang="en" sz="1800" baseline="-2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out</a:t>
            </a:r>
            <a:r>
              <a:rPr lang="en" sz="1800" baseline="30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/2 + gz</a:t>
            </a:r>
            <a:r>
              <a:rPr lang="en" sz="1800" baseline="-2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out</a:t>
            </a: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There is no heat in and work done and changes in kinetic and potential energies are negligible which results in h</a:t>
            </a:r>
            <a:r>
              <a:rPr lang="en" sz="1800" baseline="-2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= h</a:t>
            </a:r>
            <a:r>
              <a:rPr lang="en" sz="1800" baseline="-2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 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Expansion is a constant enthalpy process</a:t>
            </a:r>
          </a:p>
          <a:p>
            <a:pPr lv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4187100" y="763625"/>
            <a:ext cx="4872600" cy="42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Thermodynamic properties of Fluids are available as Excel packages. (GASPAK and HePAK)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Entire cryogenic systems are “designed” in microsoft excel. 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Closed Cycles. (He costs 22$ / gallon)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Figure to the left shows a basic J-T expansion cycle with a HX stack to improve efficiency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Thermal Shields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3700"/>
            <a:ext cx="3513583" cy="421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28900" y="47675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Colder than outer space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69100" y="833925"/>
            <a:ext cx="8875800" cy="41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Boiling point of Liquid helium is set by the vapor pressure.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1 bar is atmospheric pressure. 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2K boiling pt corresponds to a pressure of 30 mbar so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Vapor pressure of evaporating He must correspond to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30mbar if it should boil at 2K.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More fascinating things start to happen at these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temperatures. 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375" y="1503037"/>
            <a:ext cx="3562375" cy="21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174950" y="209950"/>
            <a:ext cx="87942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The curious case of Superfluid He</a:t>
            </a:r>
          </a:p>
        </p:txBody>
      </p:sp>
      <p:sp>
        <p:nvSpPr>
          <p:cNvPr id="104" name="Shape 104" descr="Helium becomes superfluid and displays amazing properties." title="Superfluid helium">
            <a:hlinkClick r:id="rId3"/>
          </p:cNvPr>
          <p:cNvSpPr/>
          <p:nvPr/>
        </p:nvSpPr>
        <p:spPr>
          <a:xfrm>
            <a:off x="64125" y="1078875"/>
            <a:ext cx="3304599" cy="24784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05" name="Shape 105" descr="image00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8275" y="869774"/>
            <a:ext cx="3131699" cy="212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962975" y="3924700"/>
            <a:ext cx="1930500" cy="6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Phase diagram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Of Helium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22475" y="3714750"/>
            <a:ext cx="3131700" cy="9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209950" y="3802225"/>
            <a:ext cx="3044099" cy="79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Why is the Helium boiling as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it is being cooled?</a:t>
            </a:r>
          </a:p>
        </p:txBody>
      </p:sp>
      <p:pic>
        <p:nvPicPr>
          <p:cNvPr id="109" name="Shape 109" descr="He4PD.gi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1124" y="3144474"/>
            <a:ext cx="2236147" cy="18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10550" y="94350"/>
            <a:ext cx="8706000" cy="72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two fluid model and heat transfer</a:t>
            </a:r>
          </a:p>
        </p:txBody>
      </p:sp>
      <p:pic>
        <p:nvPicPr>
          <p:cNvPr id="115" name="Shape 115" descr="TFM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2025"/>
            <a:ext cx="3439875" cy="350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924700" y="1078850"/>
            <a:ext cx="4992000" cy="350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Superfluid Helium exhibits remarkable thermal properties. 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Hence used in cooling to 2K. (not that we have other choices.)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Superfluid has zero entropy! How is it so efficient in heat transfer? 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Superfluid pressure transducers.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Macintosh PowerPoint</Application>
  <PresentationFormat>On-screen Show (16:9)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Average</vt:lpstr>
      <vt:lpstr>Oswald</vt:lpstr>
      <vt:lpstr>slate</vt:lpstr>
      <vt:lpstr>Cryogenics : The cool part of accelerators. </vt:lpstr>
      <vt:lpstr>What and why?</vt:lpstr>
      <vt:lpstr>How?</vt:lpstr>
      <vt:lpstr>Thermodynamics</vt:lpstr>
      <vt:lpstr>How is cooling achieved?</vt:lpstr>
      <vt:lpstr>PowerPoint Presentation</vt:lpstr>
      <vt:lpstr>Colder than outer space</vt:lpstr>
      <vt:lpstr>PowerPoint Presentation</vt:lpstr>
      <vt:lpstr>The two fluid model and heat transfer</vt:lpstr>
      <vt:lpstr>Heat Transfer</vt:lpstr>
      <vt:lpstr>Conduction </vt:lpstr>
      <vt:lpstr>Numerical heat transfer</vt:lpstr>
      <vt:lpstr>Fluid flow and convection</vt:lpstr>
      <vt:lpstr>The Navier Stokes Equations</vt:lpstr>
      <vt:lpstr>Radiation</vt:lpstr>
      <vt:lpstr>Case study - Thermal analysis for the HOM waveguide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Cryogenics : The cool part of accelerators. </dc:title>
  <cp:lastModifiedBy>Vladimir Litvinenko</cp:lastModifiedBy>
  <cp:revision>1</cp:revision>
  <dcterms:modified xsi:type="dcterms:W3CDTF">2016-12-15T19:51:40Z</dcterms:modified>
</cp:coreProperties>
</file>