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9" r:id="rId4"/>
    <p:sldId id="280" r:id="rId5"/>
    <p:sldId id="281" r:id="rId6"/>
    <p:sldId id="276" r:id="rId7"/>
    <p:sldId id="274" r:id="rId8"/>
    <p:sldId id="285" r:id="rId9"/>
    <p:sldId id="258" r:id="rId10"/>
    <p:sldId id="261" r:id="rId11"/>
    <p:sldId id="262" r:id="rId12"/>
    <p:sldId id="263" r:id="rId13"/>
    <p:sldId id="264" r:id="rId14"/>
    <p:sldId id="272" r:id="rId15"/>
    <p:sldId id="265" r:id="rId16"/>
    <p:sldId id="266" r:id="rId17"/>
    <p:sldId id="286" r:id="rId18"/>
    <p:sldId id="270" r:id="rId19"/>
    <p:sldId id="290" r:id="rId20"/>
    <p:sldId id="291" r:id="rId21"/>
    <p:sldId id="292" r:id="rId22"/>
    <p:sldId id="271" r:id="rId23"/>
    <p:sldId id="283" r:id="rId24"/>
    <p:sldId id="289" r:id="rId25"/>
    <p:sldId id="284" r:id="rId26"/>
    <p:sldId id="287" r:id="rId27"/>
    <p:sldId id="275" r:id="rId28"/>
    <p:sldId id="288" r:id="rId29"/>
    <p:sldId id="277" r:id="rId30"/>
    <p:sldId id="267" r:id="rId31"/>
    <p:sldId id="269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D84D0EA-0056-854C-9D47-E2DD6E192A63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E44F090-C3CF-0748-AC4D-4DAF13DC1D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Space charge effect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 7</a:t>
            </a:r>
            <a:r>
              <a:rPr lang="en-US" baseline="30000" dirty="0" smtClean="0"/>
              <a:t>th</a:t>
            </a:r>
            <a:r>
              <a:rPr lang="en-US" dirty="0" smtClean="0"/>
              <a:t> , PHY554</a:t>
            </a:r>
          </a:p>
          <a:p>
            <a:r>
              <a:rPr lang="en-US" dirty="0" smtClean="0"/>
              <a:t>Kentaro Mihara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5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Courant Snyder Invariant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44807"/>
          </a:xfrm>
        </p:spPr>
        <p:txBody>
          <a:bodyPr/>
          <a:lstStyle/>
          <a:p>
            <a:r>
              <a:rPr lang="en-US" dirty="0" smtClean="0"/>
              <a:t>Hill’s </a:t>
            </a:r>
            <a:r>
              <a:rPr lang="en-US" dirty="0" err="1" smtClean="0"/>
              <a:t>eqn</a:t>
            </a:r>
            <a:r>
              <a:rPr lang="en-US" dirty="0" smtClean="0"/>
              <a:t> (linear beam dynamics) gives rise to invariant.</a:t>
            </a:r>
            <a:endParaRPr lang="en-US" dirty="0"/>
          </a:p>
        </p:txBody>
      </p:sp>
      <p:pic>
        <p:nvPicPr>
          <p:cNvPr id="5" name="Picture 4" descr="Screenshot 2016-12-04 09.17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7" y="2556363"/>
            <a:ext cx="7759700" cy="1816100"/>
          </a:xfrm>
          <a:prstGeom prst="rect">
            <a:avLst/>
          </a:prstGeom>
        </p:spPr>
      </p:pic>
      <p:pic>
        <p:nvPicPr>
          <p:cNvPr id="6" name="Picture 5" descr="Screenshot 2016-12-04 09.1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72" y="4366315"/>
            <a:ext cx="6502400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9230" y="5545007"/>
            <a:ext cx="7839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Ai is called Courant Snyder Invariant</a:t>
            </a:r>
          </a:p>
          <a:p>
            <a:r>
              <a:rPr lang="en-US" sz="2800" dirty="0" smtClean="0"/>
              <a:t>Energy of the beam, amplitude of oscillation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216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58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4D KV. D gives elliptical uniform </a:t>
            </a:r>
            <a:r>
              <a:rPr lang="en-US" dirty="0" err="1" smtClean="0"/>
              <a:t>dist</a:t>
            </a:r>
            <a:r>
              <a:rPr lang="en-US" dirty="0" smtClean="0"/>
              <a:t> in any 2d projection </a:t>
            </a:r>
          </a:p>
          <a:p>
            <a:r>
              <a:rPr lang="en-US" dirty="0" smtClean="0"/>
              <a:t>Not realistic but highly investigated and used for accelerator designing.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the Poisson </a:t>
            </a:r>
            <a:r>
              <a:rPr lang="en-US" dirty="0" err="1" smtClean="0"/>
              <a:t>eqn</a:t>
            </a:r>
            <a:r>
              <a:rPr lang="en-US" dirty="0" smtClean="0"/>
              <a:t> would be calculated as</a:t>
            </a:r>
            <a:endParaRPr lang="en-US" dirty="0"/>
          </a:p>
        </p:txBody>
      </p:sp>
      <p:pic>
        <p:nvPicPr>
          <p:cNvPr id="5" name="Picture 4" descr="Screenshot 2016-12-04 09.1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86" y="3489477"/>
            <a:ext cx="3979323" cy="21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in KV.D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Poison </a:t>
            </a:r>
            <a:r>
              <a:rPr lang="en-US" dirty="0" err="1" smtClean="0"/>
              <a:t>eqn</a:t>
            </a:r>
            <a:r>
              <a:rPr lang="en-US" dirty="0" smtClean="0"/>
              <a:t> is written by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Analytical solution of space charge potential inside of the beam is linear form</a:t>
            </a:r>
            <a:endParaRPr lang="en-US" dirty="0"/>
          </a:p>
        </p:txBody>
      </p:sp>
      <p:pic>
        <p:nvPicPr>
          <p:cNvPr id="5" name="Picture 4" descr="Screenshot 2016-12-04 09.3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5" y="4881563"/>
            <a:ext cx="8547100" cy="1244600"/>
          </a:xfrm>
          <a:prstGeom prst="rect">
            <a:avLst/>
          </a:prstGeom>
        </p:spPr>
      </p:pic>
      <p:pic>
        <p:nvPicPr>
          <p:cNvPr id="6" name="Picture 5" descr="Screenshot 2016-12-04 09.27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14" y="2409689"/>
            <a:ext cx="7452594" cy="12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 err="1" smtClean="0"/>
              <a:t>emittance</a:t>
            </a:r>
            <a:r>
              <a:rPr lang="en-US" dirty="0" smtClean="0"/>
              <a:t> as maximum C.S invariant</a:t>
            </a:r>
          </a:p>
          <a:p>
            <a:endParaRPr lang="en-US" dirty="0"/>
          </a:p>
          <a:p>
            <a:r>
              <a:rPr lang="en-US" dirty="0" smtClean="0"/>
              <a:t>Means the edge of the distribution</a:t>
            </a:r>
          </a:p>
          <a:p>
            <a:endParaRPr lang="en-US" dirty="0"/>
          </a:p>
          <a:p>
            <a:r>
              <a:rPr lang="en-US" dirty="0" smtClean="0"/>
              <a:t>Hill’s </a:t>
            </a:r>
            <a:r>
              <a:rPr lang="en-US" dirty="0" err="1" smtClean="0"/>
              <a:t>eqn</a:t>
            </a:r>
            <a:r>
              <a:rPr lang="en-US" dirty="0" smtClean="0"/>
              <a:t> can be written by envelope </a:t>
            </a:r>
            <a:r>
              <a:rPr lang="en-US" dirty="0" err="1" smtClean="0"/>
              <a:t>rx</a:t>
            </a:r>
            <a:r>
              <a:rPr lang="en-US" dirty="0" smtClean="0"/>
              <a:t> as follows</a:t>
            </a:r>
            <a:endParaRPr lang="en-US" dirty="0"/>
          </a:p>
        </p:txBody>
      </p:sp>
      <p:pic>
        <p:nvPicPr>
          <p:cNvPr id="4" name="Picture 3" descr="Screenshot 2016-12-04 09.46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14" y="2272890"/>
            <a:ext cx="2832100" cy="558800"/>
          </a:xfrm>
          <a:prstGeom prst="rect">
            <a:avLst/>
          </a:prstGeom>
        </p:spPr>
      </p:pic>
      <p:pic>
        <p:nvPicPr>
          <p:cNvPr id="5" name="Picture 4" descr="Screenshot 2016-12-04 09.46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53" y="3393262"/>
            <a:ext cx="3289300" cy="584200"/>
          </a:xfrm>
          <a:prstGeom prst="rect">
            <a:avLst/>
          </a:prstGeom>
        </p:spPr>
      </p:pic>
      <p:pic>
        <p:nvPicPr>
          <p:cNvPr id="6" name="Picture 5" descr="Screenshot 2016-12-04 09.47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08563"/>
            <a:ext cx="8483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Projection of 4D invariant KV distribution</a:t>
            </a:r>
          </a:p>
          <a:p>
            <a:r>
              <a:rPr lang="en-US" dirty="0" smtClean="0"/>
              <a:t>If not KV </a:t>
            </a:r>
            <a:r>
              <a:rPr lang="en-US" dirty="0" err="1" smtClean="0"/>
              <a:t>dist</a:t>
            </a:r>
            <a:r>
              <a:rPr lang="en-US" dirty="0" smtClean="0"/>
              <a:t>, E.E is given equivalently by moments(statistical information)</a:t>
            </a:r>
            <a:endParaRPr lang="en-US" dirty="0"/>
          </a:p>
        </p:txBody>
      </p:sp>
      <p:pic>
        <p:nvPicPr>
          <p:cNvPr id="4" name="Picture 3" descr="Screenshot 2016-12-04 12.34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9" y="3415863"/>
            <a:ext cx="8680815" cy="27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2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phase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Space charge acts as defocusing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Generate tune shift from designated P.A is called depressed P.A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Each limit is called S.C or </a:t>
            </a:r>
            <a:r>
              <a:rPr lang="en-US" dirty="0" err="1" smtClean="0"/>
              <a:t>Emittance</a:t>
            </a:r>
            <a:r>
              <a:rPr lang="en-US" dirty="0" smtClean="0"/>
              <a:t> dominated beam</a:t>
            </a:r>
            <a:endParaRPr lang="en-US" dirty="0"/>
          </a:p>
        </p:txBody>
      </p:sp>
      <p:pic>
        <p:nvPicPr>
          <p:cNvPr id="5" name="Picture 4" descr="Screenshot 2016-12-04 09.5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9" y="2189605"/>
            <a:ext cx="6209682" cy="984598"/>
          </a:xfrm>
          <a:prstGeom prst="rect">
            <a:avLst/>
          </a:prstGeom>
        </p:spPr>
      </p:pic>
      <p:pic>
        <p:nvPicPr>
          <p:cNvPr id="6" name="Picture 5" descr="Screenshot 2016-12-04 09.56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43" y="4114641"/>
            <a:ext cx="4533900" cy="1155700"/>
          </a:xfrm>
          <a:prstGeom prst="rect">
            <a:avLst/>
          </a:prstGeom>
        </p:spPr>
      </p:pic>
      <p:pic>
        <p:nvPicPr>
          <p:cNvPr id="7" name="Picture 6" descr="Screenshot 2016-12-05 22.39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283072"/>
            <a:ext cx="3958443" cy="10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4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Incoherent tune shift by S.C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constant focusing strength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Also for individual particle, tune spread will emerge due to their position.</a:t>
            </a:r>
            <a:endParaRPr lang="en-US" dirty="0"/>
          </a:p>
        </p:txBody>
      </p:sp>
      <p:pic>
        <p:nvPicPr>
          <p:cNvPr id="6" name="Picture 5" descr="Screenshot 2016-12-04 10.0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9533"/>
            <a:ext cx="1968500" cy="863600"/>
          </a:xfrm>
          <a:prstGeom prst="rect">
            <a:avLst/>
          </a:prstGeom>
        </p:spPr>
      </p:pic>
      <p:pic>
        <p:nvPicPr>
          <p:cNvPr id="7" name="Picture 6" descr="Screenshot 2016-12-04 09.49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19" y="2245180"/>
            <a:ext cx="6262039" cy="2111538"/>
          </a:xfrm>
          <a:prstGeom prst="rect">
            <a:avLst/>
          </a:prstGeom>
        </p:spPr>
      </p:pic>
      <p:pic>
        <p:nvPicPr>
          <p:cNvPr id="8" name="Picture 7" descr="Screenshot 2016-12-05 22.36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77" y="4724961"/>
            <a:ext cx="7307399" cy="17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Incoherent T.S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5065" cy="4525963"/>
          </a:xfrm>
        </p:spPr>
        <p:txBody>
          <a:bodyPr/>
          <a:lstStyle/>
          <a:p>
            <a:r>
              <a:rPr lang="en-US" dirty="0" smtClean="0"/>
              <a:t>It is cast into tune spread =&gt; more likely to cross the resonance tune =&gt; undesirable beam loss</a:t>
            </a:r>
          </a:p>
          <a:p>
            <a:r>
              <a:rPr lang="en-US" dirty="0"/>
              <a:t>CERN Proton Synchrotron Booster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shot 2016-12-06 10.14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65" y="1600200"/>
            <a:ext cx="3870994" cy="473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tune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</a:t>
            </a:r>
            <a:r>
              <a:rPr lang="en-US" dirty="0" err="1" smtClean="0"/>
              <a:t>eqn</a:t>
            </a:r>
            <a:r>
              <a:rPr lang="en-US" dirty="0" smtClean="0"/>
              <a:t> of motion follows</a:t>
            </a:r>
            <a:endParaRPr lang="en-US" dirty="0"/>
          </a:p>
        </p:txBody>
      </p:sp>
      <p:pic>
        <p:nvPicPr>
          <p:cNvPr id="5" name="Picture 4" descr="Screenshot 2016-12-04 12.24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37" y="2491904"/>
            <a:ext cx="5359400" cy="965200"/>
          </a:xfrm>
          <a:prstGeom prst="rect">
            <a:avLst/>
          </a:prstGeom>
        </p:spPr>
      </p:pic>
      <p:pic>
        <p:nvPicPr>
          <p:cNvPr id="6" name="Picture 5" descr="Screenshot 2016-12-04 12.25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37" y="3654142"/>
            <a:ext cx="4953000" cy="113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3189" y="4915799"/>
            <a:ext cx="575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Unlikely the transverse one, </a:t>
            </a:r>
            <a:r>
              <a:rPr lang="en-US" sz="2400" dirty="0" err="1" smtClean="0"/>
              <a:t>longitudinaly</a:t>
            </a:r>
            <a:r>
              <a:rPr lang="en-US" sz="2400" dirty="0" smtClean="0"/>
              <a:t> tune shift could be focusing or defocusing depending on whether it is below or above transition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891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space charge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Beam interacts with the surrounding (pipe)</a:t>
            </a:r>
          </a:p>
          <a:p>
            <a:r>
              <a:rPr lang="en-US" dirty="0"/>
              <a:t>beam induces surface charges or currents into this environment that act back on the beam, possibly resulting in an ‘indirect’ space-charge </a:t>
            </a:r>
            <a:endParaRPr lang="en-US" dirty="0"/>
          </a:p>
          <a:p>
            <a:r>
              <a:rPr lang="en-US" dirty="0" smtClean="0"/>
              <a:t>Called Wake field</a:t>
            </a:r>
          </a:p>
          <a:p>
            <a:r>
              <a:rPr lang="en-US" dirty="0" smtClean="0"/>
              <a:t>Example) Beam </a:t>
            </a:r>
            <a:r>
              <a:rPr lang="en-US" dirty="0"/>
              <a:t>breakup instability</a:t>
            </a:r>
          </a:p>
          <a:p>
            <a:r>
              <a:rPr lang="en-US" dirty="0"/>
              <a:t>Bunch entering with offset from the center of the pipe in </a:t>
            </a:r>
            <a:r>
              <a:rPr lang="en-US" dirty="0" err="1"/>
              <a:t>linac</a:t>
            </a:r>
            <a:r>
              <a:rPr lang="en-US" dirty="0"/>
              <a:t> creates transverse wake field and it will acts back on the tail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7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charge </a:t>
            </a:r>
            <a:r>
              <a:rPr lang="en-US" dirty="0" smtClean="0"/>
              <a:t>overview (Direct space charge)</a:t>
            </a:r>
            <a:endParaRPr lang="en-US" dirty="0" smtClean="0"/>
          </a:p>
          <a:p>
            <a:r>
              <a:rPr lang="en-US" dirty="0" smtClean="0"/>
              <a:t>Space charge in KV envelope equation</a:t>
            </a:r>
          </a:p>
          <a:p>
            <a:r>
              <a:rPr lang="en-US" dirty="0" smtClean="0"/>
              <a:t>Transverse tune </a:t>
            </a:r>
            <a:r>
              <a:rPr lang="en-US" dirty="0" smtClean="0"/>
              <a:t>shift</a:t>
            </a:r>
          </a:p>
          <a:p>
            <a:r>
              <a:rPr lang="en-US" dirty="0" smtClean="0"/>
              <a:t>Beam Break up effect (Indirect space charge)</a:t>
            </a:r>
            <a:endParaRPr lang="en-US" dirty="0" smtClean="0"/>
          </a:p>
          <a:p>
            <a:r>
              <a:rPr lang="en-US" dirty="0" smtClean="0"/>
              <a:t>Longitudinal </a:t>
            </a:r>
            <a:r>
              <a:rPr lang="en-US" dirty="0" smtClean="0"/>
              <a:t>tune shift</a:t>
            </a:r>
          </a:p>
          <a:p>
            <a:r>
              <a:rPr lang="en-US" dirty="0" smtClean="0"/>
              <a:t>Compensation technique for S.C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space charge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BBU instability</a:t>
            </a:r>
          </a:p>
          <a:p>
            <a:r>
              <a:rPr lang="en-US" dirty="0" smtClean="0"/>
              <a:t>In long </a:t>
            </a:r>
            <a:r>
              <a:rPr lang="en-US" dirty="0" err="1" smtClean="0"/>
              <a:t>linac</a:t>
            </a:r>
            <a:r>
              <a:rPr lang="en-US" dirty="0"/>
              <a:t> </a:t>
            </a:r>
            <a:r>
              <a:rPr lang="en-US" dirty="0" smtClean="0"/>
              <a:t>with high current beam, this effects amplifying the distortion of the beam shape </a:t>
            </a:r>
            <a:r>
              <a:rPr lang="en-US" dirty="0"/>
              <a:t>into a “banana” like shape. </a:t>
            </a:r>
            <a:endParaRPr lang="en-US" dirty="0"/>
          </a:p>
        </p:txBody>
      </p:sp>
      <p:pic>
        <p:nvPicPr>
          <p:cNvPr id="4" name="Picture 3" descr="Screenshot 2016-12-07 15.5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5" y="3706250"/>
            <a:ext cx="7827306" cy="18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6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space charge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BBU instability</a:t>
            </a:r>
          </a:p>
          <a:p>
            <a:endParaRPr lang="en-US" dirty="0"/>
          </a:p>
        </p:txBody>
      </p:sp>
      <p:pic>
        <p:nvPicPr>
          <p:cNvPr id="5" name="Picture 4" descr="bb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89" y="1600201"/>
            <a:ext cx="5308600" cy="3568700"/>
          </a:xfrm>
          <a:prstGeom prst="rect">
            <a:avLst/>
          </a:prstGeom>
        </p:spPr>
      </p:pic>
      <p:pic>
        <p:nvPicPr>
          <p:cNvPr id="6" name="bbu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6562" y="2502187"/>
            <a:ext cx="54864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0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Non linearity of S.C causes instability of the beam such as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growth, incoherent tune shift =&gt; tune spread!!</a:t>
            </a:r>
            <a:endParaRPr lang="en-US" sz="2800" dirty="0"/>
          </a:p>
          <a:p>
            <a:r>
              <a:rPr lang="en-US" sz="2800" dirty="0" smtClean="0"/>
              <a:t>How can we compensate those effect?</a:t>
            </a:r>
          </a:p>
          <a:p>
            <a:endParaRPr lang="en-US" sz="2800" dirty="0"/>
          </a:p>
          <a:p>
            <a:r>
              <a:rPr lang="en-US" sz="2800" dirty="0" smtClean="0"/>
              <a:t>A lot of work is going on for this subject.</a:t>
            </a:r>
          </a:p>
        </p:txBody>
      </p:sp>
    </p:spTree>
    <p:extLst>
      <p:ext uri="{BB962C8B-B14F-4D97-AF65-F5344CB8AC3E}">
        <p14:creationId xmlns:p14="http://schemas.microsoft.com/office/powerpoint/2010/main" val="395843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of S.C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endParaRPr lang="en-US" dirty="0"/>
          </a:p>
        </p:txBody>
      </p:sp>
      <p:pic>
        <p:nvPicPr>
          <p:cNvPr id="4" name="Picture 3" descr="VFPt_octupole_wire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28" y="1417638"/>
            <a:ext cx="2367286" cy="2367286"/>
          </a:xfrm>
          <a:prstGeom prst="rect">
            <a:avLst/>
          </a:prstGeom>
        </p:spPr>
      </p:pic>
      <p:pic>
        <p:nvPicPr>
          <p:cNvPr id="5" name="Picture 4" descr="Screenshot 2016-12-06 09.1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3149"/>
            <a:ext cx="8232423" cy="24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0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of S.C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of family of </a:t>
            </a:r>
            <a:r>
              <a:rPr lang="en-US" dirty="0" err="1" smtClean="0"/>
              <a:t>Octupole</a:t>
            </a:r>
            <a:r>
              <a:rPr lang="en-US" dirty="0" smtClean="0"/>
              <a:t> can suppress the 2</a:t>
            </a:r>
            <a:r>
              <a:rPr lang="en-US" baseline="30000" dirty="0" smtClean="0"/>
              <a:t>nd</a:t>
            </a:r>
            <a:r>
              <a:rPr lang="en-US" dirty="0" smtClean="0"/>
              <a:t> leading order of S.C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6" y="2985637"/>
            <a:ext cx="3592896" cy="2874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8172" y="3889977"/>
            <a:ext cx="646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766" y="2985637"/>
            <a:ext cx="3555856" cy="2874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7404" y="6050433"/>
            <a:ext cx="293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Space charge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24374" y="6009699"/>
            <a:ext cx="170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Octupole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773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of S.C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Compensate the S.C force by static force with electrons</a:t>
            </a:r>
          </a:p>
          <a:p>
            <a:r>
              <a:rPr lang="en-US" sz="1600" b="1" dirty="0"/>
              <a:t>Electron lenses</a:t>
            </a:r>
            <a:r>
              <a:rPr lang="en-US" sz="1600" dirty="0"/>
              <a:t>, in which a negatively charged </a:t>
            </a:r>
            <a:r>
              <a:rPr lang="en-US" sz="1600" dirty="0" smtClean="0"/>
              <a:t>electron </a:t>
            </a:r>
            <a:r>
              <a:rPr lang="en-US" sz="1600" dirty="0"/>
              <a:t>beam collides with the proton beam inside a strong </a:t>
            </a:r>
            <a:r>
              <a:rPr lang="en-US" sz="1600" dirty="0" smtClean="0"/>
              <a:t>solenoid </a:t>
            </a:r>
            <a:r>
              <a:rPr lang="en-US" sz="1600" dirty="0"/>
              <a:t>field, could also compensate the </a:t>
            </a:r>
            <a:r>
              <a:rPr lang="en-US" sz="1600" dirty="0" err="1" smtClean="0"/>
              <a:t>s.c</a:t>
            </a:r>
            <a:r>
              <a:rPr lang="en-US" sz="1600" dirty="0" err="1"/>
              <a:t>.</a:t>
            </a:r>
            <a:r>
              <a:rPr lang="en-US" sz="1600" dirty="0"/>
              <a:t> 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shot 2016-12-06 09.16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2" y="3100221"/>
            <a:ext cx="5310140" cy="3089693"/>
          </a:xfrm>
          <a:prstGeom prst="rect">
            <a:avLst/>
          </a:prstGeom>
        </p:spPr>
      </p:pic>
      <p:pic>
        <p:nvPicPr>
          <p:cNvPr id="5" name="Picture 4" descr="Screenshot 2016-12-06 09.23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72" y="4018624"/>
            <a:ext cx="5472238" cy="21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3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 of S.C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for PS booster at CERN</a:t>
            </a:r>
          </a:p>
          <a:p>
            <a:r>
              <a:rPr lang="en-US" dirty="0" smtClean="0"/>
              <a:t>4 electron lens with 10 </a:t>
            </a:r>
            <a:r>
              <a:rPr lang="en-US" dirty="0" err="1" smtClean="0"/>
              <a:t>keV</a:t>
            </a:r>
            <a:r>
              <a:rPr lang="en-US" dirty="0" smtClean="0"/>
              <a:t>, 1.2A</a:t>
            </a:r>
            <a:endParaRPr lang="en-US" dirty="0"/>
          </a:p>
        </p:txBody>
      </p:sp>
      <p:pic>
        <p:nvPicPr>
          <p:cNvPr id="6" name="Picture 5" descr="Screenshot 2016-12-06 08.55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06" y="2809185"/>
            <a:ext cx="5867661" cy="3074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2019" y="5883395"/>
            <a:ext cx="748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Incoherent tune spread is suppressed by seeing 12 particles located at sigma to 2 sigma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67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Nonlinearity of S.C causes instability such as </a:t>
            </a:r>
            <a:r>
              <a:rPr lang="en-US" dirty="0" err="1" smtClean="0"/>
              <a:t>emittance</a:t>
            </a:r>
            <a:r>
              <a:rPr lang="en-US" dirty="0" smtClean="0"/>
              <a:t> growth</a:t>
            </a:r>
          </a:p>
          <a:p>
            <a:r>
              <a:rPr lang="en-US" dirty="0" smtClean="0"/>
              <a:t>Introduced the S.C effect in EV envelope </a:t>
            </a:r>
            <a:r>
              <a:rPr lang="en-US" dirty="0" err="1" smtClean="0"/>
              <a:t>eqn</a:t>
            </a:r>
            <a:endParaRPr lang="en-US" dirty="0" smtClean="0"/>
          </a:p>
          <a:p>
            <a:r>
              <a:rPr lang="en-US" dirty="0" smtClean="0"/>
              <a:t>Transverse and longitudinal tune shift </a:t>
            </a:r>
            <a:r>
              <a:rPr lang="en-US" dirty="0" smtClean="0"/>
              <a:t>and its incoherence could cause undesirable beam loss</a:t>
            </a:r>
            <a:endParaRPr lang="en-US" dirty="0" smtClean="0"/>
          </a:p>
          <a:p>
            <a:r>
              <a:rPr lang="en-US" dirty="0" smtClean="0"/>
              <a:t>S.C compensation technique is going on and challenging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458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https://</a:t>
            </a:r>
            <a:r>
              <a:rPr lang="en-US" dirty="0" err="1"/>
              <a:t>acceleratorinstitute.web.cern.ch</a:t>
            </a:r>
            <a:r>
              <a:rPr lang="en-US" dirty="0"/>
              <a:t>/</a:t>
            </a:r>
            <a:r>
              <a:rPr lang="en-US" dirty="0" err="1"/>
              <a:t>acceleratorinstitute</a:t>
            </a:r>
            <a:r>
              <a:rPr lang="en-US" dirty="0"/>
              <a:t>/ACINST89/</a:t>
            </a:r>
            <a:r>
              <a:rPr lang="en-US" dirty="0" err="1"/>
              <a:t>Schindl_Space_Charge.pdf</a:t>
            </a:r>
            <a:endParaRPr lang="en-US" dirty="0"/>
          </a:p>
          <a:p>
            <a:r>
              <a:rPr lang="en-US" dirty="0"/>
              <a:t>SPACE-CHARGE COMPENSATION OPTIONS FOR THE LHC INJECTOR COMPLEX∗ </a:t>
            </a: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Aiba</a:t>
            </a:r>
            <a:r>
              <a:rPr lang="en-US" dirty="0"/>
              <a:t>, M. Chanel, U. </a:t>
            </a:r>
            <a:r>
              <a:rPr lang="en-US" dirty="0" err="1"/>
              <a:t>Dorda</a:t>
            </a:r>
            <a:r>
              <a:rPr lang="en-US" dirty="0"/>
              <a:t>, R. </a:t>
            </a:r>
            <a:r>
              <a:rPr lang="en-US" dirty="0" err="1" smtClean="0"/>
              <a:t>Garoby</a:t>
            </a:r>
            <a:endParaRPr lang="en-US" dirty="0" smtClean="0"/>
          </a:p>
          <a:p>
            <a:r>
              <a:rPr lang="en-US" dirty="0"/>
              <a:t>https://</a:t>
            </a:r>
            <a:r>
              <a:rPr lang="en-US" dirty="0" err="1"/>
              <a:t>acceleratorinstitute.web.cern.ch</a:t>
            </a:r>
            <a:r>
              <a:rPr lang="en-US" dirty="0"/>
              <a:t>/</a:t>
            </a:r>
            <a:r>
              <a:rPr lang="en-US" dirty="0" err="1"/>
              <a:t>acceleratorinstitute</a:t>
            </a:r>
            <a:r>
              <a:rPr lang="en-US" dirty="0"/>
              <a:t>/ACINST89/</a:t>
            </a:r>
            <a:r>
              <a:rPr lang="en-US" dirty="0" err="1"/>
              <a:t>Schindl_Space_Charge.pdf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uspas.fnal.gov</a:t>
            </a:r>
            <a:r>
              <a:rPr lang="en-US" dirty="0"/>
              <a:t>/materials/09UNM/Unit_4_Lecture_13_Beam_loading_&amp;_wakefileds.pdf</a:t>
            </a:r>
            <a:endParaRPr lang="en-US" dirty="0" smtClean="0"/>
          </a:p>
          <a:p>
            <a:r>
              <a:rPr lang="en-US" dirty="0"/>
              <a:t>Transverse Equilibrium Distributions* Prof. Steven M. </a:t>
            </a:r>
            <a:r>
              <a:rPr lang="en-US" dirty="0" smtClean="0"/>
              <a:t>Lund</a:t>
            </a:r>
          </a:p>
          <a:p>
            <a:r>
              <a:rPr lang="en-US" dirty="0" smtClean="0"/>
              <a:t>USPAS2016 Collective Instability by Alex Chao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4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1546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0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“Collective effect” space charge is the coulomb force the particle experiences by its surrounding</a:t>
            </a:r>
          </a:p>
          <a:p>
            <a:r>
              <a:rPr lang="en-US" dirty="0" smtClean="0"/>
              <a:t>Proportional to its intensity</a:t>
            </a:r>
          </a:p>
          <a:p>
            <a:r>
              <a:rPr lang="en-US" dirty="0" smtClean="0"/>
              <a:t>Adversely affect the beam stability</a:t>
            </a:r>
          </a:p>
        </p:txBody>
      </p:sp>
      <p:pic>
        <p:nvPicPr>
          <p:cNvPr id="5" name="Picture 4" descr="Screenshot 2016-12-05 22.2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4" y="3841866"/>
            <a:ext cx="7778067" cy="24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Unbunched</a:t>
            </a:r>
            <a:r>
              <a:rPr lang="en-US" dirty="0" smtClean="0"/>
              <a:t> uniform longitudinal </a:t>
            </a:r>
            <a:r>
              <a:rPr lang="en-US" dirty="0" err="1" smtClean="0"/>
              <a:t>dist</a:t>
            </a:r>
            <a:r>
              <a:rPr lang="en-US" dirty="0" smtClean="0"/>
              <a:t> gives only transverse field by symmetry</a:t>
            </a:r>
          </a:p>
          <a:p>
            <a:r>
              <a:rPr lang="en-US" dirty="0" smtClean="0"/>
              <a:t>Non uniform </a:t>
            </a:r>
            <a:r>
              <a:rPr lang="en-US" dirty="0" err="1" smtClean="0"/>
              <a:t>dist</a:t>
            </a:r>
            <a:r>
              <a:rPr lang="en-US" dirty="0" smtClean="0"/>
              <a:t> gives rise to S.C in s direction.</a:t>
            </a:r>
          </a:p>
          <a:p>
            <a:r>
              <a:rPr lang="en-US" dirty="0" err="1" smtClean="0"/>
              <a:t>Elamda</a:t>
            </a:r>
            <a:r>
              <a:rPr lang="en-US" dirty="0" smtClean="0"/>
              <a:t>(s-</a:t>
            </a:r>
            <a:r>
              <a:rPr lang="en-US" dirty="0" err="1" smtClean="0"/>
              <a:t>betact</a:t>
            </a:r>
            <a:r>
              <a:rPr lang="en-US" dirty="0" smtClean="0"/>
              <a:t>) with </a:t>
            </a:r>
            <a:r>
              <a:rPr lang="en-US" dirty="0" err="1" smtClean="0"/>
              <a:t>lamda</a:t>
            </a:r>
            <a:r>
              <a:rPr lang="en-US" dirty="0" smtClean="0"/>
              <a:t> being line charge density</a:t>
            </a:r>
          </a:p>
          <a:p>
            <a:r>
              <a:rPr lang="en-US" dirty="0" smtClean="0"/>
              <a:t>S.C proportional to </a:t>
            </a:r>
            <a:r>
              <a:rPr lang="en-US" dirty="0" err="1" smtClean="0"/>
              <a:t>lamda</a:t>
            </a:r>
            <a:r>
              <a:rPr lang="en-US" dirty="0" smtClean="0"/>
              <a:t> prime and 1/gamma can be </a:t>
            </a:r>
            <a:r>
              <a:rPr lang="en-US" dirty="0" err="1" smtClean="0"/>
              <a:t>gessed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14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Faraday’s law gives </a:t>
            </a:r>
            <a:r>
              <a:rPr lang="en-US" dirty="0" err="1" smtClean="0"/>
              <a:t>Es</a:t>
            </a:r>
            <a:endParaRPr lang="en-US" dirty="0"/>
          </a:p>
        </p:txBody>
      </p:sp>
      <p:pic>
        <p:nvPicPr>
          <p:cNvPr id="5" name="Picture 4" descr="Screenshot 2016-12-04 12.2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3357"/>
            <a:ext cx="5412499" cy="2153707"/>
          </a:xfrm>
          <a:prstGeom prst="rect">
            <a:avLst/>
          </a:prstGeom>
        </p:spPr>
      </p:pic>
      <p:pic>
        <p:nvPicPr>
          <p:cNvPr id="6" name="Picture 5" descr="Screenshot 2016-12-04 12.22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064"/>
            <a:ext cx="6858000" cy="1803400"/>
          </a:xfrm>
          <a:prstGeom prst="rect">
            <a:avLst/>
          </a:prstGeom>
        </p:spPr>
      </p:pic>
      <p:pic>
        <p:nvPicPr>
          <p:cNvPr id="7" name="Picture 6" descr="Screenshot 2016-12-04 12.23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57028"/>
            <a:ext cx="3733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6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angle is small</a:t>
            </a:r>
          </a:p>
          <a:p>
            <a:r>
              <a:rPr lang="en-US" dirty="0" smtClean="0"/>
              <a:t>So </a:t>
            </a:r>
            <a:r>
              <a:rPr lang="en-US" dirty="0" err="1" smtClean="0"/>
              <a:t>Er</a:t>
            </a:r>
            <a:r>
              <a:rPr lang="en-US" dirty="0" smtClean="0"/>
              <a:t> and </a:t>
            </a:r>
            <a:r>
              <a:rPr lang="en-US" dirty="0" err="1" smtClean="0"/>
              <a:t>Bseta</a:t>
            </a:r>
            <a:r>
              <a:rPr lang="en-US" dirty="0" smtClean="0"/>
              <a:t> would be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Line integral for Faraday’s law gives </a:t>
            </a:r>
            <a:r>
              <a:rPr lang="en-US" dirty="0" err="1" smtClean="0"/>
              <a:t>Es</a:t>
            </a:r>
            <a:r>
              <a:rPr lang="en-US" dirty="0" smtClean="0"/>
              <a:t> as follows</a:t>
            </a:r>
            <a:endParaRPr lang="en-US" dirty="0"/>
          </a:p>
        </p:txBody>
      </p:sp>
      <p:pic>
        <p:nvPicPr>
          <p:cNvPr id="4" name="Picture 3" descr="Screenshot 2016-12-04 12.1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7" y="2740851"/>
            <a:ext cx="6286500" cy="1181100"/>
          </a:xfrm>
          <a:prstGeom prst="rect">
            <a:avLst/>
          </a:prstGeom>
        </p:spPr>
      </p:pic>
      <p:pic>
        <p:nvPicPr>
          <p:cNvPr id="6" name="Picture 5" descr="Screenshot 2016-12-04 12.1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44" y="5091545"/>
            <a:ext cx="3393219" cy="8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1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Cancelation at </a:t>
            </a:r>
            <a:r>
              <a:rPr lang="en-US" dirty="0" err="1" smtClean="0"/>
              <a:t>ultrarelativity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Repulsive force by radial E field is canceled by azimuthal B field at relativistic limit</a:t>
            </a:r>
            <a:endParaRPr lang="en-US" dirty="0"/>
          </a:p>
        </p:txBody>
      </p:sp>
      <p:pic>
        <p:nvPicPr>
          <p:cNvPr id="4" name="Picture 3" descr="Screenshot 2016-12-05 22.18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8" y="2699181"/>
            <a:ext cx="4688800" cy="2555154"/>
          </a:xfrm>
          <a:prstGeom prst="rect">
            <a:avLst/>
          </a:prstGeom>
        </p:spPr>
      </p:pic>
      <p:pic>
        <p:nvPicPr>
          <p:cNvPr id="5" name="Picture 4" descr="Screenshot 2016-12-06 00.36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32" y="2980674"/>
            <a:ext cx="2171700" cy="825500"/>
          </a:xfrm>
          <a:prstGeom prst="rect">
            <a:avLst/>
          </a:prstGeom>
        </p:spPr>
      </p:pic>
      <p:pic>
        <p:nvPicPr>
          <p:cNvPr id="6" name="Picture 5" descr="Screenshot 2016-12-06 00.36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32" y="4197492"/>
            <a:ext cx="2146300" cy="800100"/>
          </a:xfrm>
          <a:prstGeom prst="rect">
            <a:avLst/>
          </a:prstGeom>
        </p:spPr>
      </p:pic>
      <p:pic>
        <p:nvPicPr>
          <p:cNvPr id="7" name="Picture 6" descr="Screenshot 2016-12-06 00.38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4" y="5643563"/>
            <a:ext cx="2527300" cy="482600"/>
          </a:xfrm>
          <a:prstGeom prst="rect">
            <a:avLst/>
          </a:prstGeom>
        </p:spPr>
      </p:pic>
      <p:pic>
        <p:nvPicPr>
          <p:cNvPr id="8" name="Picture 7" descr="Screenshot 2016-12-06 00.39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57" y="5463970"/>
            <a:ext cx="492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0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Nonlinearity of S.C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S.C has linear form for uniform distribution, it gives rise to non-linear form for more realistic dist.</a:t>
            </a:r>
            <a:endParaRPr lang="en-US" dirty="0"/>
          </a:p>
        </p:txBody>
      </p:sp>
      <p:pic>
        <p:nvPicPr>
          <p:cNvPr id="4" name="Picture 3" descr="Screenshot 2016-12-05 22.2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78" y="3066713"/>
            <a:ext cx="6958029" cy="3397212"/>
          </a:xfrm>
          <a:prstGeom prst="rect">
            <a:avLst/>
          </a:prstGeom>
        </p:spPr>
      </p:pic>
      <p:pic>
        <p:nvPicPr>
          <p:cNvPr id="5" name="Picture 4" descr="Screenshot 2016-12-05 23.07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78" y="2948900"/>
            <a:ext cx="6573224" cy="35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7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SRF112Mhz Gun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2000 particles with 2nC and 1.5MeV with and without S.C</a:t>
            </a:r>
            <a:endParaRPr lang="en-US" dirty="0"/>
          </a:p>
        </p:txBody>
      </p:sp>
      <p:pic>
        <p:nvPicPr>
          <p:cNvPr id="4" name="Picture 3" descr="Screenshot 2016-12-04 13.5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81" y="2780419"/>
            <a:ext cx="2230980" cy="3520890"/>
          </a:xfrm>
          <a:prstGeom prst="rect">
            <a:avLst/>
          </a:prstGeom>
        </p:spPr>
      </p:pic>
      <p:pic>
        <p:nvPicPr>
          <p:cNvPr id="5" name="Picture 4" descr="Screenshot 2016-12-04 13.58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3" y="2605273"/>
            <a:ext cx="4031324" cy="38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as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1685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Fig. S.C effect for 112 SRF Gun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Spotsize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3366FF"/>
                </a:solidFill>
              </a:rPr>
              <a:t>emittance</a:t>
            </a:r>
            <a:r>
              <a:rPr lang="en-US" dirty="0" smtClean="0"/>
              <a:t> with charge 0.25 ~ 2 </a:t>
            </a:r>
            <a:r>
              <a:rPr lang="en-US" dirty="0" err="1" smtClean="0"/>
              <a:t>nC</a:t>
            </a:r>
            <a:endParaRPr lang="en-US" dirty="0" smtClean="0"/>
          </a:p>
          <a:p>
            <a:r>
              <a:rPr lang="en-US" dirty="0" smtClean="0"/>
              <a:t>Solid line has 1.5mm and dashed line has 0.75mm laser spot size</a:t>
            </a:r>
          </a:p>
        </p:txBody>
      </p:sp>
      <p:pic>
        <p:nvPicPr>
          <p:cNvPr id="6" name="Picture 5" descr="Screenshot 2016-12-04 13.54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8" y="1448957"/>
            <a:ext cx="7906782" cy="35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0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S.C in envelope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Envelope equation</a:t>
            </a:r>
          </a:p>
          <a:p>
            <a:r>
              <a:rPr lang="en-US" dirty="0"/>
              <a:t>Simplest consistent model incorporating applied focusing, </a:t>
            </a:r>
            <a:r>
              <a:rPr lang="en-US" dirty="0" err="1"/>
              <a:t>space­charge</a:t>
            </a:r>
            <a:r>
              <a:rPr lang="en-US" dirty="0"/>
              <a:t> defocusing, and thermal defocusing forces </a:t>
            </a:r>
            <a:endParaRPr lang="en-US" dirty="0" smtClean="0">
              <a:effectLst/>
            </a:endParaRPr>
          </a:p>
          <a:p>
            <a:r>
              <a:rPr lang="en-US" dirty="0" smtClean="0"/>
              <a:t>Starting </a:t>
            </a:r>
            <a:r>
              <a:rPr lang="en-US" dirty="0"/>
              <a:t>point of almost all practical machine design!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0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Hill’s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Transverse particle dynamics</a:t>
            </a:r>
          </a:p>
          <a:p>
            <a:r>
              <a:rPr lang="en-US" dirty="0" smtClean="0"/>
              <a:t>Deviation from reference particle in </a:t>
            </a:r>
            <a:r>
              <a:rPr lang="en-US" dirty="0" err="1" smtClean="0"/>
              <a:t>Frenet-Serret</a:t>
            </a:r>
            <a:r>
              <a:rPr lang="en-US" dirty="0" smtClean="0"/>
              <a:t> coordinate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shot 2016-12-04 09.03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0897"/>
            <a:ext cx="5683866" cy="1536180"/>
          </a:xfrm>
          <a:prstGeom prst="rect">
            <a:avLst/>
          </a:prstGeom>
        </p:spPr>
      </p:pic>
      <p:pic>
        <p:nvPicPr>
          <p:cNvPr id="6" name="Picture 5" descr="Screenshot 2016-12-04 09.14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21" y="5073723"/>
            <a:ext cx="4305300" cy="609600"/>
          </a:xfrm>
          <a:prstGeom prst="rect">
            <a:avLst/>
          </a:prstGeom>
        </p:spPr>
      </p:pic>
      <p:pic>
        <p:nvPicPr>
          <p:cNvPr id="7" name="Picture 6" descr="Screenshot 2016-12-04 19.17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2" y="5732463"/>
            <a:ext cx="5867400" cy="78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0352" y="3480897"/>
            <a:ext cx="2846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Hill’s </a:t>
            </a:r>
            <a:r>
              <a:rPr lang="en-US" sz="2400" dirty="0" err="1" smtClean="0"/>
              <a:t>eqn</a:t>
            </a:r>
            <a:r>
              <a:rPr lang="en-US" sz="2400" dirty="0" smtClean="0"/>
              <a:t> with </a:t>
            </a:r>
            <a:r>
              <a:rPr lang="en-US" sz="2400" dirty="0" err="1" smtClean="0"/>
              <a:t>Floquent</a:t>
            </a:r>
            <a:r>
              <a:rPr lang="en-US" sz="2400" dirty="0" smtClean="0"/>
              <a:t> theorem, periodic lattice condition gives x with periodic amplitude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68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3651</TotalTime>
  <Words>873</Words>
  <Application>Microsoft Macintosh PowerPoint</Application>
  <PresentationFormat>On-screen Show (4:3)</PresentationFormat>
  <Paragraphs>150</Paragraphs>
  <Slides>32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Breeze</vt:lpstr>
      <vt:lpstr>Space charge effect</vt:lpstr>
      <vt:lpstr>Outline</vt:lpstr>
      <vt:lpstr>Space charge</vt:lpstr>
      <vt:lpstr>Cancelation at ultrarelativity</vt:lpstr>
      <vt:lpstr>Nonlinearity of S.C</vt:lpstr>
      <vt:lpstr>Phase space SRF112Mhz Gun</vt:lpstr>
      <vt:lpstr>Charge as variance</vt:lpstr>
      <vt:lpstr>S.C in envelope equation</vt:lpstr>
      <vt:lpstr>Hill’s equation</vt:lpstr>
      <vt:lpstr>Courant Snyder Invariant</vt:lpstr>
      <vt:lpstr>KV distribution</vt:lpstr>
      <vt:lpstr>Space charge in KV.D</vt:lpstr>
      <vt:lpstr>Envelope equation</vt:lpstr>
      <vt:lpstr>Envelope equation</vt:lpstr>
      <vt:lpstr>Transverse phase shift</vt:lpstr>
      <vt:lpstr>Incoherent tune shift by S.C</vt:lpstr>
      <vt:lpstr>Incoherent T.S</vt:lpstr>
      <vt:lpstr>Longitudinal tune shift</vt:lpstr>
      <vt:lpstr>Indirect space charge effect</vt:lpstr>
      <vt:lpstr>Indirect space charge effect</vt:lpstr>
      <vt:lpstr>Indirect space charge effect</vt:lpstr>
      <vt:lpstr>So far..</vt:lpstr>
      <vt:lpstr>Compensation of S.C</vt:lpstr>
      <vt:lpstr>Compensation of S.C</vt:lpstr>
      <vt:lpstr>Compensation of S.C</vt:lpstr>
      <vt:lpstr>Compensation of S.C</vt:lpstr>
      <vt:lpstr>Summary</vt:lpstr>
      <vt:lpstr>References</vt:lpstr>
      <vt:lpstr>Thank you for your attention!!</vt:lpstr>
      <vt:lpstr>Longitudinal S.C</vt:lpstr>
      <vt:lpstr>Longitudinal S.C</vt:lpstr>
      <vt:lpstr>Longitudinal S.C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charge effect</dc:title>
  <dc:creator>Kentaro Mihara</dc:creator>
  <cp:lastModifiedBy>Kentaro Mihara</cp:lastModifiedBy>
  <cp:revision>42</cp:revision>
  <dcterms:created xsi:type="dcterms:W3CDTF">2016-12-04T13:50:30Z</dcterms:created>
  <dcterms:modified xsi:type="dcterms:W3CDTF">2016-12-07T21:30:29Z</dcterms:modified>
</cp:coreProperties>
</file>