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1" r:id="rId16"/>
    <p:sldId id="276" r:id="rId17"/>
    <p:sldId id="265" r:id="rId18"/>
    <p:sldId id="277" r:id="rId19"/>
    <p:sldId id="266" r:id="rId20"/>
    <p:sldId id="283" r:id="rId21"/>
    <p:sldId id="279" r:id="rId22"/>
    <p:sldId id="289" r:id="rId23"/>
    <p:sldId id="264" r:id="rId24"/>
    <p:sldId id="278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07"/>
    <p:restoredTop sz="94687"/>
  </p:normalViewPr>
  <p:slideViewPr>
    <p:cSldViewPr snapToGrid="0" snapToObjects="1">
      <p:cViewPr varScale="1">
        <p:scale>
          <a:sx n="62" d="100"/>
          <a:sy n="62" d="100"/>
        </p:scale>
        <p:origin x="2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E4C3-DE2D-5F4A-A854-8CDCBDE02E1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4BBD2-89F4-D840-993E-260AE0F2B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0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)=E_0(s)\sin(\omega t+\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ct+z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)\sin(\omega t+\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U=e\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}E_0(s)\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})ds\times\sin(\phi)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\left(t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{3Q_s}{h\left|\eta\right|}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1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U=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\sin(\phi)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\dot{U}=\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\dot{\delta}=\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}{TE_0}\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\delta_{n+1}-\delta_{n}=\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}{\beta^2E_0}(\sin\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-\sin\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=\omega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kz_n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v}{v}=\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{1}{\gamma^2}\delta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 C}{C}=\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{x(s)}{\rho}ds=\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{D(s)}{\rho}ds\delta=\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\delta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\Delta \phi=\omega \Delta t+\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{\color[rgb]{0.501961,0.000000,0.250980}\phi_{n+1}-\phi_{n}=}\omega T\eta\delta_{n+1}={\color[rgb]{0.501961,0.000000,0.250980}2\pi\eta\delta_{n+1}}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\dot\delta=\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\omega_0}{2\pi\beta^2E_0}\left(\sin\phi-\sin\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\omega_0}{2\pi\beta^2E_0}\left[\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+\sin\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\left(\phi-\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\right)\right]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\eta\omega_0^2}{2\pi\beta^2E_0}\left(\sin\phi-\sin\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\omega_0}{2\pi\beta^2E_0}\left(\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\phi-1\right)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\pm\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{2eV}{\pi\beta^2E_0h\left|\eta\right|}}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\omega_0^2}{2\pi\beta^2E_0}\Delta\phi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Q_s=\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\eta\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}{2\pi\beta^2E_0}}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{1}{2}h\omega_0\eta\delta^2+\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\omega_0\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}{4\pi\beta^2E_0}\Delta\phi^2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{\delta}{\left&lt;\delta\right&gt;}\right)^2+\left(\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{\Delta\phi}{\left&lt;\Delta\phi\right&gt;}\right)^2=1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{\left&lt;\delta\right&gt;}{\left&lt;\Delta\phi\right&gt;}=\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\right|}{2\pi h\left|\eta\right|\beta^2E_0}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BD2-89F4-D840-993E-260AE0F2BE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4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4364-C745-3D4F-93E7-C05F62E2C623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0813-42F3-7243-AA1E-527257F8F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Chalkboard"/>
          <a:ea typeface="+mj-ea"/>
          <a:cs typeface="Chalkboar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46.emf"/><Relationship Id="rId5" Type="http://schemas.openxmlformats.org/officeDocument/2006/relationships/image" Target="../media/image2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5" Type="http://schemas.openxmlformats.org/officeDocument/2006/relationships/image" Target="../media/image71.emf"/><Relationship Id="rId6" Type="http://schemas.openxmlformats.org/officeDocument/2006/relationships/image" Target="../media/image72.emf"/><Relationship Id="rId7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png"/><Relationship Id="rId5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Relationship Id="rId3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5" Type="http://schemas.openxmlformats.org/officeDocument/2006/relationships/image" Target="../media/image85.em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4" Type="http://schemas.openxmlformats.org/officeDocument/2006/relationships/video" Target="../media/media3.mp4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emf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9.png"/><Relationship Id="rId5" Type="http://schemas.openxmlformats.org/officeDocument/2006/relationships/image" Target="../media/image90.emf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Longitudinal</a:t>
            </a:r>
            <a:r>
              <a:rPr lang="zh-CN" altLang="en-US" dirty="0"/>
              <a:t> </a:t>
            </a:r>
            <a:r>
              <a:rPr lang="en-US" altLang="zh-CN" dirty="0" smtClean="0"/>
              <a:t>Dynamics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Charged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Consider the example with following parameter: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Proton beam with 100 </a:t>
            </a:r>
            <a:r>
              <a:rPr lang="en-US" dirty="0" err="1" smtClean="0">
                <a:solidFill>
                  <a:schemeClr val="accent1"/>
                </a:solidFill>
              </a:rPr>
              <a:t>GeV</a:t>
            </a:r>
            <a:r>
              <a:rPr lang="en-US" dirty="0" smtClean="0">
                <a:solidFill>
                  <a:schemeClr val="accent1"/>
                </a:solidFill>
              </a:rPr>
              <a:t> or 15 </a:t>
            </a:r>
            <a:r>
              <a:rPr lang="en-US" dirty="0" err="1" smtClean="0">
                <a:solidFill>
                  <a:schemeClr val="accent1"/>
                </a:solidFill>
              </a:rPr>
              <a:t>GeV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Cavity voltage 5MV</a:t>
            </a:r>
            <a:r>
              <a:rPr lang="en-US" altLang="zh-CN" dirty="0" smtClean="0">
                <a:solidFill>
                  <a:schemeClr val="accent1"/>
                </a:solidFill>
              </a:rPr>
              <a:t>,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360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harmonic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Compaction factor 0.002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net</a:t>
            </a:r>
            <a:r>
              <a:rPr lang="zh-CN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acceleration.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Initial condition: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81" y="4964081"/>
            <a:ext cx="14986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81" y="5605376"/>
            <a:ext cx="2095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 for 15GeV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3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3844948"/>
            <a:ext cx="3434990" cy="2576242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1268705"/>
            <a:ext cx="3431975" cy="2573981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98" y="3633136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stability, cont’d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1268705"/>
            <a:ext cx="3434990" cy="2576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3" y="3844948"/>
            <a:ext cx="3434989" cy="257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1268705"/>
            <a:ext cx="3431974" cy="2573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24" y="3844948"/>
            <a:ext cx="3434989" cy="257624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44" y="3635398"/>
            <a:ext cx="127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 cont’d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" y="1444976"/>
            <a:ext cx="6917015" cy="51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stability, cont’d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" y="1371600"/>
            <a:ext cx="7315200" cy="5486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23" y="3870563"/>
            <a:ext cx="1320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stability for </a:t>
            </a:r>
            <a:r>
              <a:rPr lang="en-US" dirty="0" smtClean="0"/>
              <a:t>100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</a:t>
            </a:r>
            <a:r>
              <a:rPr lang="en-US" dirty="0" err="1" smtClean="0">
                <a:sym typeface="Wingdings"/>
              </a:rPr>
              <a:t>Hamiltonian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2" y="1651686"/>
            <a:ext cx="4510585" cy="685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7583"/>
            <a:ext cx="669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The energy change is not continuous (only in cavities).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31717"/>
            <a:ext cx="8360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Over many turns, we consider the energy change and phase change are continuous and change to maps to two differential equations and change to an effective Hamiltonian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" y="5083763"/>
            <a:ext cx="1676695" cy="43203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22" y="2497466"/>
            <a:ext cx="3363597" cy="33052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3" y="3947380"/>
            <a:ext cx="4515968" cy="85867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95" y="4806050"/>
            <a:ext cx="4476705" cy="88708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5" y="5862335"/>
            <a:ext cx="7466890" cy="68033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251200" y="4806050"/>
            <a:ext cx="698500" cy="527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to pendulum</a:t>
            </a:r>
            <a:br>
              <a:rPr lang="en-US" dirty="0" smtClean="0"/>
            </a:br>
            <a:r>
              <a:rPr lang="en-US" dirty="0" smtClean="0"/>
              <a:t>@zero accelerating phase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4" y="1905944"/>
            <a:ext cx="3351614" cy="486525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47" y="1830881"/>
            <a:ext cx="3331585" cy="561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143" y="2696326"/>
            <a:ext cx="210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‘MASS’</a:t>
            </a:r>
          </a:p>
          <a:p>
            <a:pPr algn="ctr"/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(not unique)</a:t>
            </a:r>
            <a:endParaRPr lang="en-US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71" y="2803592"/>
            <a:ext cx="393700" cy="21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1293" y="3471319"/>
            <a:ext cx="197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Stable phase</a:t>
            </a:r>
            <a:endParaRPr lang="en-US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50" y="3402790"/>
            <a:ext cx="1079500" cy="419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1" y="3537090"/>
            <a:ext cx="3387812" cy="28375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73" y="2725956"/>
            <a:ext cx="952500" cy="41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1293" y="4313714"/>
            <a:ext cx="197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Bucket height</a:t>
            </a:r>
          </a:p>
          <a:p>
            <a:pPr algn="ctr"/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For stable motion</a:t>
            </a:r>
            <a:endParaRPr lang="en-US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4" y="4058935"/>
            <a:ext cx="2039155" cy="91762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3" y="4364943"/>
            <a:ext cx="659647" cy="357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2594" y="5340710"/>
            <a:ext cx="206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  <a:latin typeface="Chalkboard"/>
                <a:cs typeface="Chalkboard"/>
              </a:rPr>
              <a:t>Angular frequency for small oscillation</a:t>
            </a:r>
            <a:endParaRPr lang="en-US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4" y="5599053"/>
            <a:ext cx="656929" cy="369523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0" y="5330404"/>
            <a:ext cx="2444623" cy="9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amplitude approximation</a:t>
            </a:r>
            <a:br>
              <a:rPr lang="en-US" dirty="0" smtClean="0"/>
            </a:br>
            <a:r>
              <a:rPr lang="en-US" dirty="0" smtClean="0"/>
              <a:t>Stability criterion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9" y="2156218"/>
            <a:ext cx="3689510" cy="73110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19" y="3711972"/>
            <a:ext cx="2540000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9" y="4382545"/>
            <a:ext cx="3706898" cy="84114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19" y="5707864"/>
            <a:ext cx="2286000" cy="41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00" y="1637046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Back to the 2</a:t>
            </a:r>
            <a:r>
              <a:rPr lang="en-US" sz="2000" baseline="30000" dirty="0" smtClean="0">
                <a:solidFill>
                  <a:srgbClr val="4F81BD"/>
                </a:solidFill>
                <a:latin typeface="Chalkboard"/>
                <a:cs typeface="Chalkboard"/>
              </a:rPr>
              <a:t>nd</a:t>
            </a:r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order differential equation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00" y="3025127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Define the angle deviation (small)  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100" y="5329391"/>
            <a:ext cx="589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halkboard"/>
                <a:cs typeface="Chalkboard"/>
              </a:rPr>
              <a:t>Stable condition:</a:t>
            </a:r>
            <a:endParaRPr lang="en-US" sz="20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0937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tune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126532"/>
            <a:ext cx="8229600" cy="2141274"/>
          </a:xfrm>
        </p:spPr>
        <p:txBody>
          <a:bodyPr/>
          <a:lstStyle/>
          <a:p>
            <a:r>
              <a:rPr lang="en-US" dirty="0" smtClean="0"/>
              <a:t>Typical Numbers</a:t>
            </a:r>
          </a:p>
          <a:p>
            <a:pPr lvl="1"/>
            <a:r>
              <a:rPr lang="en-US" dirty="0" smtClean="0"/>
              <a:t>Hadron rings:	 ~1e-3</a:t>
            </a:r>
            <a:endParaRPr lang="en-US" dirty="0"/>
          </a:p>
          <a:p>
            <a:pPr lvl="1"/>
            <a:r>
              <a:rPr lang="en-US" dirty="0" smtClean="0"/>
              <a:t>Electron rings:  ~1e-1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10" y="1735138"/>
            <a:ext cx="5382690" cy="101453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56" y="2889317"/>
            <a:ext cx="2439262" cy="107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00" y="2889317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halkboard"/>
                <a:cs typeface="Chalkboard"/>
              </a:rPr>
              <a:t>Define </a:t>
            </a:r>
            <a:r>
              <a:rPr lang="en-US" sz="2000" dirty="0">
                <a:solidFill>
                  <a:schemeClr val="accent2"/>
                </a:solidFill>
                <a:latin typeface="Chalkboard"/>
                <a:cs typeface="Chalkboard"/>
              </a:rPr>
              <a:t>s</a:t>
            </a:r>
            <a:r>
              <a:rPr lang="en-US" sz="2000" dirty="0" smtClean="0">
                <a:solidFill>
                  <a:schemeClr val="accent2"/>
                </a:solidFill>
                <a:latin typeface="Chalkboard"/>
                <a:cs typeface="Chalkboard"/>
              </a:rPr>
              <a:t>ynchrotron tune</a:t>
            </a:r>
            <a:endParaRPr lang="en-US" sz="20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100" y="1562100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halkboard"/>
                <a:cs typeface="Chalkboard"/>
              </a:rPr>
              <a:t>The ‘tune’ is extracted as </a:t>
            </a:r>
            <a:endParaRPr lang="en-US" sz="20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362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 Phase Space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>
            <a:off x="3763818" y="2043539"/>
            <a:ext cx="5091546" cy="2078181"/>
          </a:xfrm>
          <a:prstGeom prst="arc">
            <a:avLst>
              <a:gd name="adj1" fmla="val 11349102"/>
              <a:gd name="adj2" fmla="val 21115498"/>
            </a:avLst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11091" y="1801085"/>
            <a:ext cx="1662545" cy="6003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30818" y="2043539"/>
            <a:ext cx="10044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30818" y="1281539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34364" y="2043539"/>
            <a:ext cx="496454" cy="623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41" y="1000991"/>
            <a:ext cx="2413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36" y="2572905"/>
            <a:ext cx="228600" cy="4191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05" y="1601355"/>
            <a:ext cx="215900" cy="3302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932" y="2663536"/>
            <a:ext cx="190500" cy="33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1300" y="165331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A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complete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description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of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a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charged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particle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motion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with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respect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to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the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‘ideal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particle’</a:t>
            </a:r>
            <a:r>
              <a:rPr lang="zh-CN" altLang="en-US" sz="2000" dirty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must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be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done</a:t>
            </a:r>
            <a:r>
              <a:rPr lang="zh-CN" altLang="en-US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chemeClr val="accent5"/>
                </a:solidFill>
                <a:latin typeface="Chalkboard"/>
                <a:cs typeface="Chalkboard"/>
              </a:rPr>
              <a:t>in 6D.</a:t>
            </a:r>
            <a:endParaRPr lang="en-US" sz="2000" dirty="0">
              <a:solidFill>
                <a:schemeClr val="accent5"/>
              </a:solidFill>
              <a:latin typeface="Chalkboard"/>
              <a:cs typeface="Chalkboard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6468" y="3204441"/>
            <a:ext cx="2996623" cy="505691"/>
            <a:chOff x="836468" y="3204441"/>
            <a:chExt cx="2996623" cy="505691"/>
          </a:xfrm>
        </p:grpSpPr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3971635"/>
            <a:ext cx="8229600" cy="2528456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Longitudinal dynamics is important in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Storage rings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Beam transport in Linac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Application</a:t>
            </a:r>
            <a:r>
              <a:rPr lang="en-US" altLang="zh-CN" dirty="0" smtClean="0">
                <a:solidFill>
                  <a:schemeClr val="accent1"/>
                </a:solidFill>
              </a:rPr>
              <a:t>s, such as Free Electron Laser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3422073"/>
            <a:ext cx="1536700" cy="304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89" y="3422073"/>
            <a:ext cx="2391032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Amplitude Approximation</a:t>
            </a:r>
            <a:br>
              <a:rPr lang="en-US" dirty="0" smtClean="0"/>
            </a:br>
            <a:r>
              <a:rPr lang="en-US" dirty="0" err="1" smtClean="0"/>
              <a:t>Hamitonian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5" y="1753138"/>
            <a:ext cx="7466890" cy="68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924" y="2614943"/>
            <a:ext cx="637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When the phase is close enough to the synchronous phase:</a:t>
            </a:r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324" y="4261596"/>
            <a:ext cx="741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The phase space trajectory will be upright ellipse for fixed ‘energy’ </a:t>
            </a:r>
            <a:endParaRPr lang="en-US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06" y="3227385"/>
            <a:ext cx="5038350" cy="80222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24" y="4925488"/>
            <a:ext cx="3228443" cy="80924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86" y="5909875"/>
            <a:ext cx="4275333" cy="9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35" y="1914414"/>
            <a:ext cx="2572767" cy="807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01" y="1222129"/>
            <a:ext cx="433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Transition happens when: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45" y="3036042"/>
            <a:ext cx="32766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673" y="3938604"/>
            <a:ext cx="7338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Below transition: Faster particle arrives first</a:t>
            </a:r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580" y="5145282"/>
            <a:ext cx="5861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Above transition: Slower </a:t>
            </a:r>
            <a:r>
              <a:rPr lang="en-US" sz="2000" dirty="0">
                <a:solidFill>
                  <a:srgbClr val="4F81BD"/>
                </a:solidFill>
                <a:latin typeface="Chalkboard"/>
                <a:cs typeface="Chalkboard"/>
              </a:rPr>
              <a:t>particle arrives first</a:t>
            </a:r>
          </a:p>
          <a:p>
            <a:endParaRPr lang="en-US" sz="20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30" y="4439332"/>
            <a:ext cx="1054100" cy="419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7" y="4459101"/>
            <a:ext cx="1358900" cy="3556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09" y="5860954"/>
            <a:ext cx="1358900" cy="355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4" y="5853168"/>
            <a:ext cx="1054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7" y="1518665"/>
            <a:ext cx="7591448" cy="542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Picture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4820" y="3009276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Above Transition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4602" y="4220301"/>
            <a:ext cx="1214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Below</a:t>
            </a:r>
          </a:p>
          <a:p>
            <a:r>
              <a:rPr lang="en-US" dirty="0" smtClean="0"/>
              <a:t>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Non-zero acceleration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In storage rings, we need acceleration for synchronous particle to compensate energy loss.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 now, we assume that the energy loss per turn is energy independent, and not net acceleration for synchronous particle.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1" y="5106099"/>
            <a:ext cx="7466890" cy="680335"/>
          </a:xfrm>
          <a:prstGeom prst="rect">
            <a:avLst/>
          </a:prstGeom>
        </p:spPr>
      </p:pic>
      <p:pic>
        <p:nvPicPr>
          <p:cNvPr id="5" name="Picture 4" descr="Screen Shot 2014-03-01 at 1.4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55" y="1907620"/>
            <a:ext cx="4983761" cy="38783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84222" y="3711223"/>
            <a:ext cx="2413000" cy="141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2808111" y="4619265"/>
            <a:ext cx="1552222" cy="973667"/>
          </a:xfrm>
          <a:prstGeom prst="wedgeEllipseCallout">
            <a:avLst>
              <a:gd name="adj1" fmla="val 39167"/>
              <a:gd name="adj2" fmla="val -1244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2667" y="4782933"/>
            <a:ext cx="87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halkboard SE Regular"/>
                <a:cs typeface="Chalkboard SE Regular"/>
              </a:rPr>
              <a:t>Stable region</a:t>
            </a:r>
            <a:endParaRPr lang="en-US" dirty="0">
              <a:solidFill>
                <a:schemeClr val="bg1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70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037"/>
            <a:ext cx="4551709" cy="341378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48" y="5245619"/>
            <a:ext cx="1778000" cy="469900"/>
          </a:xfrm>
          <a:prstGeom prst="rect">
            <a:avLst/>
          </a:prstGeom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25" y="1704037"/>
            <a:ext cx="4551708" cy="34137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71" y="5245619"/>
            <a:ext cx="1993900" cy="46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071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15 </a:t>
            </a:r>
            <a:r>
              <a:rPr lang="en-US" dirty="0" err="1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GeV</a:t>
            </a:r>
            <a:endParaRPr lang="en-US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200" y="60071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100 </a:t>
            </a:r>
            <a:r>
              <a:rPr lang="en-US" dirty="0" err="1" smtClean="0">
                <a:solidFill>
                  <a:schemeClr val="accent1"/>
                </a:solidFill>
                <a:latin typeface="Chalkboard SE Regular"/>
                <a:cs typeface="Chalkboard SE Regular"/>
              </a:rPr>
              <a:t>GeV</a:t>
            </a:r>
            <a:endParaRPr lang="en-US" dirty="0">
              <a:solidFill>
                <a:schemeClr val="accent1"/>
              </a:solidFill>
              <a:latin typeface="Chalkboard SE Regular"/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65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Phase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We can define longitudinal phase space area from the conjugate variables.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The phase space area remain constant even in acceleration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If we stay with,         , the phase space area is constant only without net acceleration. 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63" y="2760895"/>
            <a:ext cx="41656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2" y="4445195"/>
            <a:ext cx="96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</a:t>
            </a:r>
            <a:r>
              <a:rPr lang="en-US" dirty="0" smtClean="0"/>
              <a:t>Phase Space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may take a Gaussian beam distribution then the </a:t>
            </a:r>
            <a:r>
              <a:rPr lang="en-US" dirty="0" err="1" smtClean="0"/>
              <a:t>rms</a:t>
            </a:r>
            <a:r>
              <a:rPr lang="en-US" dirty="0" smtClean="0"/>
              <a:t> phase space area is simply: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area is conserved only </a:t>
            </a:r>
          </a:p>
          <a:p>
            <a:pPr lvl="1"/>
            <a:r>
              <a:rPr lang="en-US" dirty="0" smtClean="0"/>
              <a:t>When the beam distribution matches the bucket</a:t>
            </a:r>
          </a:p>
          <a:p>
            <a:pPr lvl="1"/>
            <a:r>
              <a:rPr lang="en-US" dirty="0" smtClean="0"/>
              <a:t>When the beam oscillation is very small (linear).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18" y="2910547"/>
            <a:ext cx="31623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69" y="3615745"/>
            <a:ext cx="2857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Space Area</a:t>
            </a:r>
            <a:br>
              <a:rPr lang="en-US" dirty="0" smtClean="0"/>
            </a:br>
            <a:r>
              <a:rPr lang="en-US" dirty="0" smtClean="0"/>
              <a:t>Examples and Evolution I</a:t>
            </a:r>
            <a:endParaRPr lang="en-US" dirty="0"/>
          </a:p>
        </p:txBody>
      </p:sp>
      <p:pic>
        <p:nvPicPr>
          <p:cNvPr id="4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288" y="1735667"/>
            <a:ext cx="6108464" cy="458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7752" y="2333170"/>
            <a:ext cx="2208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A Matched case</a:t>
            </a:r>
          </a:p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(Perfect injection):</a:t>
            </a:r>
          </a:p>
          <a:p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Initial condition matches:</a:t>
            </a:r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33" y="4244490"/>
            <a:ext cx="1833967" cy="78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Space Area</a:t>
            </a:r>
            <a:br>
              <a:rPr lang="en-US" dirty="0" smtClean="0"/>
            </a:br>
            <a:r>
              <a:rPr lang="en-US" dirty="0" smtClean="0"/>
              <a:t>Examples and Evolution II</a:t>
            </a:r>
            <a:endParaRPr lang="en-US" dirty="0"/>
          </a:p>
        </p:txBody>
      </p:sp>
      <p:pic>
        <p:nvPicPr>
          <p:cNvPr id="5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671724"/>
            <a:ext cx="4683712" cy="3512784"/>
          </a:xfrm>
          <a:prstGeom prst="rect">
            <a:avLst/>
          </a:prstGeom>
        </p:spPr>
      </p:pic>
      <p:pic>
        <p:nvPicPr>
          <p:cNvPr id="6" name="movi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60288" y="1671724"/>
            <a:ext cx="4683712" cy="3512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829" y="5380672"/>
            <a:ext cx="22087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A Unmatched case</a:t>
            </a:r>
          </a:p>
          <a:p>
            <a:endParaRPr lang="en-US" sz="2400" dirty="0" smtClean="0">
              <a:solidFill>
                <a:schemeClr val="accent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12" y="5380672"/>
            <a:ext cx="2565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Space Area</a:t>
            </a:r>
            <a:br>
              <a:rPr lang="en-US" dirty="0" smtClean="0"/>
            </a:br>
            <a:r>
              <a:rPr lang="en-US" dirty="0" smtClean="0"/>
              <a:t>Examples and Evolution III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0460" y="2148504"/>
            <a:ext cx="2208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Time jitter at injection, other wise same as the matched case:</a:t>
            </a:r>
          </a:p>
          <a:p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Chalkboard SE Regular"/>
                <a:cs typeface="Chalkboard SE Regular"/>
              </a:rPr>
              <a:t>The phase error is:</a:t>
            </a:r>
          </a:p>
          <a:p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  <a:p>
            <a:endParaRPr lang="en-US" dirty="0">
              <a:solidFill>
                <a:schemeClr val="accent2"/>
              </a:solidFill>
              <a:latin typeface="Chalkboard SE Regular"/>
              <a:cs typeface="Chalkboard SE Regular"/>
            </a:endParaRPr>
          </a:p>
        </p:txBody>
      </p:sp>
      <p:pic>
        <p:nvPicPr>
          <p:cNvPr id="7" name="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792109"/>
            <a:ext cx="5663260" cy="424744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6" y="4251915"/>
            <a:ext cx="2146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37" y="5268747"/>
            <a:ext cx="6577016" cy="960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Particle in RF Cavity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18" y="1417638"/>
            <a:ext cx="3906982" cy="2972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90638"/>
            <a:ext cx="4322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halkboard"/>
                <a:cs typeface="Chalkboard"/>
              </a:rPr>
              <a:t>Let us consider a ultra-relativistic particle passing a RF cavity, with the field E and voltage V.</a:t>
            </a:r>
            <a:endParaRPr lang="en-US" sz="20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36" y="3681855"/>
            <a:ext cx="441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Chalkboard"/>
                <a:cs typeface="Chalkboard"/>
              </a:rPr>
              <a:t>The energy gain of one charged particle with position z in a bunch:</a:t>
            </a:r>
            <a:endParaRPr lang="en-US" sz="20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1934"/>
            <a:ext cx="2272684" cy="69992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97545" y="5212774"/>
            <a:ext cx="3995804" cy="152053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2419" y="6363980"/>
            <a:ext cx="27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Chalkboard"/>
                <a:cs typeface="Chalkboard"/>
              </a:rPr>
              <a:t> T(transit time factor)V </a:t>
            </a:r>
            <a:endParaRPr lang="en-US" dirty="0">
              <a:solidFill>
                <a:schemeClr val="accent4"/>
              </a:solidFill>
              <a:latin typeface="Chalkboard"/>
              <a:cs typeface="Chalkboard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4173"/>
            <a:ext cx="4222835" cy="365058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1" y="4446824"/>
            <a:ext cx="5844164" cy="763063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6181267"/>
            <a:ext cx="2026149" cy="36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Assuming no energy loss, there will be net acceleration even with synchronous particle.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frequency of RF need to be synchronized with the increased revolution frequency.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So does the magnets.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The phase space area (DE-t</a:t>
            </a:r>
            <a:r>
              <a:rPr lang="en-US" smtClean="0">
                <a:solidFill>
                  <a:schemeClr val="accent4"/>
                </a:solidFill>
              </a:rPr>
              <a:t>) conserves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</a:t>
            </a:r>
            <a:endParaRPr lang="en-US" dirty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4809067" cy="3606800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5" y="1778000"/>
            <a:ext cx="4809066" cy="3606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5492750"/>
            <a:ext cx="939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5492750"/>
            <a:ext cx="149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 </a:t>
            </a:r>
            <a:r>
              <a:rPr lang="en-US" dirty="0"/>
              <a:t>P</a:t>
            </a:r>
            <a:r>
              <a:rPr lang="en-US" dirty="0" smtClean="0"/>
              <a:t>article in RF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name the synchronous particle’s phase </a:t>
            </a:r>
          </a:p>
          <a:p>
            <a:r>
              <a:rPr lang="en-US" dirty="0" smtClean="0"/>
              <a:t>For many good reasons, we don’t want the particle to experience the highest accelerating voltage (on crest).</a:t>
            </a:r>
            <a:endParaRPr lang="en-US" dirty="0"/>
          </a:p>
        </p:txBody>
      </p:sp>
      <p:pic>
        <p:nvPicPr>
          <p:cNvPr id="4" name="Picture 3" descr="Screen Shot 2014-02-22 at 11.56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4064" r="2680" b="6411"/>
          <a:stretch/>
        </p:blipFill>
        <p:spPr>
          <a:xfrm>
            <a:off x="958272" y="3112797"/>
            <a:ext cx="3683001" cy="2678547"/>
          </a:xfrm>
          <a:prstGeom prst="rect">
            <a:avLst/>
          </a:prstGeom>
        </p:spPr>
      </p:pic>
      <p:pic>
        <p:nvPicPr>
          <p:cNvPr id="5" name="Picture 4" descr="Screen Shot 2014-02-22 at 11.56.0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4064" r="2680" b="6411"/>
          <a:stretch/>
        </p:blipFill>
        <p:spPr>
          <a:xfrm>
            <a:off x="4793673" y="3112797"/>
            <a:ext cx="3683001" cy="26785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7727" y="3394364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438318">
            <a:off x="5832763" y="3858492"/>
            <a:ext cx="404091" cy="1847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072910" y="4086727"/>
            <a:ext cx="11545" cy="1051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640947" y="3579091"/>
            <a:ext cx="11544" cy="15586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77" y="4339359"/>
            <a:ext cx="419100" cy="419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86" y="5808791"/>
            <a:ext cx="4152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Synchrotron Motion in a Storage Ring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r>
              <a:rPr lang="zh-CN" altLang="en-US" dirty="0" smtClean="0"/>
              <a:t> </a:t>
            </a:r>
            <a:r>
              <a:rPr lang="en-US" dirty="0" smtClean="0"/>
              <a:t>Synchronization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8272" y="1417639"/>
            <a:ext cx="4999182" cy="4920816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37908" y="3599393"/>
            <a:ext cx="1039091" cy="790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999" y="3151927"/>
            <a:ext cx="299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Circumference</a:t>
            </a:r>
            <a:r>
              <a:rPr lang="zh-CN" altLang="en-US" dirty="0" smtClean="0">
                <a:latin typeface="Chalkboard"/>
                <a:cs typeface="Chalkboard"/>
              </a:rPr>
              <a:t>:</a:t>
            </a:r>
            <a:r>
              <a:rPr lang="en-US" altLang="zh-CN" dirty="0" smtClean="0">
                <a:latin typeface="Chalkboard"/>
                <a:cs typeface="Chalkboard"/>
              </a:rPr>
              <a:t>C</a:t>
            </a:r>
          </a:p>
          <a:p>
            <a:r>
              <a:rPr lang="en-US" dirty="0" smtClean="0">
                <a:latin typeface="Chalkboard"/>
                <a:cs typeface="Chalkboard"/>
              </a:rPr>
              <a:t>Revolution</a:t>
            </a:r>
            <a:r>
              <a:rPr lang="zh-CN" altLang="en-US" dirty="0" smtClean="0">
                <a:latin typeface="Chalkboard"/>
                <a:cs typeface="Chalkboard"/>
              </a:rPr>
              <a:t> </a:t>
            </a:r>
            <a:r>
              <a:rPr lang="en-US" altLang="zh-CN" dirty="0" smtClean="0">
                <a:latin typeface="Chalkboard"/>
                <a:cs typeface="Chalkboard"/>
              </a:rPr>
              <a:t>frequency</a:t>
            </a:r>
            <a:r>
              <a:rPr lang="zh-CN" altLang="en-US" dirty="0" smtClean="0">
                <a:latin typeface="Chalkboard"/>
                <a:cs typeface="Chalkboard"/>
              </a:rPr>
              <a:t>:</a:t>
            </a:r>
            <a:r>
              <a:rPr lang="zh-CN" altLang="en-US" i="1" dirty="0" smtClean="0">
                <a:latin typeface="Chalkboard"/>
                <a:cs typeface="Chalkboard"/>
              </a:rPr>
              <a:t>ω</a:t>
            </a:r>
            <a:r>
              <a:rPr lang="en-US" altLang="zh-CN" i="1" baseline="-25000" dirty="0" smtClean="0">
                <a:latin typeface="Chalkboard"/>
                <a:cs typeface="Chalkboard"/>
              </a:rPr>
              <a:t>0</a:t>
            </a:r>
            <a:endParaRPr lang="en-US" i="1" baseline="-25000" dirty="0"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9500" y="1743364"/>
            <a:ext cx="27651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The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frequency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of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the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cavity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must</a:t>
            </a:r>
            <a:r>
              <a:rPr lang="zh-CN" altLang="en-US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</a:rPr>
              <a:t>satisfy: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84693"/>
            <a:ext cx="1625600" cy="40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52699" y="3475093"/>
            <a:ext cx="2791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h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is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called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harmonic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number.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 </a:t>
            </a:r>
            <a:endParaRPr lang="en-US" altLang="zh-CN" sz="2000" dirty="0" smtClean="0">
              <a:solidFill>
                <a:srgbClr val="4F81BD"/>
              </a:solidFill>
              <a:latin typeface="Chalkboard"/>
              <a:cs typeface="Chalkboard"/>
            </a:endParaRPr>
          </a:p>
          <a:p>
            <a:endParaRPr lang="en-US" altLang="zh-CN" sz="2000" dirty="0">
              <a:latin typeface="Chalkboard"/>
              <a:cs typeface="Chalkboard"/>
            </a:endParaRPr>
          </a:p>
          <a:p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h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Ideal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particles can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co-exist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in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the</a:t>
            </a:r>
            <a:r>
              <a:rPr lang="zh-CN" altLang="en-US" sz="2000" dirty="0" smtClean="0">
                <a:solidFill>
                  <a:srgbClr val="4F81BD"/>
                </a:solidFill>
                <a:latin typeface="Chalkboard"/>
                <a:cs typeface="Chalkboard"/>
              </a:rPr>
              <a:t> </a:t>
            </a:r>
            <a:r>
              <a:rPr lang="en-US" altLang="zh-CN" sz="2000" dirty="0" smtClean="0">
                <a:solidFill>
                  <a:srgbClr val="4F81BD"/>
                </a:solidFill>
                <a:latin typeface="Chalkboard"/>
                <a:cs typeface="Chalkboard"/>
              </a:rPr>
              <a:t>ring, named </a:t>
            </a:r>
            <a:r>
              <a:rPr lang="en-US" altLang="zh-CN" sz="2000" b="1" u="sng" dirty="0" smtClean="0">
                <a:solidFill>
                  <a:schemeClr val="accent2"/>
                </a:solidFill>
                <a:latin typeface="Chalkboard"/>
                <a:cs typeface="Chalkboard"/>
              </a:rPr>
              <a:t>Synchronous particles</a:t>
            </a:r>
          </a:p>
        </p:txBody>
      </p:sp>
      <p:sp>
        <p:nvSpPr>
          <p:cNvPr id="3" name="Oval 2"/>
          <p:cNvSpPr/>
          <p:nvPr/>
        </p:nvSpPr>
        <p:spPr>
          <a:xfrm>
            <a:off x="5869512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27508" y="2043547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97999" y="132873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1881" y="2101272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330" y="3890819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97999" y="6249555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49822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27508" y="5582233"/>
            <a:ext cx="175883" cy="17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Dynamics 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545" y="1417638"/>
            <a:ext cx="6269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halkboard"/>
                <a:cs typeface="Chalkboard"/>
              </a:rPr>
              <a:t>We start with the energy gain of a particle at z:</a:t>
            </a:r>
            <a:endParaRPr lang="en-US" sz="2400" dirty="0">
              <a:solidFill>
                <a:schemeClr val="accent1"/>
              </a:solidFill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545" y="2543916"/>
            <a:ext cx="6269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If we use the energy deviation variable:</a:t>
            </a:r>
          </a:p>
          <a:p>
            <a:endParaRPr lang="en-US" sz="2400" dirty="0">
              <a:solidFill>
                <a:srgbClr val="4F81BD"/>
              </a:solidFill>
              <a:latin typeface="Chalkboard"/>
              <a:cs typeface="Chalkboard"/>
            </a:endParaRPr>
          </a:p>
          <a:p>
            <a:endParaRPr lang="en-US" sz="2400" dirty="0" smtClean="0">
              <a:solidFill>
                <a:srgbClr val="4F81BD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The change of </a:t>
            </a:r>
            <a:r>
              <a:rPr lang="en-US" sz="2400" dirty="0" err="1" smtClean="0">
                <a:solidFill>
                  <a:srgbClr val="4F81BD"/>
                </a:solidFill>
                <a:latin typeface="Chalkboard"/>
                <a:cs typeface="Chalkboard"/>
              </a:rPr>
              <a:t>δ</a:t>
            </a:r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 in nth to (n+1)</a:t>
            </a:r>
            <a:r>
              <a:rPr lang="en-US" sz="2400" dirty="0" err="1" smtClean="0">
                <a:solidFill>
                  <a:srgbClr val="4F81BD"/>
                </a:solidFill>
                <a:latin typeface="Chalkboard"/>
                <a:cs typeface="Chalkboard"/>
              </a:rPr>
              <a:t>th</a:t>
            </a:r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 turn in the ring: </a:t>
            </a:r>
            <a:endParaRPr lang="en-US" sz="24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82026" y="3040647"/>
            <a:ext cx="2996623" cy="505691"/>
            <a:chOff x="836468" y="3204441"/>
            <a:chExt cx="2996623" cy="505691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68" y="3204441"/>
              <a:ext cx="2044700" cy="4953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91" y="3240232"/>
              <a:ext cx="1016000" cy="4699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88108" y="5839066"/>
            <a:ext cx="799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halkboard"/>
                <a:cs typeface="Chalkboard"/>
              </a:rPr>
              <a:t>Now we know, longitudinal coordinate </a:t>
            </a:r>
            <a:r>
              <a:rPr lang="en-US" sz="2400" dirty="0" err="1" smtClean="0">
                <a:solidFill>
                  <a:schemeClr val="accent2"/>
                </a:solidFill>
                <a:latin typeface="Chalkboard"/>
                <a:cs typeface="Chalkboard"/>
              </a:rPr>
              <a:t>offset</a:t>
            </a:r>
            <a:r>
              <a:rPr lang="en-US" sz="2400" dirty="0" err="1" smtClean="0">
                <a:solidFill>
                  <a:schemeClr val="accent2"/>
                </a:solidFill>
                <a:latin typeface="Chalkboard"/>
                <a:cs typeface="Chalkboard"/>
                <a:sym typeface="Wingdings"/>
              </a:rPr>
              <a:t>Energy</a:t>
            </a:r>
            <a:r>
              <a:rPr lang="en-US" sz="2400" dirty="0" smtClean="0">
                <a:solidFill>
                  <a:schemeClr val="accent2"/>
                </a:solidFill>
                <a:latin typeface="Chalkboard"/>
                <a:cs typeface="Chalkboard"/>
                <a:sym typeface="Wingdings"/>
              </a:rPr>
              <a:t> deviation from the synchronous particle.</a:t>
            </a:r>
            <a:r>
              <a:rPr lang="en-US" sz="2400" dirty="0" smtClean="0">
                <a:solidFill>
                  <a:schemeClr val="accent2"/>
                </a:solidFill>
                <a:latin typeface="Chalkboard"/>
                <a:cs typeface="Chalkboard"/>
              </a:rPr>
              <a:t> </a:t>
            </a:r>
            <a:endParaRPr lang="en-US" sz="24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2" y="2021127"/>
            <a:ext cx="2546852" cy="38151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253" y="2021127"/>
            <a:ext cx="2915814" cy="393741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61" y="4202816"/>
            <a:ext cx="6168588" cy="93744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07" y="5295411"/>
            <a:ext cx="4807354" cy="3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Dynamics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Now Let’s consider the consequence of the energy deviation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Its velocity changes: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And the pass length change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The arrival time difference</a:t>
            </a:r>
          </a:p>
          <a:p>
            <a:pPr marL="914400" lvl="2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27" y="2781300"/>
            <a:ext cx="1627909" cy="82388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90" y="4371109"/>
            <a:ext cx="4869577" cy="69212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9" y="5879107"/>
            <a:ext cx="4212353" cy="70631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67" y="6004215"/>
            <a:ext cx="914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Dynamics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5818" y="1281545"/>
            <a:ext cx="71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Then we can translate the arriving time to the </a:t>
            </a:r>
            <a:r>
              <a:rPr lang="en-US" sz="2400" dirty="0" err="1" smtClean="0">
                <a:solidFill>
                  <a:srgbClr val="4F81BD"/>
                </a:solidFill>
                <a:latin typeface="Chalkboard"/>
                <a:cs typeface="Chalkboard"/>
              </a:rPr>
              <a:t>rf</a:t>
            </a:r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 phase variable:</a:t>
            </a:r>
            <a:endParaRPr lang="en-US" sz="24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818" y="2712690"/>
            <a:ext cx="662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  <a:latin typeface="Chalkboard"/>
                <a:cs typeface="Chalkboard"/>
              </a:rPr>
              <a:t>Change to turn by turn mapping format:</a:t>
            </a:r>
            <a:endParaRPr lang="en-US" sz="2400" dirty="0">
              <a:solidFill>
                <a:srgbClr val="4F81BD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818" y="4027084"/>
            <a:ext cx="7425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halkboard"/>
                <a:cs typeface="Chalkboard"/>
              </a:rPr>
              <a:t>Combined with the earlier map, we have the longitudinal map:</a:t>
            </a:r>
            <a:endParaRPr lang="en-US" sz="2400" dirty="0">
              <a:solidFill>
                <a:schemeClr val="accent2"/>
              </a:solidFill>
              <a:latin typeface="Chalkboard"/>
              <a:cs typeface="Chalkboard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34" y="4981400"/>
            <a:ext cx="4992699" cy="75874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49" y="2081210"/>
            <a:ext cx="3073400" cy="431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88" y="3377416"/>
            <a:ext cx="67818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34" y="6061177"/>
            <a:ext cx="4043244" cy="3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38"/>
            <a:ext cx="8229600" cy="48315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For any nonlinear map, the first knowledge is get  by finding fix point(s) of the system.  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fix point is trivial by letting: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Then the fix points are</a:t>
            </a:r>
          </a:p>
          <a:p>
            <a:endParaRPr lang="en-US" dirty="0"/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Next </a:t>
            </a:r>
            <a:r>
              <a:rPr lang="en-US" dirty="0" err="1" smtClean="0">
                <a:solidFill>
                  <a:schemeClr val="accent4"/>
                </a:solidFill>
              </a:rPr>
              <a:t>question</a:t>
            </a:r>
            <a:r>
              <a:rPr lang="en-US" dirty="0" err="1" smtClean="0">
                <a:solidFill>
                  <a:schemeClr val="accent4"/>
                </a:solidFill>
                <a:sym typeface="Wingdings"/>
              </a:rPr>
              <a:t></a:t>
            </a:r>
            <a:r>
              <a:rPr lang="en-US" dirty="0" err="1" smtClean="0">
                <a:solidFill>
                  <a:schemeClr val="accent4"/>
                </a:solidFill>
              </a:rPr>
              <a:t>Are</a:t>
            </a:r>
            <a:r>
              <a:rPr lang="en-US" dirty="0" smtClean="0">
                <a:solidFill>
                  <a:schemeClr val="accent4"/>
                </a:solidFill>
              </a:rPr>
              <a:t> the fix points stable?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The next example will demonstrate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02" y="2900037"/>
            <a:ext cx="1930400" cy="431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71" y="2900037"/>
            <a:ext cx="2057400" cy="431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99" y="4153106"/>
            <a:ext cx="1028699" cy="355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98" y="4153106"/>
            <a:ext cx="3477602" cy="3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25427</TotalTime>
  <Words>1146</Words>
  <Application>Microsoft Macintosh PowerPoint</Application>
  <PresentationFormat>On-screen Show (4:3)</PresentationFormat>
  <Paragraphs>170</Paragraphs>
  <Slides>33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Chalkboard</vt:lpstr>
      <vt:lpstr>Chalkboard SE Regular</vt:lpstr>
      <vt:lpstr>Wingdings</vt:lpstr>
      <vt:lpstr>宋体</vt:lpstr>
      <vt:lpstr>Arial</vt:lpstr>
      <vt:lpstr>Office Theme</vt:lpstr>
      <vt:lpstr>Longitudinal Dynamics of Charged Particle</vt:lpstr>
      <vt:lpstr>6-D Phase Space</vt:lpstr>
      <vt:lpstr>Charged Particle in RF Cavity</vt:lpstr>
      <vt:lpstr> </vt:lpstr>
      <vt:lpstr>RF Synchronization in a ring</vt:lpstr>
      <vt:lpstr>Longitudinal Dynamics I</vt:lpstr>
      <vt:lpstr>Longitudinal Dynamics II</vt:lpstr>
      <vt:lpstr>Longitudinal Dynamics III</vt:lpstr>
      <vt:lpstr>Fix Points</vt:lpstr>
      <vt:lpstr>An Example</vt:lpstr>
      <vt:lpstr>Phase stability for 15GeV</vt:lpstr>
      <vt:lpstr>Phase stability, cont’d</vt:lpstr>
      <vt:lpstr>Phase stability cont’d</vt:lpstr>
      <vt:lpstr>Phase stability, cont’d</vt:lpstr>
      <vt:lpstr>Phase stability for 100 GeV</vt:lpstr>
      <vt:lpstr>MapHamiltonian</vt:lpstr>
      <vt:lpstr>Similarity to pendulum @zero accelerating phase</vt:lpstr>
      <vt:lpstr>Small amplitude approximation Stability criterion</vt:lpstr>
      <vt:lpstr>Synchrotron tune</vt:lpstr>
      <vt:lpstr>Small Amplitude Approximation Hamitonian</vt:lpstr>
      <vt:lpstr>Transition</vt:lpstr>
      <vt:lpstr>Physics Picture</vt:lpstr>
      <vt:lpstr>Non-zero acceleration phase</vt:lpstr>
      <vt:lpstr>Phase space </vt:lpstr>
      <vt:lpstr>Longitudinal Phase Space</vt:lpstr>
      <vt:lpstr>Longitudinal Phase Space II</vt:lpstr>
      <vt:lpstr>Phase Space Area Examples and Evolution I</vt:lpstr>
      <vt:lpstr>Phase Space Area Examples and Evolution II</vt:lpstr>
      <vt:lpstr>Phase Space Area Examples and Evolution III</vt:lpstr>
      <vt:lpstr>Acceleration Case</vt:lpstr>
      <vt:lpstr>Phase Space</vt:lpstr>
      <vt:lpstr>PowerPoint Presentation</vt:lpstr>
      <vt:lpstr>Charged Particle in RF Cavity II</vt:lpstr>
    </vt:vector>
  </TitlesOfParts>
  <Company>BNL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Dynamics of Charged Particle</dc:title>
  <dc:creator>Yue Hao</dc:creator>
  <cp:lastModifiedBy>Microsoft Office User</cp:lastModifiedBy>
  <cp:revision>114</cp:revision>
  <dcterms:created xsi:type="dcterms:W3CDTF">2014-02-13T20:33:56Z</dcterms:created>
  <dcterms:modified xsi:type="dcterms:W3CDTF">2016-10-17T19:58:49Z</dcterms:modified>
</cp:coreProperties>
</file>