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74" r:id="rId9"/>
    <p:sldId id="257" r:id="rId10"/>
    <p:sldId id="261" r:id="rId11"/>
    <p:sldId id="258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3" r:id="rId23"/>
    <p:sldId id="271" r:id="rId24"/>
    <p:sldId id="275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87"/>
  </p:normalViewPr>
  <p:slideViewPr>
    <p:cSldViewPr snapToGrid="0" snapToObjects="1">
      <p:cViewPr varScale="1">
        <p:scale>
          <a:sx n="85" d="100"/>
          <a:sy n="85" d="100"/>
        </p:scale>
        <p:origin x="100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8443A-34DE-AB4A-86DB-14C1285BBA63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0AAA3-B0FA-904F-98DA-02E96B560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9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U=-\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{P_{SR}(t)}ds/c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{e^2\gamma^4}{6\pi\epsilon_0}\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{1}{\rho^2}ds}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U=\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{e^2}{3\epsilon_0}\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{\gamma^4}{\rho}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61B3-C243-FC44-A0EA-F736255977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91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{d\left&lt; A^2\right&gt;}{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}=N\left&lt; u^2\right&gt;-\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{\left&lt; A^2\right&gt;}{\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tau_E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\left&lt; A^2\right&gt;=N\left&lt; u^2\right&gt;\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tau_E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2\sigma_E^2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AAA3-B0FA-904F-98DA-02E96B560D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58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delta_E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}{E}\right)^2=\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\gamma^2}{(2+\bar{D})}\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{\left&lt;1/\rho^3\right&gt;}{\left&lt;1/\rho^2\right&gt;}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AAA3-B0FA-904F-98DA-02E96B560D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50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\sigma_x^2(s)=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{\gamma^2}{\rho}\left[\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beta_x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(s)\left&lt;H\right&gt;}{1-\bar{D}}+\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{D^2(s)}{2+\bar{D}}\right]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AAA3-B0FA-904F-98DA-02E96B560D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57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I_3=\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1/\left|\rho\right|^3ds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I_4=\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\left(D/\rho\right)\left( 1/\rho^2+2K\left(s\right)\right)ds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I_5=\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H\left(s\right)/\left|\rho\right|^3ds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AAA3-B0FA-904F-98DA-02E96B560D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8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U_{p}(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)=6.03\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{E(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)^4}{\rho(m)}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61B3-C243-FC44-A0EA-F736255977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8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c_\gamma=\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{4\pi}{3}\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{r_0}{m^3c^6}=8.85\times10^{-5} m/(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)^3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P=\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_\gamma}{2\pi}\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{E^4}{\rho^2}=\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{e^2c^3}{2\pi}C_\gamma E^2B^2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AAA3-B0FA-904F-98DA-02E96B560D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\frac{d\Delta E}{dt}=\frac{eV\omega_0\cos\phi_s}{2\pi}\omega_{rf}\tau{\color[rgb]{0.501961,0.000000,0.250980}-\frac{\omega_0}{2\pi}\frac{dU}{dE}\Delta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E}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\frac{d^2\Delta E}{dt^2}=\frac{eV\omega_0^2h\cos\phi_s\eta}{2\pi E_0}\Delta E{\color[rgb]{0.501961,0.000000,0.250980}-\frac{\omega_0}{2\pi}\frac{dU}{dE}\frac{\Delta E}{dt}}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AAA3-B0FA-904F-98DA-02E96B560D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6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{d^2\Delta E}{dt^2}+2\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 E}{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}+\omega_s^2\Delta E=0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E=A\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omega_s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t+\phi_0)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AAA3-B0FA-904F-98DA-02E96B560D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68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P_{SR}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P_{SR}(1+x/\rho)ds/c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P_{SR} (1+\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{D}{\rho}\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 E}{E_0})ds/c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AAA3-B0FA-904F-98DA-02E96B560D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11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\left[\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{DP}{\rho E}\right]\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|_{E=E_0}ds/c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\left[\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{2P}{E_0}+\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{2PD}{B_0E_0}\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{dB}{dx}+\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{PD}{E\rho}\right]\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|_{E=E_0}ds/c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{1}{2T_0}\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{U_0}{2T_0 E_0}\left[2+\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{D}{\rho}\left(1/\rho^2+K(s)\right)ds/I_2\right]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AAA3-B0FA-904F-98DA-02E96B560D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18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{U_0}{2T_0E_0}(1-\bar{D})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AAA3-B0FA-904F-98DA-02E96B560D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23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{d\left&lt; A^2\right&gt;}{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n(u)u^2du=N\left&lt; u^2\right&gt;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AAA3-B0FA-904F-98DA-02E96B560D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2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9E34-173D-B34E-9FA1-7138688CB950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3405-DBC2-274B-BE0A-AFD500E4C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1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9E34-173D-B34E-9FA1-7138688CB950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3405-DBC2-274B-BE0A-AFD500E4C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7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9E34-173D-B34E-9FA1-7138688CB950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3405-DBC2-274B-BE0A-AFD500E4C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6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9E34-173D-B34E-9FA1-7138688CB950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3405-DBC2-274B-BE0A-AFD500E4C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1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9E34-173D-B34E-9FA1-7138688CB950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3405-DBC2-274B-BE0A-AFD500E4C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9E34-173D-B34E-9FA1-7138688CB950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3405-DBC2-274B-BE0A-AFD500E4C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0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9E34-173D-B34E-9FA1-7138688CB950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3405-DBC2-274B-BE0A-AFD500E4C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1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9E34-173D-B34E-9FA1-7138688CB950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3405-DBC2-274B-BE0A-AFD500E4C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9E34-173D-B34E-9FA1-7138688CB950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3405-DBC2-274B-BE0A-AFD500E4C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7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9E34-173D-B34E-9FA1-7138688CB950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3405-DBC2-274B-BE0A-AFD500E4C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9E34-173D-B34E-9FA1-7138688CB950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3405-DBC2-274B-BE0A-AFD500E4C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0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9E34-173D-B34E-9FA1-7138688CB950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73405-DBC2-274B-BE0A-AFD500E4C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8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Chalkboard"/>
          <a:ea typeface="+mj-ea"/>
          <a:cs typeface="Chalkboar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halkboard"/>
          <a:ea typeface="+mn-ea"/>
          <a:cs typeface="Chalkboar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halkboard"/>
          <a:ea typeface="+mn-ea"/>
          <a:cs typeface="Chalkboar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halkboard"/>
          <a:ea typeface="+mn-ea"/>
          <a:cs typeface="Chalkboar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halkboard"/>
          <a:ea typeface="+mn-ea"/>
          <a:cs typeface="Chalkboar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halkboard"/>
          <a:ea typeface="+mn-ea"/>
          <a:cs typeface="Chalkboar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1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emf"/><Relationship Id="rId1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8" Type="http://schemas.openxmlformats.org/officeDocument/2006/relationships/image" Target="../media/image62.emf"/><Relationship Id="rId9" Type="http://schemas.openxmlformats.org/officeDocument/2006/relationships/image" Target="../media/image63.emf"/><Relationship Id="rId10" Type="http://schemas.openxmlformats.org/officeDocument/2006/relationships/image" Target="../media/image6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Beam Dynamics in Electron Storage 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Damped Motion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5" y="1925389"/>
            <a:ext cx="5008946" cy="833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694" y="4320748"/>
            <a:ext cx="3927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  <a:latin typeface="Chalkboard"/>
                <a:cs typeface="Chalkboard"/>
              </a:rPr>
              <a:t>If the damping effect is very small, the oscillation and damping </a:t>
            </a:r>
            <a:r>
              <a:rPr lang="en-US" sz="2000" smtClean="0">
                <a:solidFill>
                  <a:schemeClr val="accent6"/>
                </a:solidFill>
                <a:latin typeface="Chalkboard"/>
                <a:cs typeface="Chalkboard"/>
              </a:rPr>
              <a:t>are separated</a:t>
            </a:r>
            <a:endParaRPr lang="en-US" sz="2000" dirty="0">
              <a:solidFill>
                <a:schemeClr val="accent6"/>
              </a:solidFill>
              <a:latin typeface="Chalkboard"/>
              <a:cs typeface="Chalkboard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4" y="5761948"/>
            <a:ext cx="6591300" cy="46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417638"/>
            <a:ext cx="597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  <a:latin typeface="Chalkboard"/>
                <a:cs typeface="Chalkboard"/>
              </a:rPr>
              <a:t>The second order DF equation becomes</a:t>
            </a:r>
            <a:endParaRPr lang="en-US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5" y="3088666"/>
            <a:ext cx="2176238" cy="829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098" y="2758478"/>
            <a:ext cx="3679581" cy="305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 per Turn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17638"/>
            <a:ext cx="7922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Chalkboard"/>
                <a:cs typeface="Chalkboard"/>
              </a:rPr>
              <a:t>In this lecture, we will ignore beta (good for electron beam)</a:t>
            </a:r>
          </a:p>
          <a:p>
            <a:endParaRPr lang="en-US" sz="2000" dirty="0" smtClean="0">
              <a:solidFill>
                <a:schemeClr val="accent1"/>
              </a:solidFill>
              <a:latin typeface="Chalkboard"/>
              <a:cs typeface="Chalkboard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Chalkboard"/>
                <a:cs typeface="Chalkboard"/>
              </a:rPr>
              <a:t>In longitudinal dynamics, we want to know the SR energy loss per turn for non-synchronous particle.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4"/>
                </a:solidFill>
                <a:latin typeface="Chalkboard"/>
                <a:cs typeface="Chalkboard"/>
              </a:rPr>
              <a:t>Different energy has different radiation power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Chalkboard"/>
                <a:cs typeface="Chalkboard"/>
              </a:rPr>
              <a:t>Different energy has different travelling time</a:t>
            </a:r>
            <a:endParaRPr lang="en-US" sz="2000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43" y="3587214"/>
            <a:ext cx="6616439" cy="90636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98" y="4660221"/>
            <a:ext cx="4661666" cy="9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Power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81" y="1900024"/>
            <a:ext cx="3886200" cy="5207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994610" y="3050638"/>
            <a:ext cx="3097951" cy="1780527"/>
          </a:xfrm>
          <a:prstGeom prst="wedgeRoundRectCallout">
            <a:avLst>
              <a:gd name="adj1" fmla="val 48133"/>
              <a:gd name="adj2" fmla="val -8593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Both energy and radius are function of energy deviation.</a:t>
            </a:r>
            <a:endParaRPr lang="en-US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866513" y="2908197"/>
            <a:ext cx="4047515" cy="1780528"/>
          </a:xfrm>
          <a:prstGeom prst="wedgeRoundRectCallout">
            <a:avLst>
              <a:gd name="adj1" fmla="val -30094"/>
              <a:gd name="adj2" fmla="val -7604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Dipole field is constant for any energy deviation.</a:t>
            </a:r>
          </a:p>
          <a:p>
            <a:pPr algn="ctr"/>
            <a:r>
              <a:rPr lang="en-US" sz="2800" dirty="0" smtClean="0"/>
              <a:t>How about </a:t>
            </a:r>
            <a:r>
              <a:rPr lang="en-US" sz="2800" dirty="0" err="1" smtClean="0"/>
              <a:t>Quadrupole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5" y="5391482"/>
            <a:ext cx="7051216" cy="93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 dependence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8346" y="1417638"/>
            <a:ext cx="599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Here, we ignore second order terms: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05" y="1964282"/>
            <a:ext cx="4670857" cy="104300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86" y="3007289"/>
            <a:ext cx="6670684" cy="108351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6" y="4197637"/>
            <a:ext cx="6433369" cy="103909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2" y="5702375"/>
            <a:ext cx="8379898" cy="8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Damping Partition Number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74" y="1604063"/>
            <a:ext cx="6731146" cy="90931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14" y="2507027"/>
            <a:ext cx="2163218" cy="769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2840" y="3371133"/>
            <a:ext cx="49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And</a:t>
            </a:r>
            <a:r>
              <a:rPr lang="zh-CN" altLang="en-US" dirty="0" smtClean="0">
                <a:latin typeface="Chalkboard"/>
                <a:cs typeface="Chalkboard"/>
              </a:rPr>
              <a:t> </a:t>
            </a:r>
            <a:r>
              <a:rPr lang="en-US" altLang="zh-CN" dirty="0" smtClean="0">
                <a:latin typeface="Chalkboard"/>
                <a:cs typeface="Chalkboard"/>
              </a:rPr>
              <a:t>the</a:t>
            </a:r>
            <a:r>
              <a:rPr lang="zh-CN" altLang="en-US" dirty="0" smtClean="0">
                <a:latin typeface="Chalkboard"/>
                <a:cs typeface="Chalkboard"/>
              </a:rPr>
              <a:t> </a:t>
            </a:r>
            <a:r>
              <a:rPr lang="en-US" altLang="zh-CN" dirty="0" smtClean="0">
                <a:latin typeface="Chalkboard"/>
                <a:cs typeface="Chalkboard"/>
              </a:rPr>
              <a:t>damping</a:t>
            </a:r>
            <a:r>
              <a:rPr lang="zh-CN" altLang="en-US" dirty="0" smtClean="0">
                <a:latin typeface="Chalkboard"/>
                <a:cs typeface="Chalkboard"/>
              </a:rPr>
              <a:t> </a:t>
            </a:r>
            <a:r>
              <a:rPr lang="en-US" altLang="zh-CN" dirty="0" smtClean="0">
                <a:latin typeface="Chalkboard"/>
                <a:cs typeface="Chalkboard"/>
              </a:rPr>
              <a:t>factor</a:t>
            </a:r>
            <a:r>
              <a:rPr lang="zh-CN" altLang="en-US" dirty="0" smtClean="0">
                <a:latin typeface="Chalkboard"/>
                <a:cs typeface="Chalkboard"/>
              </a:rPr>
              <a:t> </a:t>
            </a:r>
            <a:r>
              <a:rPr lang="en-US" altLang="zh-CN" dirty="0" smtClean="0">
                <a:latin typeface="Chalkboard"/>
                <a:cs typeface="Chalkboard"/>
              </a:rPr>
              <a:t>becomes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01" y="3740465"/>
            <a:ext cx="3848100" cy="101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2840" y="4949868"/>
            <a:ext cx="649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For</a:t>
            </a:r>
            <a:r>
              <a:rPr lang="zh-CN" altLang="en-US" dirty="0" smtClean="0">
                <a:latin typeface="Chalkboard"/>
                <a:cs typeface="Chalkboard"/>
              </a:rPr>
              <a:t> </a:t>
            </a:r>
            <a:r>
              <a:rPr lang="en-US" altLang="zh-CN" dirty="0" smtClean="0">
                <a:latin typeface="Chalkboard"/>
                <a:cs typeface="Chalkboard"/>
              </a:rPr>
              <a:t>separate</a:t>
            </a:r>
            <a:r>
              <a:rPr lang="zh-CN" altLang="en-US" dirty="0" smtClean="0">
                <a:latin typeface="Chalkboard"/>
                <a:cs typeface="Chalkboard"/>
              </a:rPr>
              <a:t> </a:t>
            </a:r>
            <a:r>
              <a:rPr lang="en-US" altLang="zh-CN" dirty="0" smtClean="0">
                <a:latin typeface="Chalkboard"/>
                <a:cs typeface="Chalkboard"/>
              </a:rPr>
              <a:t>function, </a:t>
            </a:r>
            <a:r>
              <a:rPr lang="en-US" altLang="zh-CN" dirty="0" err="1" smtClean="0">
                <a:latin typeface="Chalkboard"/>
                <a:cs typeface="Chalkboard"/>
              </a:rPr>
              <a:t>uni</a:t>
            </a:r>
            <a:r>
              <a:rPr lang="en-US" altLang="zh-CN" dirty="0" smtClean="0">
                <a:latin typeface="Chalkboard"/>
                <a:cs typeface="Chalkboard"/>
              </a:rPr>
              <a:t>-magnet ring: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47" y="5538614"/>
            <a:ext cx="2844800" cy="10541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10" y="5538614"/>
            <a:ext cx="22606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Damping (Vertical)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particle loose it’s momentum in the cone of 1/gamma angle, and regain its energy in RF in desire direction.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98428"/>
            <a:ext cx="5485616" cy="323912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4384934"/>
            <a:ext cx="2400300" cy="101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1120" y="3430484"/>
            <a:ext cx="342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jump to the result: the damping rate in vertical plain is half of that in longitudinal plane.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Transverse Damping (Horizontal)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case is more complicated because of the dispersion function.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6" y="3136828"/>
            <a:ext cx="5155335" cy="2216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5849" y="2914850"/>
            <a:ext cx="3370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Dispersion will ‘heat up’ the horizontal motion.  Luckily we have similar damping scheme as in vertical plain.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81" y="4515372"/>
            <a:ext cx="3073198" cy="78799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75" y="5672445"/>
            <a:ext cx="2400300" cy="1016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18" y="5718779"/>
            <a:ext cx="3627208" cy="9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0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Fluctuation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Synchrotron radiation is not a continuous emission, instead, is quantum procedure.</a:t>
            </a:r>
          </a:p>
          <a:p>
            <a:r>
              <a:rPr lang="en-US" dirty="0" smtClean="0"/>
              <a:t>The emission obey Poisson distribution.</a:t>
            </a:r>
          </a:p>
          <a:p>
            <a:r>
              <a:rPr lang="en-US" dirty="0" smtClean="0"/>
              <a:t>It is a noise source to heat up the electron beam.</a:t>
            </a:r>
          </a:p>
          <a:p>
            <a:r>
              <a:rPr lang="en-US" dirty="0" smtClean="0"/>
              <a:t>If u is the emitted photon energy, the average amplitude of energy deviation is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28" y="5561013"/>
            <a:ext cx="5652963" cy="10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energy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damping and excitation will reach the a balance point.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rms</a:t>
            </a:r>
            <a:r>
              <a:rPr lang="en-US" dirty="0" smtClean="0"/>
              <a:t> energy spread is: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42" y="2860715"/>
            <a:ext cx="4203103" cy="98324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42" y="4628507"/>
            <a:ext cx="5009072" cy="53668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14" y="5668278"/>
            <a:ext cx="2069902" cy="35131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70" y="5613191"/>
            <a:ext cx="1549400" cy="4064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44" y="5581028"/>
            <a:ext cx="2281147" cy="4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energy spread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equilibrium of the energy spread: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Amazingly it does not depend on the RF voltage.  However the bunch length does.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34" y="2245595"/>
            <a:ext cx="4526902" cy="10832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27643" y="2245595"/>
            <a:ext cx="1210693" cy="532029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33369" y="2283335"/>
            <a:ext cx="231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halkboard"/>
                <a:cs typeface="Chalkboard"/>
              </a:rPr>
              <a:t>Radiation Integral </a:t>
            </a:r>
            <a:r>
              <a:rPr lang="en-US" i="1" dirty="0" smtClean="0">
                <a:solidFill>
                  <a:schemeClr val="accent1"/>
                </a:solidFill>
                <a:latin typeface="Chalkboard"/>
                <a:cs typeface="Chalkboard"/>
              </a:rPr>
              <a:t>I</a:t>
            </a:r>
            <a:r>
              <a:rPr lang="en-US" i="1" baseline="-25000" dirty="0" smtClean="0">
                <a:solidFill>
                  <a:schemeClr val="accent1"/>
                </a:solidFill>
                <a:latin typeface="Chalkboard"/>
                <a:cs typeface="Chalkboard"/>
              </a:rPr>
              <a:t>3</a:t>
            </a:r>
            <a:endParaRPr lang="en-US" i="1" baseline="-25000" dirty="0">
              <a:solidFill>
                <a:schemeClr val="accent1"/>
              </a:solidFill>
              <a:latin typeface="Chalkboard"/>
              <a:cs typeface="Chalkboard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27643" y="2858803"/>
            <a:ext cx="1210693" cy="532029"/>
          </a:xfrm>
          <a:prstGeom prst="roundRect">
            <a:avLst/>
          </a:prstGeom>
          <a:solidFill>
            <a:schemeClr val="accent2"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33369" y="2959527"/>
            <a:ext cx="231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halkboard"/>
                <a:cs typeface="Chalkboard"/>
              </a:rPr>
              <a:t>Radiation Integral </a:t>
            </a:r>
            <a:r>
              <a:rPr lang="en-US" i="1" dirty="0" smtClean="0">
                <a:solidFill>
                  <a:schemeClr val="accent2"/>
                </a:solidFill>
                <a:latin typeface="Chalkboard"/>
                <a:cs typeface="Chalkboard"/>
              </a:rPr>
              <a:t>I</a:t>
            </a:r>
            <a:r>
              <a:rPr lang="en-US" i="1" baseline="-25000" dirty="0" smtClean="0">
                <a:solidFill>
                  <a:schemeClr val="accent2"/>
                </a:solidFill>
                <a:latin typeface="Chalkboard"/>
                <a:cs typeface="Chalkboard"/>
              </a:rPr>
              <a:t>2</a:t>
            </a:r>
            <a:endParaRPr lang="en-US" i="1" baseline="-25000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81" y="3708970"/>
            <a:ext cx="4286401" cy="7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</a:t>
            </a:r>
            <a:r>
              <a:rPr lang="zh-CN" altLang="en-US" dirty="0"/>
              <a:t> </a:t>
            </a:r>
            <a:r>
              <a:rPr lang="en-US" altLang="zh-CN" dirty="0" smtClean="0"/>
              <a:t>electron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storage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CN" b="1" u="sng" dirty="0" smtClean="0">
                <a:solidFill>
                  <a:schemeClr val="accent4"/>
                </a:solidFill>
              </a:rPr>
              <a:t>SYNCHROTRON</a:t>
            </a:r>
            <a:r>
              <a:rPr lang="zh-CN" altLang="en-US" b="1" u="sng" dirty="0" smtClean="0">
                <a:solidFill>
                  <a:schemeClr val="accent4"/>
                </a:solidFill>
              </a:rPr>
              <a:t> </a:t>
            </a:r>
            <a:r>
              <a:rPr lang="en-US" altLang="zh-CN" b="1" u="sng" dirty="0" smtClean="0">
                <a:solidFill>
                  <a:schemeClr val="accent4"/>
                </a:solidFill>
              </a:rPr>
              <a:t>RADIATION</a:t>
            </a:r>
          </a:p>
          <a:p>
            <a:r>
              <a:rPr lang="en-US" altLang="zh-CN" dirty="0" smtClean="0"/>
              <a:t>Origin:</a:t>
            </a:r>
            <a:r>
              <a:rPr lang="zh-CN" altLang="en-US" dirty="0" smtClean="0"/>
              <a:t> </a:t>
            </a:r>
            <a:r>
              <a:rPr lang="en-US" dirty="0" smtClean="0"/>
              <a:t>Energy </a:t>
            </a:r>
            <a:r>
              <a:rPr lang="en-US" dirty="0"/>
              <a:t>emitted to infinity or other boundary condition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Form: Electromagnetic wave</a:t>
            </a:r>
          </a:p>
          <a:p>
            <a:pPr lvl="1"/>
            <a:r>
              <a:rPr lang="en-US" dirty="0"/>
              <a:t>Source: the charged particles</a:t>
            </a:r>
          </a:p>
          <a:p>
            <a:pPr lvl="1"/>
            <a:r>
              <a:rPr lang="en-US" dirty="0"/>
              <a:t>Direction: Along the tangent of the beam trajectory curve.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678" y="5358079"/>
            <a:ext cx="2664588" cy="1536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948" y="4960681"/>
            <a:ext cx="2778977" cy="175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33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960"/>
          </a:xfrm>
        </p:spPr>
        <p:txBody>
          <a:bodyPr>
            <a:normAutofit/>
          </a:bodyPr>
          <a:lstStyle/>
          <a:p>
            <a:r>
              <a:rPr lang="en-US" dirty="0" smtClean="0"/>
              <a:t>Horizontal equilibrium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Vertical equilibrium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Almost zero size in vertical direction.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48" y="2283695"/>
            <a:ext cx="5833291" cy="93374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44" y="3413887"/>
            <a:ext cx="3923024" cy="33246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01" y="4705249"/>
            <a:ext cx="312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Coupling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reality vertical emittance/</a:t>
            </a:r>
            <a:r>
              <a:rPr lang="en-US" dirty="0" err="1" smtClean="0"/>
              <a:t>beamsize</a:t>
            </a:r>
            <a:r>
              <a:rPr lang="en-US" dirty="0" smtClean="0"/>
              <a:t> cannot be zero.</a:t>
            </a:r>
          </a:p>
          <a:p>
            <a:r>
              <a:rPr lang="en-US" dirty="0" smtClean="0"/>
              <a:t>There are other effects that dominate over the equilibrium</a:t>
            </a:r>
            <a:r>
              <a:rPr lang="en-US" dirty="0" smtClean="0">
                <a:sym typeface="Wingdings"/>
              </a:rPr>
              <a:t> Coupling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33" y="4385152"/>
            <a:ext cx="6045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Radiation Integral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572399"/>
              </p:ext>
            </p:extLst>
          </p:nvPr>
        </p:nvGraphicFramePr>
        <p:xfrm>
          <a:off x="457200" y="1600196"/>
          <a:ext cx="8229600" cy="4323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956"/>
                <a:gridCol w="4016444"/>
                <a:gridCol w="2743200"/>
              </a:tblGrid>
              <a:tr h="7205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Integrals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Properties</a:t>
                      </a:r>
                      <a:endParaRPr lang="en-US" dirty="0"/>
                    </a:p>
                  </a:txBody>
                  <a:tcPr anchor="ctr"/>
                </a:tc>
              </a:tr>
              <a:tr h="7205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205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205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205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205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33" y="2391007"/>
            <a:ext cx="1655835" cy="59402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12" y="3070859"/>
            <a:ext cx="1961604" cy="697459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46" y="3821601"/>
            <a:ext cx="1978306" cy="61581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30" y="4553909"/>
            <a:ext cx="3755370" cy="587925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25" y="5216649"/>
            <a:ext cx="2906193" cy="706673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23" y="2600919"/>
            <a:ext cx="1122753" cy="191107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31" y="3070859"/>
            <a:ext cx="1801838" cy="603126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37" y="4656941"/>
            <a:ext cx="1503162" cy="382971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30" y="3882787"/>
            <a:ext cx="2167423" cy="477669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837" y="5305132"/>
            <a:ext cx="1936523" cy="5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4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life-time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Quantum lifetime</a:t>
            </a:r>
          </a:p>
          <a:p>
            <a:pPr lvl="1"/>
            <a:r>
              <a:rPr lang="en-US" dirty="0" smtClean="0"/>
              <a:t>Although the equilibrium emittance is small, there is chance that, for one single electron, continuous random emission drive the electron out of aperture</a:t>
            </a:r>
          </a:p>
          <a:p>
            <a:pPr lvl="1"/>
            <a:r>
              <a:rPr lang="en-US" dirty="0" smtClean="0"/>
              <a:t>Longitudinal or Transverse.</a:t>
            </a:r>
            <a:endParaRPr lang="en-US" dirty="0"/>
          </a:p>
          <a:p>
            <a:r>
              <a:rPr lang="en-US" dirty="0" err="1" smtClean="0"/>
              <a:t>Touschek</a:t>
            </a:r>
            <a:r>
              <a:rPr lang="en-US" dirty="0" smtClean="0"/>
              <a:t> lifetime</a:t>
            </a:r>
          </a:p>
          <a:p>
            <a:pPr lvl="1"/>
            <a:r>
              <a:rPr lang="en-US" dirty="0" smtClean="0"/>
              <a:t>Coulomb scattering in the bunch may transfer transverse momentum to longitudinal plane and cause beam loss.</a:t>
            </a:r>
          </a:p>
        </p:txBody>
      </p:sp>
    </p:spTree>
    <p:extLst>
      <p:ext uri="{BB962C8B-B14F-4D97-AF65-F5344CB8AC3E}">
        <p14:creationId xmlns:p14="http://schemas.microsoft.com/office/powerpoint/2010/main" val="5302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Revolution time: ~ micro second</a:t>
            </a:r>
          </a:p>
          <a:p>
            <a:r>
              <a:rPr lang="en-US" dirty="0" smtClean="0"/>
              <a:t>Longitudinal oscillation: sub millisecond </a:t>
            </a:r>
          </a:p>
          <a:p>
            <a:r>
              <a:rPr lang="en-US" dirty="0" smtClean="0"/>
              <a:t>Damping time: few thousand turns</a:t>
            </a:r>
          </a:p>
          <a:p>
            <a:pPr lvl="1"/>
            <a:r>
              <a:rPr lang="en-US" dirty="0" smtClean="0"/>
              <a:t>Several millisecond</a:t>
            </a:r>
          </a:p>
          <a:p>
            <a:r>
              <a:rPr lang="en-US" dirty="0" smtClean="0"/>
              <a:t>Energy spread ~1e-3</a:t>
            </a:r>
          </a:p>
          <a:p>
            <a:r>
              <a:rPr lang="en-US" dirty="0" err="1" smtClean="0"/>
              <a:t>Rms</a:t>
            </a:r>
            <a:r>
              <a:rPr lang="en-US" dirty="0" smtClean="0"/>
              <a:t> transverse emittance sub nm-rad</a:t>
            </a:r>
          </a:p>
          <a:p>
            <a:r>
              <a:rPr lang="en-US" dirty="0" err="1" smtClean="0"/>
              <a:t>Rms</a:t>
            </a:r>
            <a:r>
              <a:rPr lang="en-US" dirty="0" smtClean="0"/>
              <a:t> vertical emittance several pm-rad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SR</a:t>
            </a:r>
            <a:r>
              <a:rPr lang="zh-CN" altLang="en-US" dirty="0" smtClean="0"/>
              <a:t> </a:t>
            </a:r>
            <a:r>
              <a:rPr lang="en-US" altLang="zh-CN" dirty="0" smtClean="0"/>
              <a:t>Power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11" y="2222526"/>
            <a:ext cx="4617783" cy="85979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38834" y="3592118"/>
            <a:ext cx="3354583" cy="1379499"/>
          </a:xfrm>
          <a:prstGeom prst="wedgeRoundRectCallout">
            <a:avLst>
              <a:gd name="adj1" fmla="val 61883"/>
              <a:gd name="adj2" fmla="val -9134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Radiation due to </a:t>
            </a:r>
          </a:p>
          <a:p>
            <a:pPr algn="ctr"/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Acceleration</a:t>
            </a:r>
          </a:p>
          <a:p>
            <a:pPr algn="ctr"/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(Negligible)</a:t>
            </a:r>
            <a:endParaRPr lang="en-US" sz="28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038302" y="3715833"/>
            <a:ext cx="3354583" cy="1255784"/>
          </a:xfrm>
          <a:prstGeom prst="wedgeRoundRectCallout">
            <a:avLst>
              <a:gd name="adj1" fmla="val -29886"/>
              <a:gd name="adj2" fmla="val -10915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Radiation due to </a:t>
            </a:r>
          </a:p>
          <a:p>
            <a:pPr algn="ctr"/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Bending</a:t>
            </a:r>
          </a:p>
          <a:p>
            <a:pPr algn="ctr"/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(Dominating)</a:t>
            </a:r>
            <a:endParaRPr lang="en-US" sz="28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91529"/>
            <a:ext cx="812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The power and its distribution can be calculated from the ‘retarded potential’</a:t>
            </a:r>
            <a:endParaRPr lang="en-US" sz="2400" dirty="0">
              <a:solidFill>
                <a:schemeClr val="accent1"/>
              </a:solidFill>
              <a:latin typeface="Chalkboard SE Regular"/>
              <a:cs typeface="Chalkboard SE Regula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90" y="5202264"/>
            <a:ext cx="2171041" cy="1655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553" y="5202264"/>
            <a:ext cx="2367130" cy="13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Angular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06" y="1564943"/>
            <a:ext cx="7241893" cy="4247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884" y="6221441"/>
            <a:ext cx="367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Opening angle in lab frame: 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92" y="6244623"/>
            <a:ext cx="1168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in storage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power of SR radiation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379" y="2637780"/>
            <a:ext cx="5354519" cy="99697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52" y="4287012"/>
            <a:ext cx="25019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 in e-ring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19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one turn, the energy loss is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a </a:t>
            </a:r>
            <a:r>
              <a:rPr lang="en-US" dirty="0" err="1" smtClean="0"/>
              <a:t>iso</a:t>
            </a:r>
            <a:r>
              <a:rPr lang="en-US" dirty="0" smtClean="0"/>
              <a:t>-magnetic ring: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17890" y="3297756"/>
            <a:ext cx="3226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The 2</a:t>
            </a:r>
            <a:r>
              <a:rPr lang="en-US" sz="2400" baseline="30000" dirty="0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nd</a:t>
            </a:r>
            <a:r>
              <a:rPr lang="en-US" sz="2400" dirty="0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 radiation integral </a:t>
            </a:r>
            <a:r>
              <a:rPr lang="en-US" sz="2400" i="1" dirty="0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I</a:t>
            </a:r>
            <a:r>
              <a:rPr lang="en-US" sz="2400" baseline="-25000" dirty="0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2</a:t>
            </a:r>
            <a:r>
              <a:rPr lang="en-US" sz="2400" dirty="0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.</a:t>
            </a:r>
            <a:endParaRPr lang="en-US" sz="2400" dirty="0">
              <a:solidFill>
                <a:schemeClr val="accent1"/>
              </a:solidFill>
              <a:latin typeface="Chalkboard SE Regular"/>
              <a:cs typeface="Chalkboard SE Regula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84608" y="2294565"/>
            <a:ext cx="3894351" cy="2855991"/>
            <a:chOff x="1584608" y="2294565"/>
            <a:chExt cx="4533900" cy="3627868"/>
          </a:xfrm>
        </p:grpSpPr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608" y="2294565"/>
              <a:ext cx="4533900" cy="1016000"/>
            </a:xfrm>
            <a:prstGeom prst="rect">
              <a:avLst/>
            </a:prstGeom>
          </p:spPr>
        </p:pic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334" y="3472475"/>
              <a:ext cx="3416300" cy="111760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4307119" y="3472475"/>
              <a:ext cx="1711804" cy="1117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467" y="4830233"/>
              <a:ext cx="2184400" cy="1092200"/>
            </a:xfrm>
            <a:prstGeom prst="rect">
              <a:avLst/>
            </a:prstGeom>
          </p:spPr>
        </p:pic>
      </p:grp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96" y="5526188"/>
            <a:ext cx="1886725" cy="8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losses,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For e-beam: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For Proton: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The energy loss per turn is much less than the beam energy, and should be restored by RF cavity.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76" y="2251220"/>
            <a:ext cx="4863625" cy="979327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03" y="4006318"/>
            <a:ext cx="53721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16" y="1572146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SR energy loss per turn and power are energy dependent.</a:t>
            </a:r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58" y="3025974"/>
            <a:ext cx="2013038" cy="89922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63" y="2649999"/>
            <a:ext cx="1919685" cy="75195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90" y="3562831"/>
            <a:ext cx="3828790" cy="463716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87" y="4405424"/>
            <a:ext cx="4887408" cy="960027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41" y="5720845"/>
            <a:ext cx="2745109" cy="81063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580270" y="5720845"/>
            <a:ext cx="1139032" cy="87981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80056" y="5729026"/>
            <a:ext cx="3226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The 2</a:t>
            </a:r>
            <a:r>
              <a:rPr lang="en-US" sz="2400" baseline="30000" dirty="0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nd</a:t>
            </a:r>
            <a:r>
              <a:rPr lang="en-US" sz="2400" dirty="0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 radiation integral </a:t>
            </a:r>
            <a:r>
              <a:rPr lang="en-US" sz="2400" i="1" dirty="0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I</a:t>
            </a:r>
            <a:r>
              <a:rPr lang="en-US" sz="2400" baseline="-25000" dirty="0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2</a:t>
            </a:r>
            <a:r>
              <a:rPr lang="en-US" sz="2400" dirty="0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.</a:t>
            </a:r>
            <a:endParaRPr lang="en-US" sz="2400" dirty="0">
              <a:solidFill>
                <a:schemeClr val="accent1"/>
              </a:solidFill>
              <a:latin typeface="Chalkboard SE Regular"/>
              <a:cs typeface="Chalkboard S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938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longitudinal motion, revisit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3" y="1822616"/>
            <a:ext cx="3162942" cy="60140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3" y="3966240"/>
            <a:ext cx="1676695" cy="43203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46" y="4398272"/>
            <a:ext cx="1401841" cy="656353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69" y="2674869"/>
            <a:ext cx="6770742" cy="881124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6" y="5585266"/>
            <a:ext cx="6979755" cy="9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9398</TotalTime>
  <Words>1077</Words>
  <Application>Microsoft Macintosh PowerPoint</Application>
  <PresentationFormat>On-screen Show (4:3)</PresentationFormat>
  <Paragraphs>159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Chalkboard</vt:lpstr>
      <vt:lpstr>Chalkboard SE Regular</vt:lpstr>
      <vt:lpstr>Wingdings</vt:lpstr>
      <vt:lpstr>宋体</vt:lpstr>
      <vt:lpstr>Arial</vt:lpstr>
      <vt:lpstr>Office Theme</vt:lpstr>
      <vt:lpstr>Beam Dynamics in Electron Storage Ring</vt:lpstr>
      <vt:lpstr>Why electron storage ring  is different?</vt:lpstr>
      <vt:lpstr>SR Power</vt:lpstr>
      <vt:lpstr>Radiation Angular Distribution</vt:lpstr>
      <vt:lpstr>SR in storage ring</vt:lpstr>
      <vt:lpstr>Energy Loss in e-ring</vt:lpstr>
      <vt:lpstr>Energy losses, Numbers</vt:lpstr>
      <vt:lpstr>Now we know</vt:lpstr>
      <vt:lpstr>The longitudinal motion, revisit</vt:lpstr>
      <vt:lpstr>Damped Motion</vt:lpstr>
      <vt:lpstr>Energy Loss per Turn</vt:lpstr>
      <vt:lpstr>Radiation Power</vt:lpstr>
      <vt:lpstr>Energy loss dependence</vt:lpstr>
      <vt:lpstr>Damping Partition Number</vt:lpstr>
      <vt:lpstr>Transverse Damping (Vertical)</vt:lpstr>
      <vt:lpstr>Transverse Damping (Horizontal)</vt:lpstr>
      <vt:lpstr>Quantum Fluctuation</vt:lpstr>
      <vt:lpstr>Equilibrium energy spread</vt:lpstr>
      <vt:lpstr>Equilibrium energy spread II</vt:lpstr>
      <vt:lpstr>Transverse equilibrium</vt:lpstr>
      <vt:lpstr>Transverse Coupling </vt:lpstr>
      <vt:lpstr>Summary: Radiation Integral </vt:lpstr>
      <vt:lpstr>Beam life-time</vt:lpstr>
      <vt:lpstr>Typical numbers</vt:lpstr>
      <vt:lpstr>PowerPoint Presentation</vt:lpstr>
    </vt:vector>
  </TitlesOfParts>
  <Company>BNL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 in Electron Storage Ring</dc:title>
  <dc:creator>Yue Hao</dc:creator>
  <cp:lastModifiedBy>Microsoft Office User</cp:lastModifiedBy>
  <cp:revision>55</cp:revision>
  <dcterms:created xsi:type="dcterms:W3CDTF">2014-04-08T03:33:53Z</dcterms:created>
  <dcterms:modified xsi:type="dcterms:W3CDTF">2016-10-24T19:40:36Z</dcterms:modified>
</cp:coreProperties>
</file>