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4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7" r:id="rId2"/>
    <p:sldId id="320" r:id="rId3"/>
    <p:sldId id="300" r:id="rId4"/>
    <p:sldId id="897" r:id="rId5"/>
    <p:sldId id="319" r:id="rId6"/>
    <p:sldId id="876" r:id="rId7"/>
    <p:sldId id="289" r:id="rId8"/>
    <p:sldId id="889" r:id="rId9"/>
    <p:sldId id="439" r:id="rId10"/>
    <p:sldId id="890" r:id="rId11"/>
    <p:sldId id="902" r:id="rId12"/>
    <p:sldId id="895" r:id="rId13"/>
    <p:sldId id="898" r:id="rId14"/>
    <p:sldId id="870" r:id="rId15"/>
    <p:sldId id="899" r:id="rId16"/>
    <p:sldId id="900" r:id="rId17"/>
    <p:sldId id="892" r:id="rId18"/>
    <p:sldId id="893" r:id="rId19"/>
    <p:sldId id="894" r:id="rId20"/>
    <p:sldId id="273" r:id="rId21"/>
    <p:sldId id="299" r:id="rId22"/>
    <p:sldId id="311" r:id="rId23"/>
    <p:sldId id="318" r:id="rId24"/>
    <p:sldId id="317" r:id="rId25"/>
    <p:sldId id="309" r:id="rId26"/>
    <p:sldId id="308" r:id="rId27"/>
    <p:sldId id="896" r:id="rId28"/>
    <p:sldId id="903" r:id="rId29"/>
    <p:sldId id="430" r:id="rId30"/>
    <p:sldId id="891" r:id="rId31"/>
    <p:sldId id="404"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9" autoAdjust="0"/>
    <p:restoredTop sz="94694"/>
  </p:normalViewPr>
  <p:slideViewPr>
    <p:cSldViewPr snapToGrid="0" snapToObjects="1">
      <p:cViewPr varScale="1">
        <p:scale>
          <a:sx n="119" d="100"/>
          <a:sy n="119" d="100"/>
        </p:scale>
        <p:origin x="13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4AE4339-CD1C-CF49-8C12-88F7F0816368}" type="datetimeFigureOut">
              <a:rPr lang="en-US" smtClean="0"/>
              <a:t>7/25/19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64645BE-7A73-5542-A315-42B2BFB24E2F}" type="slidenum">
              <a:rPr lang="en-US" smtClean="0"/>
              <a:t>‹#›</a:t>
            </a:fld>
            <a:endParaRPr lang="en-US"/>
          </a:p>
        </p:txBody>
      </p:sp>
    </p:spTree>
    <p:extLst>
      <p:ext uri="{BB962C8B-B14F-4D97-AF65-F5344CB8AC3E}">
        <p14:creationId xmlns:p14="http://schemas.microsoft.com/office/powerpoint/2010/main" val="117290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eC PoP CeC">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839200" cy="5211763"/>
          </a:xfrm>
        </p:spPr>
        <p:txBody>
          <a:bodyPr>
            <a:normAutofit/>
          </a:bodyPr>
          <a:lstStyle>
            <a:lvl1pPr marL="0" indent="0">
              <a:buNone/>
              <a:defRPr sz="2600" baseline="0">
                <a:latin typeface="Times New Roman" pitchFamily="18" charset="0"/>
              </a:defRPr>
            </a:lvl1pPr>
            <a:lvl2pPr marL="457200" indent="0">
              <a:buNone/>
              <a:defRPr sz="2600" baseline="0">
                <a:latin typeface="Times New Roman" pitchFamily="18" charset="0"/>
              </a:defRPr>
            </a:lvl2pPr>
            <a:lvl3pPr marL="225425" indent="-225425">
              <a:defRPr sz="2600" baseline="0">
                <a:latin typeface="Times New Roman" pitchFamily="18" charset="0"/>
              </a:defRPr>
            </a:lvl3pPr>
            <a:lvl4pPr marL="463550" indent="-238125">
              <a:defRPr sz="2600" baseline="0">
                <a:latin typeface="Times New Roman" pitchFamily="18" charset="0"/>
              </a:defRPr>
            </a:lvl4pPr>
            <a:lvl5pPr marL="1828800" indent="0">
              <a:buNone/>
              <a:defRPr sz="2600" baseline="0">
                <a:latin typeface="Times New Roman" pitchFamily="18" charset="0"/>
              </a:defRPr>
            </a:lvl5pPr>
          </a:lstStyle>
          <a:p>
            <a:pPr lvl="0"/>
            <a:r>
              <a:rPr lang="en-US" dirty="0"/>
              <a:t>Click to edit Master text styles</a:t>
            </a:r>
          </a:p>
          <a:p>
            <a:pPr lvl="2"/>
            <a:r>
              <a:rPr lang="en-US" dirty="0"/>
              <a:t>Second Level</a:t>
            </a:r>
          </a:p>
          <a:p>
            <a:pPr lvl="3"/>
            <a:r>
              <a:rPr lang="en-US" dirty="0"/>
              <a:t>Fourth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baseline="0">
                <a:solidFill>
                  <a:schemeClr val="tx1"/>
                </a:solidFill>
                <a:effectLst>
                  <a:outerShdw blurRad="38100" dist="38100" sx="1000" sy="1000" algn="tl">
                    <a:srgbClr val="000000"/>
                  </a:outerShdw>
                </a:effectLst>
                <a:latin typeface="+mj-lt"/>
              </a:defRPr>
            </a:lvl1pPr>
          </a:lstStyle>
          <a:p>
            <a:fld id="{D94B25DC-A132-450C-9963-531335B1A4D2}" type="datetimeFigureOut">
              <a:rPr lang="en-US" smtClean="0"/>
              <a:pPr/>
              <a:t>7/25/19</a:t>
            </a:fld>
            <a:endParaRPr lang="en-US" dirty="0"/>
          </a:p>
        </p:txBody>
      </p:sp>
      <p:pic>
        <p:nvPicPr>
          <p:cNvPr id="7" name="Picture 2513" descr="BNL Logo_Small"/>
          <p:cNvPicPr>
            <a:picLocks noChangeAspect="1" noChangeArrowheads="1"/>
          </p:cNvPicPr>
          <p:nvPr userDrawn="1"/>
        </p:nvPicPr>
        <p:blipFill>
          <a:blip r:embed="rId2" cstate="print"/>
          <a:srcRect/>
          <a:stretch>
            <a:fillRect/>
          </a:stretch>
        </p:blipFill>
        <p:spPr bwMode="auto">
          <a:xfrm>
            <a:off x="7848600" y="6334125"/>
            <a:ext cx="1295400" cy="447675"/>
          </a:xfrm>
          <a:prstGeom prst="rect">
            <a:avLst/>
          </a:prstGeom>
          <a:noFill/>
          <a:ln w="9525">
            <a:noFill/>
            <a:miter lim="800000"/>
            <a:headEnd/>
            <a:tailEnd/>
          </a:ln>
        </p:spPr>
      </p:pic>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29600" y="76200"/>
            <a:ext cx="8382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9"/>
          <p:cNvSpPr>
            <a:spLocks noGrp="1"/>
          </p:cNvSpPr>
          <p:nvPr>
            <p:ph type="title"/>
          </p:nvPr>
        </p:nvSpPr>
        <p:spPr/>
        <p:txBody>
          <a:bodyPr/>
          <a:lstStyle/>
          <a:p>
            <a:r>
              <a:rPr lang="en-US"/>
              <a:t>Click to edit Master title style</a:t>
            </a:r>
          </a:p>
        </p:txBody>
      </p:sp>
      <p:sp>
        <p:nvSpPr>
          <p:cNvPr id="15" name="TextBox 14"/>
          <p:cNvSpPr txBox="1"/>
          <p:nvPr userDrawn="1"/>
        </p:nvSpPr>
        <p:spPr>
          <a:xfrm>
            <a:off x="3124200" y="6383117"/>
            <a:ext cx="3426259" cy="400110"/>
          </a:xfrm>
          <a:prstGeom prst="rect">
            <a:avLst/>
          </a:prstGeom>
          <a:noFill/>
        </p:spPr>
        <p:txBody>
          <a:bodyPr wrap="none" rtlCol="0">
            <a:spAutoFit/>
          </a:bodyPr>
          <a:lstStyle/>
          <a:p>
            <a:r>
              <a:rPr lang="en-US" sz="2000" b="1" dirty="0"/>
              <a:t>Coherent</a:t>
            </a:r>
            <a:r>
              <a:rPr lang="en-US" sz="2000" b="1" baseline="0" dirty="0"/>
              <a:t> electron </a:t>
            </a:r>
            <a:r>
              <a:rPr lang="en-US" sz="2000" b="1" i="1" baseline="0" dirty="0">
                <a:effectLst>
                  <a:reflection blurRad="88900" stA="70000" endPos="67000" dist="12700" dir="5400000" sy="-100000" algn="bl" rotWithShape="0"/>
                </a:effectLst>
              </a:rPr>
              <a:t>Cooling</a:t>
            </a:r>
            <a:r>
              <a:rPr lang="en-US" sz="2000" b="1" baseline="0" dirty="0"/>
              <a:t> </a:t>
            </a:r>
            <a:r>
              <a:rPr lang="en-US" sz="2000" b="1" baseline="0" dirty="0" err="1"/>
              <a:t>PoP</a:t>
            </a:r>
            <a:endParaRPr lang="en-US" sz="2000" b="1" dirty="0"/>
          </a:p>
        </p:txBody>
      </p:sp>
    </p:spTree>
    <p:extLst>
      <p:ext uri="{BB962C8B-B14F-4D97-AF65-F5344CB8AC3E}">
        <p14:creationId xmlns:p14="http://schemas.microsoft.com/office/powerpoint/2010/main" val="2019829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png"/><Relationship Id="rId6"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JPG"/><Relationship Id="rId10"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0.JPG"/><Relationship Id="rId6" Type="http://schemas.openxmlformats.org/officeDocument/2006/relationships/image" Target="../media/image51.emf"/><Relationship Id="rId1" Type="http://schemas.openxmlformats.org/officeDocument/2006/relationships/slideLayout" Target="../slideLayouts/slideLayout6.xml"/><Relationship Id="rId2" Type="http://schemas.openxmlformats.org/officeDocument/2006/relationships/image" Target="../media/image47.jp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G"/><Relationship Id="rId5" Type="http://schemas.openxmlformats.org/officeDocument/2006/relationships/image" Target="../media/image63.JPG"/><Relationship Id="rId6" Type="http://schemas.openxmlformats.org/officeDocument/2006/relationships/image" Target="../media/image64.jpg"/><Relationship Id="rId1" Type="http://schemas.openxmlformats.org/officeDocument/2006/relationships/slideLayout" Target="../slideLayouts/slideLayout6.xml"/><Relationship Id="rId2" Type="http://schemas.openxmlformats.org/officeDocument/2006/relationships/image" Target="../media/image60.jp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jpg"/><Relationship Id="rId6" Type="http://schemas.openxmlformats.org/officeDocument/2006/relationships/image" Target="../media/image69.png"/><Relationship Id="rId7" Type="http://schemas.openxmlformats.org/officeDocument/2006/relationships/image" Target="../media/image70.jpg"/><Relationship Id="rId8" Type="http://schemas.openxmlformats.org/officeDocument/2006/relationships/image" Target="../media/image71.jpeg"/><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jpeg"/><Relationship Id="rId10" Type="http://schemas.openxmlformats.org/officeDocument/2006/relationships/image" Target="../media/image80.jpeg"/><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cid:9aff7556-5d5a-4139-82f9-e61ef6301acd" TargetMode="External"/><Relationship Id="rId5" Type="http://schemas.openxmlformats.org/officeDocument/2006/relationships/image" Target="../media/image83.jp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G"/><Relationship Id="rId5" Type="http://schemas.openxmlformats.org/officeDocument/2006/relationships/image" Target="../media/image88.JPG"/><Relationship Id="rId6"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JPG"/><Relationship Id="rId5" Type="http://schemas.openxmlformats.org/officeDocument/2006/relationships/image" Target="../media/image93.JPG"/><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JPG"/><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JPG"/></Relationships>
</file>

<file path=ppt/slides/_rels/slide25.xml.rels><?xml version="1.0" encoding="UTF-8" standalone="yes"?>
<Relationships xmlns="http://schemas.openxmlformats.org/package/2006/relationships"><Relationship Id="rId3" Type="http://schemas.openxmlformats.org/officeDocument/2006/relationships/image" Target="../media/image101.JPG"/><Relationship Id="rId4" Type="http://schemas.openxmlformats.org/officeDocument/2006/relationships/image" Target="../media/image10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 Id="rId3"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jpeg"/><Relationship Id="rId8" Type="http://schemas.openxmlformats.org/officeDocument/2006/relationships/image" Target="../media/image110.png"/><Relationship Id="rId1" Type="http://schemas.openxmlformats.org/officeDocument/2006/relationships/slideLayout" Target="../slideLayouts/slideLayout12.xml"/><Relationship Id="rId2" Type="http://schemas.openxmlformats.org/officeDocument/2006/relationships/image" Target="../media/image10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12.jpeg"/><Relationship Id="rId5" Type="http://schemas.openxmlformats.org/officeDocument/2006/relationships/image" Target="../media/image113.jpeg"/><Relationship Id="rId6" Type="http://schemas.openxmlformats.org/officeDocument/2006/relationships/image" Target="../media/image114.jpeg"/><Relationship Id="rId7"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12.xml"/><Relationship Id="rId2" Type="http://schemas.openxmlformats.org/officeDocument/2006/relationships/image" Target="../media/image1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JPG"/><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g"/><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867" y="2130425"/>
            <a:ext cx="8043333" cy="1470025"/>
          </a:xfrm>
        </p:spPr>
        <p:txBody>
          <a:bodyPr>
            <a:normAutofit/>
          </a:bodyPr>
          <a:lstStyle/>
          <a:p>
            <a:r>
              <a:rPr lang="en-US" sz="7200" dirty="0"/>
              <a:t>CeC Engineering</a:t>
            </a:r>
          </a:p>
        </p:txBody>
      </p:sp>
      <p:sp>
        <p:nvSpPr>
          <p:cNvPr id="3" name="Subtitle 2"/>
          <p:cNvSpPr>
            <a:spLocks noGrp="1"/>
          </p:cNvSpPr>
          <p:nvPr>
            <p:ph type="subTitle" idx="1"/>
          </p:nvPr>
        </p:nvSpPr>
        <p:spPr>
          <a:xfrm>
            <a:off x="202556" y="4279739"/>
            <a:ext cx="6619875" cy="1752600"/>
          </a:xfrm>
        </p:spPr>
        <p:txBody>
          <a:bodyPr/>
          <a:lstStyle/>
          <a:p>
            <a:r>
              <a:rPr lang="en-US" b="1" dirty="0" smtClean="0"/>
              <a:t>Presented by Jean </a:t>
            </a:r>
            <a:r>
              <a:rPr lang="en-US" b="1" dirty="0"/>
              <a:t>Clifford </a:t>
            </a:r>
            <a:r>
              <a:rPr lang="en-US" b="1" dirty="0" smtClean="0"/>
              <a:t>Brutus</a:t>
            </a:r>
            <a:br>
              <a:rPr lang="en-US" b="1" dirty="0" smtClean="0"/>
            </a:br>
            <a:r>
              <a:rPr lang="en-US" b="1" dirty="0" smtClean="0"/>
              <a:t>On behalf of </a:t>
            </a:r>
            <a:r>
              <a:rPr lang="en-US" b="1" dirty="0" err="1" smtClean="0"/>
              <a:t>CeC</a:t>
            </a:r>
            <a:r>
              <a:rPr lang="en-US" b="1" dirty="0" smtClean="0"/>
              <a:t> Team</a:t>
            </a:r>
            <a:endParaRPr lang="en-US" b="1" dirty="0"/>
          </a:p>
          <a:p>
            <a:r>
              <a:rPr lang="en-US" b="1" dirty="0"/>
              <a:t>ICFA Mini-Workshop </a:t>
            </a:r>
            <a:r>
              <a:rPr lang="en-US" b="1" dirty="0" err="1"/>
              <a:t>CeC</a:t>
            </a:r>
            <a:endParaRPr lang="en-US" b="1" dirty="0"/>
          </a:p>
          <a:p>
            <a:r>
              <a:rPr lang="en-US" b="1" dirty="0"/>
              <a:t>July 25, 2019</a:t>
            </a:r>
          </a:p>
        </p:txBody>
      </p:sp>
    </p:spTree>
    <p:extLst>
      <p:ext uri="{BB962C8B-B14F-4D97-AF65-F5344CB8AC3E}">
        <p14:creationId xmlns:p14="http://schemas.microsoft.com/office/powerpoint/2010/main" val="284970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25563"/>
          </a:xfrm>
        </p:spPr>
        <p:txBody>
          <a:bodyPr/>
          <a:lstStyle/>
          <a:p>
            <a:pPr algn="ctr"/>
            <a:r>
              <a:rPr lang="en-US" dirty="0"/>
              <a:t>113 MHz RF Cathode Stalk</a:t>
            </a:r>
          </a:p>
        </p:txBody>
      </p:sp>
      <p:sp>
        <p:nvSpPr>
          <p:cNvPr id="12" name="Rectangle 3">
            <a:extLst>
              <a:ext uri="{FF2B5EF4-FFF2-40B4-BE49-F238E27FC236}">
                <a16:creationId xmlns:a16="http://schemas.microsoft.com/office/drawing/2014/main" xmlns="" id="{B2B26649-EFFF-4CF2-82EB-3064B252309A}"/>
              </a:ext>
            </a:extLst>
          </p:cNvPr>
          <p:cNvSpPr txBox="1">
            <a:spLocks noChangeArrowheads="1"/>
          </p:cNvSpPr>
          <p:nvPr/>
        </p:nvSpPr>
        <p:spPr bwMode="auto">
          <a:xfrm>
            <a:off x="0" y="4389852"/>
            <a:ext cx="9143999" cy="226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a:buFont typeface="Arial" panose="020B0604020202020204" pitchFamily="34" charset="0"/>
              <a:buChar char="•"/>
            </a:pPr>
            <a:r>
              <a:rPr lang="en-US" sz="1400" dirty="0">
                <a:ea typeface="ＭＳ Ｐゴシック" charset="0"/>
                <a:cs typeface="ＭＳ Ｐゴシック" charset="0"/>
              </a:rPr>
              <a:t>The cathode stalk is a hollow center conductor of the coaxial line formed by the stalk and the cavity.</a:t>
            </a:r>
          </a:p>
          <a:p>
            <a:pPr>
              <a:buFont typeface="Arial" panose="020B0604020202020204" pitchFamily="34" charset="0"/>
              <a:buChar char="•"/>
            </a:pPr>
            <a:r>
              <a:rPr lang="en-US" sz="1400" dirty="0">
                <a:ea typeface="ＭＳ Ｐゴシック" charset="0"/>
                <a:cs typeface="ＭＳ Ｐゴシック" charset="0"/>
              </a:rPr>
              <a:t>The stalk is shorted at one end and is approximately half wavelength long. It will be permanently installed in the gun.</a:t>
            </a:r>
          </a:p>
          <a:p>
            <a:pPr>
              <a:buFont typeface="Arial" panose="020B0604020202020204" pitchFamily="34" charset="0"/>
              <a:buChar char="•"/>
            </a:pPr>
            <a:r>
              <a:rPr lang="en-US" sz="1400" dirty="0">
                <a:ea typeface="ＭＳ Ｐゴシック" charset="0"/>
                <a:cs typeface="ＭＳ Ｐゴシック" charset="0"/>
              </a:rPr>
              <a:t>A step at </a:t>
            </a:r>
            <a:r>
              <a:rPr lang="en-US" sz="1400" dirty="0">
                <a:ea typeface="ＭＳ Ｐゴシック" charset="0"/>
                <a:cs typeface="Symbol" charset="2"/>
              </a:rPr>
              <a:t>l</a:t>
            </a:r>
            <a:r>
              <a:rPr lang="en-US" sz="1400" dirty="0">
                <a:ea typeface="ＭＳ Ｐゴシック" charset="0"/>
                <a:cs typeface="ＭＳ Ｐゴシック" charset="0"/>
              </a:rPr>
              <a:t>/4 from the short creates a quarter-wave impedance transformer and reduces RF losses in the stalk from ~65 W to ~25 W.</a:t>
            </a:r>
          </a:p>
          <a:p>
            <a:pPr>
              <a:buFont typeface="Arial" panose="020B0604020202020204" pitchFamily="34" charset="0"/>
              <a:buChar char="•"/>
            </a:pPr>
            <a:r>
              <a:rPr lang="en-US" sz="1400" dirty="0">
                <a:ea typeface="ＭＳ Ｐゴシック" charset="0"/>
                <a:cs typeface="ＭＳ Ｐゴシック" charset="0"/>
              </a:rPr>
              <a:t>The gold plating is aimed to reduce radiation heat load from the RT stalk to the cold (4.2 K) niobium.</a:t>
            </a:r>
          </a:p>
          <a:p>
            <a:pPr>
              <a:buFont typeface="Arial" panose="020B0604020202020204" pitchFamily="34" charset="0"/>
              <a:buChar char="•"/>
            </a:pPr>
            <a:r>
              <a:rPr lang="en-US" sz="1400" dirty="0">
                <a:ea typeface="ＭＳ Ｐゴシック" charset="0"/>
                <a:cs typeface="ＭＳ Ｐゴシック" charset="0"/>
              </a:rPr>
              <a:t>A small cathode puck is inserted inside the stalk and can be replaced when necessary with a new one.</a:t>
            </a:r>
          </a:p>
        </p:txBody>
      </p:sp>
      <p:pic>
        <p:nvPicPr>
          <p:cNvPr id="41" name="Picture 40">
            <a:extLst>
              <a:ext uri="{FF2B5EF4-FFF2-40B4-BE49-F238E27FC236}">
                <a16:creationId xmlns:a16="http://schemas.microsoft.com/office/drawing/2014/main" xmlns="" id="{1D7EAC7E-ED41-4BA8-A00C-7C6DD92C88F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320" r="20294" b="7234"/>
          <a:stretch/>
        </p:blipFill>
        <p:spPr bwMode="auto">
          <a:xfrm>
            <a:off x="7022493" y="1159845"/>
            <a:ext cx="1977346" cy="317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 name="Group 41">
            <a:extLst>
              <a:ext uri="{FF2B5EF4-FFF2-40B4-BE49-F238E27FC236}">
                <a16:creationId xmlns:a16="http://schemas.microsoft.com/office/drawing/2014/main" xmlns="" id="{2DF74210-152B-49B1-9ABA-0341F3974E6B}"/>
              </a:ext>
            </a:extLst>
          </p:cNvPr>
          <p:cNvGrpSpPr>
            <a:grpSpLocks noChangeAspect="1"/>
          </p:cNvGrpSpPr>
          <p:nvPr/>
        </p:nvGrpSpPr>
        <p:grpSpPr>
          <a:xfrm>
            <a:off x="361157" y="1035407"/>
            <a:ext cx="4138234" cy="3129656"/>
            <a:chOff x="990600" y="914400"/>
            <a:chExt cx="7080250" cy="5354638"/>
          </a:xfrm>
        </p:grpSpPr>
        <p:pic>
          <p:nvPicPr>
            <p:cNvPr id="43" name="Picture 2">
              <a:extLst>
                <a:ext uri="{FF2B5EF4-FFF2-40B4-BE49-F238E27FC236}">
                  <a16:creationId xmlns:a16="http://schemas.microsoft.com/office/drawing/2014/main" xmlns="" id="{90BE7120-A0F4-4F8B-8798-3D32F86CAF81}"/>
                </a:ext>
              </a:extLst>
            </p:cNvPr>
            <p:cNvPicPr>
              <a:picLocks noChangeAspect="1" noChangeArrowheads="1"/>
            </p:cNvPicPr>
            <p:nvPr/>
          </p:nvPicPr>
          <p:blipFill>
            <a:blip r:embed="rId3" cstate="print"/>
            <a:srcRect l="16251" t="18750" r="9375" b="10938"/>
            <a:stretch>
              <a:fillRect/>
            </a:stretch>
          </p:blipFill>
          <p:spPr bwMode="auto">
            <a:xfrm>
              <a:off x="990600" y="914400"/>
              <a:ext cx="7080250" cy="5354638"/>
            </a:xfrm>
            <a:prstGeom prst="rect">
              <a:avLst/>
            </a:prstGeom>
            <a:noFill/>
            <a:ln w="9525">
              <a:noFill/>
              <a:miter lim="800000"/>
              <a:headEnd/>
              <a:tailEnd/>
            </a:ln>
          </p:spPr>
        </p:pic>
        <p:cxnSp>
          <p:nvCxnSpPr>
            <p:cNvPr id="44" name="Straight Arrow Connector 43">
              <a:extLst>
                <a:ext uri="{FF2B5EF4-FFF2-40B4-BE49-F238E27FC236}">
                  <a16:creationId xmlns:a16="http://schemas.microsoft.com/office/drawing/2014/main" xmlns="" id="{FE542544-0C44-4CC6-B433-F9168B57D261}"/>
                </a:ext>
              </a:extLst>
            </p:cNvPr>
            <p:cNvCxnSpPr/>
            <p:nvPr/>
          </p:nvCxnSpPr>
          <p:spPr>
            <a:xfrm rot="5400000" flipH="1" flipV="1">
              <a:off x="2628900" y="3390900"/>
              <a:ext cx="1371600" cy="990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5">
              <a:extLst>
                <a:ext uri="{FF2B5EF4-FFF2-40B4-BE49-F238E27FC236}">
                  <a16:creationId xmlns:a16="http://schemas.microsoft.com/office/drawing/2014/main" xmlns="" id="{EC7D2D69-40C4-42BF-9F71-E4965CBDADE3}"/>
                </a:ext>
              </a:extLst>
            </p:cNvPr>
            <p:cNvSpPr txBox="1">
              <a:spLocks noChangeArrowheads="1"/>
            </p:cNvSpPr>
            <p:nvPr/>
          </p:nvSpPr>
          <p:spPr bwMode="auto">
            <a:xfrm>
              <a:off x="4631727" y="2349808"/>
              <a:ext cx="3369271" cy="1105830"/>
            </a:xfrm>
            <a:prstGeom prst="rect">
              <a:avLst/>
            </a:prstGeom>
            <a:noFill/>
            <a:ln w="9525">
              <a:noFill/>
              <a:miter lim="800000"/>
              <a:headEnd/>
              <a:tailEnd/>
            </a:ln>
          </p:spPr>
          <p:txBody>
            <a:bodyPr wrap="square">
              <a:spAutoFit/>
            </a:bodyPr>
            <a:lstStyle/>
            <a:p>
              <a:r>
                <a:rPr lang="en-US" sz="1200" dirty="0">
                  <a:solidFill>
                    <a:srgbClr val="CDCACC"/>
                  </a:solidFill>
                  <a:latin typeface="Calibri" pitchFamily="34" charset="0"/>
                </a:rPr>
                <a:t> Stainless Steel tubes plated with 25 microns of copper and 1 micron of gold</a:t>
              </a:r>
            </a:p>
          </p:txBody>
        </p:sp>
        <p:cxnSp>
          <p:nvCxnSpPr>
            <p:cNvPr id="46" name="Straight Arrow Connector 45">
              <a:extLst>
                <a:ext uri="{FF2B5EF4-FFF2-40B4-BE49-F238E27FC236}">
                  <a16:creationId xmlns:a16="http://schemas.microsoft.com/office/drawing/2014/main" xmlns="" id="{CD5EAFBC-0596-456B-986C-9D92EEAA0405}"/>
                </a:ext>
              </a:extLst>
            </p:cNvPr>
            <p:cNvCxnSpPr/>
            <p:nvPr/>
          </p:nvCxnSpPr>
          <p:spPr>
            <a:xfrm flipV="1">
              <a:off x="4876800" y="4800600"/>
              <a:ext cx="1143000" cy="685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7" name="TextBox 7">
              <a:extLst>
                <a:ext uri="{FF2B5EF4-FFF2-40B4-BE49-F238E27FC236}">
                  <a16:creationId xmlns:a16="http://schemas.microsoft.com/office/drawing/2014/main" xmlns="" id="{D851D577-3B3C-4768-BB84-D558A657EBCD}"/>
                </a:ext>
              </a:extLst>
            </p:cNvPr>
            <p:cNvSpPr txBox="1">
              <a:spLocks noChangeArrowheads="1"/>
            </p:cNvSpPr>
            <p:nvPr/>
          </p:nvSpPr>
          <p:spPr bwMode="auto">
            <a:xfrm>
              <a:off x="1523999" y="4495799"/>
              <a:ext cx="1981201" cy="789879"/>
            </a:xfrm>
            <a:prstGeom prst="rect">
              <a:avLst/>
            </a:prstGeom>
            <a:noFill/>
            <a:ln w="9525">
              <a:noFill/>
              <a:miter lim="800000"/>
              <a:headEnd/>
              <a:tailEnd/>
            </a:ln>
          </p:spPr>
          <p:txBody>
            <a:bodyPr wrap="square">
              <a:spAutoFit/>
            </a:bodyPr>
            <a:lstStyle/>
            <a:p>
              <a:r>
                <a:rPr lang="en-US" sz="1200" dirty="0">
                  <a:latin typeface="Calibri" pitchFamily="34" charset="0"/>
                </a:rPr>
                <a:t> 2” Stalk tube  section</a:t>
              </a:r>
            </a:p>
          </p:txBody>
        </p:sp>
        <p:cxnSp>
          <p:nvCxnSpPr>
            <p:cNvPr id="48" name="Straight Arrow Connector 47">
              <a:extLst>
                <a:ext uri="{FF2B5EF4-FFF2-40B4-BE49-F238E27FC236}">
                  <a16:creationId xmlns:a16="http://schemas.microsoft.com/office/drawing/2014/main" xmlns="" id="{DF6D9152-4E3E-41C0-8E03-85807C1764CA}"/>
                </a:ext>
              </a:extLst>
            </p:cNvPr>
            <p:cNvCxnSpPr/>
            <p:nvPr/>
          </p:nvCxnSpPr>
          <p:spPr>
            <a:xfrm rot="5400000">
              <a:off x="4991100" y="3619500"/>
              <a:ext cx="5334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TextBox 9">
              <a:extLst>
                <a:ext uri="{FF2B5EF4-FFF2-40B4-BE49-F238E27FC236}">
                  <a16:creationId xmlns:a16="http://schemas.microsoft.com/office/drawing/2014/main" xmlns="" id="{765AF2AD-9D1D-4092-855A-16369BE0D8B5}"/>
                </a:ext>
              </a:extLst>
            </p:cNvPr>
            <p:cNvSpPr txBox="1">
              <a:spLocks noChangeArrowheads="1"/>
            </p:cNvSpPr>
            <p:nvPr/>
          </p:nvSpPr>
          <p:spPr bwMode="auto">
            <a:xfrm>
              <a:off x="3227899" y="5189245"/>
              <a:ext cx="2285999" cy="789879"/>
            </a:xfrm>
            <a:prstGeom prst="rect">
              <a:avLst/>
            </a:prstGeom>
            <a:noFill/>
            <a:ln w="9525">
              <a:noFill/>
              <a:miter lim="800000"/>
              <a:headEnd/>
              <a:tailEnd/>
            </a:ln>
          </p:spPr>
          <p:txBody>
            <a:bodyPr wrap="square">
              <a:spAutoFit/>
            </a:bodyPr>
            <a:lstStyle/>
            <a:p>
              <a:r>
                <a:rPr lang="en-US" sz="1200" dirty="0">
                  <a:latin typeface="Calibri" pitchFamily="34" charset="0"/>
                </a:rPr>
                <a:t> 3”Stalk tube section</a:t>
              </a:r>
            </a:p>
          </p:txBody>
        </p:sp>
        <p:cxnSp>
          <p:nvCxnSpPr>
            <p:cNvPr id="50" name="Straight Arrow Connector 49">
              <a:extLst>
                <a:ext uri="{FF2B5EF4-FFF2-40B4-BE49-F238E27FC236}">
                  <a16:creationId xmlns:a16="http://schemas.microsoft.com/office/drawing/2014/main" xmlns="" id="{E9138920-0E8A-47F0-98CD-C70BF1D0678F}"/>
                </a:ext>
              </a:extLst>
            </p:cNvPr>
            <p:cNvCxnSpPr>
              <a:cxnSpLocks/>
            </p:cNvCxnSpPr>
            <p:nvPr/>
          </p:nvCxnSpPr>
          <p:spPr>
            <a:xfrm>
              <a:off x="3954164" y="2376445"/>
              <a:ext cx="617836" cy="9763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11">
              <a:extLst>
                <a:ext uri="{FF2B5EF4-FFF2-40B4-BE49-F238E27FC236}">
                  <a16:creationId xmlns:a16="http://schemas.microsoft.com/office/drawing/2014/main" xmlns="" id="{BE79E30B-C171-43C1-A4F5-27E2FCAD4AD5}"/>
                </a:ext>
              </a:extLst>
            </p:cNvPr>
            <p:cNvSpPr txBox="1">
              <a:spLocks noChangeArrowheads="1"/>
            </p:cNvSpPr>
            <p:nvPr/>
          </p:nvSpPr>
          <p:spPr bwMode="auto">
            <a:xfrm>
              <a:off x="2989855" y="1902518"/>
              <a:ext cx="2590801" cy="473927"/>
            </a:xfrm>
            <a:prstGeom prst="rect">
              <a:avLst/>
            </a:prstGeom>
            <a:noFill/>
            <a:ln w="9525">
              <a:noFill/>
              <a:miter lim="800000"/>
              <a:headEnd/>
              <a:tailEnd/>
            </a:ln>
          </p:spPr>
          <p:txBody>
            <a:bodyPr>
              <a:spAutoFit/>
            </a:bodyPr>
            <a:lstStyle/>
            <a:p>
              <a:r>
                <a:rPr lang="en-US" sz="1200" dirty="0">
                  <a:solidFill>
                    <a:srgbClr val="CDCACC"/>
                  </a:solidFill>
                  <a:latin typeface="Calibri" pitchFamily="34" charset="0"/>
                </a:rPr>
                <a:t>  Center support</a:t>
              </a:r>
            </a:p>
          </p:txBody>
        </p:sp>
        <p:cxnSp>
          <p:nvCxnSpPr>
            <p:cNvPr id="52" name="Straight Arrow Connector 51">
              <a:extLst>
                <a:ext uri="{FF2B5EF4-FFF2-40B4-BE49-F238E27FC236}">
                  <a16:creationId xmlns:a16="http://schemas.microsoft.com/office/drawing/2014/main" xmlns="" id="{765805BC-1006-4B89-A94A-394A4156C070}"/>
                </a:ext>
              </a:extLst>
            </p:cNvPr>
            <p:cNvCxnSpPr/>
            <p:nvPr/>
          </p:nvCxnSpPr>
          <p:spPr>
            <a:xfrm rot="16200000" flipV="1">
              <a:off x="990600" y="2438400"/>
              <a:ext cx="14478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3" name="TextBox 28">
              <a:extLst>
                <a:ext uri="{FF2B5EF4-FFF2-40B4-BE49-F238E27FC236}">
                  <a16:creationId xmlns:a16="http://schemas.microsoft.com/office/drawing/2014/main" xmlns="" id="{32B8984E-4EB0-4B50-97A4-EA555828CAF1}"/>
                </a:ext>
              </a:extLst>
            </p:cNvPr>
            <p:cNvSpPr txBox="1">
              <a:spLocks noChangeArrowheads="1"/>
            </p:cNvSpPr>
            <p:nvPr/>
          </p:nvSpPr>
          <p:spPr bwMode="auto">
            <a:xfrm>
              <a:off x="1143000" y="3200401"/>
              <a:ext cx="2057400" cy="789879"/>
            </a:xfrm>
            <a:prstGeom prst="rect">
              <a:avLst/>
            </a:prstGeom>
            <a:noFill/>
            <a:ln w="9525">
              <a:noFill/>
              <a:miter lim="800000"/>
              <a:headEnd/>
              <a:tailEnd/>
            </a:ln>
          </p:spPr>
          <p:txBody>
            <a:bodyPr wrap="square">
              <a:spAutoFit/>
            </a:bodyPr>
            <a:lstStyle/>
            <a:p>
              <a:r>
                <a:rPr lang="en-US" sz="1200" dirty="0">
                  <a:latin typeface="Calibri" pitchFamily="34" charset="0"/>
                </a:rPr>
                <a:t> Water connections</a:t>
              </a:r>
            </a:p>
          </p:txBody>
        </p:sp>
      </p:grpSp>
      <p:pic>
        <p:nvPicPr>
          <p:cNvPr id="54" name="Picture 53" descr="power.jpg">
            <a:extLst>
              <a:ext uri="{FF2B5EF4-FFF2-40B4-BE49-F238E27FC236}">
                <a16:creationId xmlns:a16="http://schemas.microsoft.com/office/drawing/2014/main" xmlns="" id="{BA3CCA77-42CB-4244-AB42-37621CD4E24A}"/>
              </a:ext>
            </a:extLst>
          </p:cNvPr>
          <p:cNvPicPr>
            <a:picLocks noChangeAspect="1"/>
          </p:cNvPicPr>
          <p:nvPr/>
        </p:nvPicPr>
        <p:blipFill>
          <a:blip r:embed="rId4" cstate="print"/>
          <a:srcRect l="29525" t="34831" r="2751" b="47242"/>
          <a:stretch>
            <a:fillRect/>
          </a:stretch>
        </p:blipFill>
        <p:spPr>
          <a:xfrm>
            <a:off x="1894112" y="658923"/>
            <a:ext cx="5500998" cy="831546"/>
          </a:xfrm>
          <a:prstGeom prst="rect">
            <a:avLst/>
          </a:prstGeom>
          <a:ln w="28575" cmpd="sng">
            <a:solidFill>
              <a:srgbClr val="FFFFFF"/>
            </a:solidFill>
          </a:ln>
        </p:spPr>
      </p:pic>
      <p:pic>
        <p:nvPicPr>
          <p:cNvPr id="55" name="Picture 54">
            <a:extLst>
              <a:ext uri="{FF2B5EF4-FFF2-40B4-BE49-F238E27FC236}">
                <a16:creationId xmlns:a16="http://schemas.microsoft.com/office/drawing/2014/main" xmlns="" id="{26390A7B-71D4-4A07-86AB-C376A0839F63}"/>
              </a:ext>
            </a:extLst>
          </p:cNvPr>
          <p:cNvPicPr>
            <a:picLocks noChangeAspect="1"/>
          </p:cNvPicPr>
          <p:nvPr/>
        </p:nvPicPr>
        <p:blipFill rotWithShape="1">
          <a:blip r:embed="rId5"/>
          <a:srcRect r="4505"/>
          <a:stretch/>
        </p:blipFill>
        <p:spPr>
          <a:xfrm>
            <a:off x="4425691" y="1549540"/>
            <a:ext cx="2596802" cy="2167110"/>
          </a:xfrm>
          <a:prstGeom prst="rect">
            <a:avLst/>
          </a:prstGeom>
          <a:ln w="28575" cmpd="sng">
            <a:solidFill>
              <a:schemeClr val="bg1"/>
            </a:solidFill>
          </a:ln>
        </p:spPr>
      </p:pic>
      <p:pic>
        <p:nvPicPr>
          <p:cNvPr id="20" name="Picture 19">
            <a:extLst>
              <a:ext uri="{FF2B5EF4-FFF2-40B4-BE49-F238E27FC236}">
                <a16:creationId xmlns:a16="http://schemas.microsoft.com/office/drawing/2014/main" xmlns="" id="{7F19ADA3-ED3A-4C4D-AF28-AC58283227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455" t="24906" r="44636" b="22242"/>
          <a:stretch/>
        </p:blipFill>
        <p:spPr>
          <a:xfrm rot="5400000">
            <a:off x="5675581" y="3099362"/>
            <a:ext cx="841591" cy="1680317"/>
          </a:xfrm>
          <a:prstGeom prst="rect">
            <a:avLst/>
          </a:prstGeom>
          <a:ln w="28575" cmpd="sng">
            <a:solidFill>
              <a:srgbClr val="FFFFFF"/>
            </a:solidFill>
          </a:ln>
        </p:spPr>
      </p:pic>
    </p:spTree>
    <p:extLst>
      <p:ext uri="{BB962C8B-B14F-4D97-AF65-F5344CB8AC3E}">
        <p14:creationId xmlns:p14="http://schemas.microsoft.com/office/powerpoint/2010/main" val="312559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25563"/>
          </a:xfrm>
        </p:spPr>
        <p:txBody>
          <a:bodyPr/>
          <a:lstStyle/>
          <a:p>
            <a:pPr algn="ctr"/>
            <a:r>
              <a:rPr lang="en-US" dirty="0"/>
              <a:t>113 MHz Cathode Injection System</a:t>
            </a:r>
          </a:p>
        </p:txBody>
      </p:sp>
      <p:pic>
        <p:nvPicPr>
          <p:cNvPr id="22" name="Content Placeholder 5">
            <a:extLst>
              <a:ext uri="{FF2B5EF4-FFF2-40B4-BE49-F238E27FC236}">
                <a16:creationId xmlns:a16="http://schemas.microsoft.com/office/drawing/2014/main" xmlns="" id="{BA466730-5B46-4C9E-83B5-59792B9B5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483" y="4630495"/>
            <a:ext cx="2773410" cy="2080058"/>
          </a:xfrm>
          <a:prstGeom prst="rect">
            <a:avLst/>
          </a:prstGeom>
        </p:spPr>
      </p:pic>
      <p:pic>
        <p:nvPicPr>
          <p:cNvPr id="23" name="Content Placeholder 4">
            <a:extLst>
              <a:ext uri="{FF2B5EF4-FFF2-40B4-BE49-F238E27FC236}">
                <a16:creationId xmlns:a16="http://schemas.microsoft.com/office/drawing/2014/main" xmlns="" id="{50A6D340-F784-48F4-863F-8DA6008E8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48" y="3560644"/>
            <a:ext cx="3721165" cy="2302482"/>
          </a:xfrm>
          <a:prstGeom prst="rect">
            <a:avLst/>
          </a:prstGeom>
        </p:spPr>
      </p:pic>
      <p:pic>
        <p:nvPicPr>
          <p:cNvPr id="6" name="Content Placeholder 5">
            <a:extLst>
              <a:ext uri="{FF2B5EF4-FFF2-40B4-BE49-F238E27FC236}">
                <a16:creationId xmlns:a16="http://schemas.microsoft.com/office/drawing/2014/main" xmlns="" id="{BA466730-5B46-4C9E-83B5-59792B9B5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502" y="5360518"/>
            <a:ext cx="1800047" cy="1350035"/>
          </a:xfrm>
          <a:prstGeom prst="rect">
            <a:avLst/>
          </a:prstGeom>
        </p:spPr>
      </p:pic>
      <p:pic>
        <p:nvPicPr>
          <p:cNvPr id="7" name="Content Placeholder 5">
            <a:extLst>
              <a:ext uri="{FF2B5EF4-FFF2-40B4-BE49-F238E27FC236}">
                <a16:creationId xmlns:a16="http://schemas.microsoft.com/office/drawing/2014/main" xmlns="" id="{BA466730-5B46-4C9E-83B5-59792B9B58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503" y="3929195"/>
            <a:ext cx="1800047" cy="1350035"/>
          </a:xfrm>
          <a:prstGeom prst="rect">
            <a:avLst/>
          </a:prstGeom>
        </p:spPr>
      </p:pic>
      <p:pic>
        <p:nvPicPr>
          <p:cNvPr id="9" name="Content Placeholder 5">
            <a:extLst>
              <a:ext uri="{FF2B5EF4-FFF2-40B4-BE49-F238E27FC236}">
                <a16:creationId xmlns:a16="http://schemas.microsoft.com/office/drawing/2014/main" xmlns="" id="{BA466730-5B46-4C9E-83B5-59792B9B5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081" y="607017"/>
            <a:ext cx="4270918" cy="2582082"/>
          </a:xfrm>
          <a:prstGeom prst="rect">
            <a:avLst/>
          </a:prstGeom>
        </p:spPr>
      </p:pic>
      <p:sp>
        <p:nvSpPr>
          <p:cNvPr id="3" name="TextBox 2"/>
          <p:cNvSpPr txBox="1"/>
          <p:nvPr/>
        </p:nvSpPr>
        <p:spPr>
          <a:xfrm>
            <a:off x="999978" y="3055436"/>
            <a:ext cx="1762021" cy="369332"/>
          </a:xfrm>
          <a:prstGeom prst="rect">
            <a:avLst/>
          </a:prstGeom>
          <a:noFill/>
        </p:spPr>
        <p:txBody>
          <a:bodyPr wrap="none" rtlCol="0">
            <a:spAutoFit/>
          </a:bodyPr>
          <a:lstStyle/>
          <a:p>
            <a:r>
              <a:rPr lang="en-US" dirty="0"/>
              <a:t>Original Design</a:t>
            </a:r>
          </a:p>
        </p:txBody>
      </p:sp>
      <p:sp>
        <p:nvSpPr>
          <p:cNvPr id="11" name="TextBox 10"/>
          <p:cNvSpPr txBox="1"/>
          <p:nvPr/>
        </p:nvSpPr>
        <p:spPr>
          <a:xfrm>
            <a:off x="1139971" y="5819449"/>
            <a:ext cx="1482033" cy="369332"/>
          </a:xfrm>
          <a:prstGeom prst="rect">
            <a:avLst/>
          </a:prstGeom>
          <a:noFill/>
        </p:spPr>
        <p:txBody>
          <a:bodyPr wrap="square" rtlCol="0">
            <a:spAutoFit/>
          </a:bodyPr>
          <a:lstStyle/>
          <a:p>
            <a:r>
              <a:rPr lang="en-US"/>
              <a:t>New Design</a:t>
            </a:r>
            <a:endParaRPr lang="en-US" dirty="0"/>
          </a:p>
        </p:txBody>
      </p:sp>
      <p:pic>
        <p:nvPicPr>
          <p:cNvPr id="10" name="Picture 9"/>
          <p:cNvPicPr>
            <a:picLocks noChangeAspect="1"/>
          </p:cNvPicPr>
          <p:nvPr/>
        </p:nvPicPr>
        <p:blipFill>
          <a:blip r:embed="rId7"/>
          <a:stretch>
            <a:fillRect/>
          </a:stretch>
        </p:blipFill>
        <p:spPr>
          <a:xfrm>
            <a:off x="4873080" y="707376"/>
            <a:ext cx="4105678" cy="3018002"/>
          </a:xfrm>
          <a:prstGeom prst="rect">
            <a:avLst/>
          </a:prstGeom>
        </p:spPr>
      </p:pic>
      <p:sp>
        <p:nvSpPr>
          <p:cNvPr id="12" name="TextBox 11"/>
          <p:cNvSpPr txBox="1"/>
          <p:nvPr/>
        </p:nvSpPr>
        <p:spPr>
          <a:xfrm>
            <a:off x="3334323" y="3353620"/>
            <a:ext cx="3997532" cy="1077218"/>
          </a:xfrm>
          <a:prstGeom prst="rect">
            <a:avLst/>
          </a:prstGeom>
          <a:noFill/>
        </p:spPr>
        <p:txBody>
          <a:bodyPr wrap="square" rtlCol="0">
            <a:spAutoFit/>
          </a:bodyPr>
          <a:lstStyle/>
          <a:p>
            <a:pPr marL="285750" indent="-285750">
              <a:buFont typeface="Arial" charset="0"/>
              <a:buChar char="•"/>
            </a:pPr>
            <a:r>
              <a:rPr lang="en-US" sz="1600" dirty="0"/>
              <a:t>Increase accessibility</a:t>
            </a:r>
          </a:p>
          <a:p>
            <a:pPr marL="285750" indent="-285750">
              <a:buFont typeface="Arial" charset="0"/>
              <a:buChar char="•"/>
            </a:pPr>
            <a:r>
              <a:rPr lang="en-US" sz="1600" dirty="0"/>
              <a:t>Increase stability</a:t>
            </a:r>
          </a:p>
          <a:p>
            <a:pPr marL="285750" indent="-285750">
              <a:buFont typeface="Arial" charset="0"/>
              <a:buChar char="•"/>
            </a:pPr>
            <a:r>
              <a:rPr lang="en-US" sz="1600" dirty="0"/>
              <a:t>Better pumping</a:t>
            </a:r>
          </a:p>
          <a:p>
            <a:pPr marL="285750" indent="-285750">
              <a:buFont typeface="Arial" charset="0"/>
              <a:buChar char="•"/>
            </a:pPr>
            <a:r>
              <a:rPr lang="en-US" sz="1600" dirty="0"/>
              <a:t>Port aligner for cathode alignment</a:t>
            </a:r>
          </a:p>
        </p:txBody>
      </p:sp>
    </p:spTree>
    <p:extLst>
      <p:ext uri="{BB962C8B-B14F-4D97-AF65-F5344CB8AC3E}">
        <p14:creationId xmlns:p14="http://schemas.microsoft.com/office/powerpoint/2010/main" val="18014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pPr algn="ctr"/>
            <a:r>
              <a:rPr lang="en-US" dirty="0"/>
              <a:t>113 MHz Water Interlock System</a:t>
            </a:r>
          </a:p>
        </p:txBody>
      </p:sp>
      <p:pic>
        <p:nvPicPr>
          <p:cNvPr id="38" name="Picture 37">
            <a:extLst>
              <a:ext uri="{FF2B5EF4-FFF2-40B4-BE49-F238E27FC236}">
                <a16:creationId xmlns:a16="http://schemas.microsoft.com/office/drawing/2014/main" xmlns="" id="{EBF6D02B-F04F-43B1-ACC2-69043764DEFF}"/>
              </a:ext>
            </a:extLst>
          </p:cNvPr>
          <p:cNvPicPr>
            <a:picLocks noChangeAspect="1"/>
          </p:cNvPicPr>
          <p:nvPr/>
        </p:nvPicPr>
        <p:blipFill>
          <a:blip r:embed="rId2"/>
          <a:stretch>
            <a:fillRect/>
          </a:stretch>
        </p:blipFill>
        <p:spPr>
          <a:xfrm>
            <a:off x="141373" y="2417293"/>
            <a:ext cx="4342281" cy="3273502"/>
          </a:xfrm>
          <a:prstGeom prst="rect">
            <a:avLst/>
          </a:prstGeom>
        </p:spPr>
      </p:pic>
      <p:sp>
        <p:nvSpPr>
          <p:cNvPr id="4" name="TextBox 3">
            <a:extLst>
              <a:ext uri="{FF2B5EF4-FFF2-40B4-BE49-F238E27FC236}">
                <a16:creationId xmlns:a16="http://schemas.microsoft.com/office/drawing/2014/main" xmlns="" id="{D1F205AA-BF79-4531-87FB-9FE2A7557CAF}"/>
              </a:ext>
            </a:extLst>
          </p:cNvPr>
          <p:cNvSpPr txBox="1"/>
          <p:nvPr/>
        </p:nvSpPr>
        <p:spPr>
          <a:xfrm>
            <a:off x="141373" y="753421"/>
            <a:ext cx="5513048" cy="1477328"/>
          </a:xfrm>
          <a:prstGeom prst="rect">
            <a:avLst/>
          </a:prstGeom>
          <a:noFill/>
        </p:spPr>
        <p:txBody>
          <a:bodyPr wrap="none" rtlCol="0">
            <a:spAutoFit/>
          </a:bodyPr>
          <a:lstStyle/>
          <a:p>
            <a:pPr marL="285750" indent="-285750">
              <a:buFont typeface="Arial" panose="020B0604020202020204" pitchFamily="34" charset="0"/>
              <a:buChar char="•"/>
            </a:pPr>
            <a:r>
              <a:rPr lang="en-US" dirty="0"/>
              <a:t>Prevent catastrophic damage from water freezing</a:t>
            </a:r>
          </a:p>
          <a:p>
            <a:pPr marL="285750" indent="-285750">
              <a:buFont typeface="Arial" panose="020B0604020202020204" pitchFamily="34" charset="0"/>
              <a:buChar char="•"/>
            </a:pPr>
            <a:r>
              <a:rPr lang="en-US" dirty="0"/>
              <a:t>Fully automated system</a:t>
            </a:r>
          </a:p>
          <a:p>
            <a:pPr marL="285750" indent="-285750">
              <a:buFont typeface="Arial" panose="020B0604020202020204" pitchFamily="34" charset="0"/>
              <a:buChar char="•"/>
            </a:pPr>
            <a:r>
              <a:rPr lang="en-US" dirty="0"/>
              <a:t>Helium bottle </a:t>
            </a:r>
          </a:p>
          <a:p>
            <a:pPr marL="285750" indent="-285750">
              <a:buFont typeface="Arial" panose="020B0604020202020204" pitchFamily="34" charset="0"/>
              <a:buChar char="•"/>
            </a:pPr>
            <a:r>
              <a:rPr lang="en-US" dirty="0"/>
              <a:t>Monitor: temp, flow and pressure</a:t>
            </a:r>
          </a:p>
          <a:p>
            <a:pPr marL="285750" indent="-285750">
              <a:buFont typeface="Arial" panose="020B0604020202020204" pitchFamily="34" charset="0"/>
              <a:buChar char="•"/>
            </a:pPr>
            <a:r>
              <a:rPr lang="en-US" dirty="0"/>
              <a:t>Blows down water in FPC and Cathode Stalk</a:t>
            </a:r>
          </a:p>
        </p:txBody>
      </p:sp>
      <p:pic>
        <p:nvPicPr>
          <p:cNvPr id="6" name="Picture 5">
            <a:extLst>
              <a:ext uri="{FF2B5EF4-FFF2-40B4-BE49-F238E27FC236}">
                <a16:creationId xmlns:a16="http://schemas.microsoft.com/office/drawing/2014/main" xmlns="" id="{833E4BE5-A386-4DB6-A0F4-ACA113E143E6}"/>
              </a:ext>
            </a:extLst>
          </p:cNvPr>
          <p:cNvPicPr>
            <a:picLocks noChangeAspect="1"/>
          </p:cNvPicPr>
          <p:nvPr/>
        </p:nvPicPr>
        <p:blipFill>
          <a:blip r:embed="rId3"/>
          <a:stretch>
            <a:fillRect/>
          </a:stretch>
        </p:blipFill>
        <p:spPr>
          <a:xfrm>
            <a:off x="4572000" y="2417292"/>
            <a:ext cx="4364668" cy="3273501"/>
          </a:xfrm>
          <a:prstGeom prst="rect">
            <a:avLst/>
          </a:prstGeom>
        </p:spPr>
      </p:pic>
    </p:spTree>
    <p:extLst>
      <p:ext uri="{BB962C8B-B14F-4D97-AF65-F5344CB8AC3E}">
        <p14:creationId xmlns:p14="http://schemas.microsoft.com/office/powerpoint/2010/main" val="3109278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FB987B87-C7A0-438E-98D3-F8C5DEF1B39D}"/>
              </a:ext>
            </a:extLst>
          </p:cNvPr>
          <p:cNvPicPr>
            <a:picLocks noChangeAspect="1"/>
          </p:cNvPicPr>
          <p:nvPr/>
        </p:nvPicPr>
        <p:blipFill>
          <a:blip r:embed="rId2"/>
          <a:stretch>
            <a:fillRect/>
          </a:stretch>
        </p:blipFill>
        <p:spPr>
          <a:xfrm>
            <a:off x="1" y="130654"/>
            <a:ext cx="9144000" cy="1802866"/>
          </a:xfrm>
          <a:prstGeom prst="rect">
            <a:avLst/>
          </a:prstGeom>
        </p:spPr>
      </p:pic>
      <p:sp>
        <p:nvSpPr>
          <p:cNvPr id="25" name="Title 1">
            <a:extLst>
              <a:ext uri="{FF2B5EF4-FFF2-40B4-BE49-F238E27FC236}">
                <a16:creationId xmlns:a16="http://schemas.microsoft.com/office/drawing/2014/main" xmlns="" id="{40D6AF93-6409-4449-BD24-23C1FBB823EF}"/>
              </a:ext>
            </a:extLst>
          </p:cNvPr>
          <p:cNvSpPr>
            <a:spLocks noGrp="1"/>
          </p:cNvSpPr>
          <p:nvPr>
            <p:ph type="title"/>
          </p:nvPr>
        </p:nvSpPr>
        <p:spPr>
          <a:xfrm>
            <a:off x="1" y="0"/>
            <a:ext cx="9143997" cy="838200"/>
          </a:xfrm>
          <a:ln>
            <a:solidFill>
              <a:schemeClr val="bg1"/>
            </a:solidFill>
          </a:ln>
        </p:spPr>
        <p:txBody>
          <a:bodyPr>
            <a:normAutofit/>
          </a:bodyPr>
          <a:lstStyle/>
          <a:p>
            <a:pPr algn="ctr"/>
            <a:r>
              <a:rPr lang="en-US" dirty="0"/>
              <a:t>500MHz Buncher Cavity System</a:t>
            </a:r>
            <a:endParaRPr lang="en-US" sz="2200" dirty="0">
              <a:solidFill>
                <a:srgbClr val="00B050"/>
              </a:solidFill>
            </a:endParaRPr>
          </a:p>
        </p:txBody>
      </p:sp>
      <p:sp>
        <p:nvSpPr>
          <p:cNvPr id="26" name="Oval 25">
            <a:extLst>
              <a:ext uri="{FF2B5EF4-FFF2-40B4-BE49-F238E27FC236}">
                <a16:creationId xmlns:a16="http://schemas.microsoft.com/office/drawing/2014/main" xmlns="" id="{0A49D7DD-DB59-40A3-B8E5-35B10025E51F}"/>
              </a:ext>
            </a:extLst>
          </p:cNvPr>
          <p:cNvSpPr/>
          <p:nvPr/>
        </p:nvSpPr>
        <p:spPr>
          <a:xfrm>
            <a:off x="7086600" y="914400"/>
            <a:ext cx="647699" cy="770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8">
            <a:extLst>
              <a:ext uri="{FF2B5EF4-FFF2-40B4-BE49-F238E27FC236}">
                <a16:creationId xmlns:a16="http://schemas.microsoft.com/office/drawing/2014/main" xmlns="" id="{0B97C71C-5B0A-46B1-9BC2-2ADF407DBED1}"/>
              </a:ext>
            </a:extLst>
          </p:cNvPr>
          <p:cNvSpPr/>
          <p:nvPr/>
        </p:nvSpPr>
        <p:spPr>
          <a:xfrm rot="9395350">
            <a:off x="5904781" y="1607713"/>
            <a:ext cx="1234173" cy="220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extLst>
              <a:ext uri="{FF2B5EF4-FFF2-40B4-BE49-F238E27FC236}">
                <a16:creationId xmlns:a16="http://schemas.microsoft.com/office/drawing/2014/main" xmlns="" id="{4A9F6EB1-2574-479A-85BA-26E7D7665D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89" r="26514"/>
          <a:stretch/>
        </p:blipFill>
        <p:spPr bwMode="auto">
          <a:xfrm>
            <a:off x="3946929" y="1607199"/>
            <a:ext cx="1974020" cy="288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descr="B:\~_ WORK _~\ANSYS\500MHz\500 MHz_Cavity_Pump_Moment.PNG">
            <a:extLst>
              <a:ext uri="{FF2B5EF4-FFF2-40B4-BE49-F238E27FC236}">
                <a16:creationId xmlns:a16="http://schemas.microsoft.com/office/drawing/2014/main" xmlns="" id="{BA458636-B7CA-4457-B88E-E03711F0EB4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56553"/>
          <a:stretch/>
        </p:blipFill>
        <p:spPr bwMode="auto">
          <a:xfrm>
            <a:off x="428308" y="4804287"/>
            <a:ext cx="1867824" cy="19767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0D18FB8E-4019-4299-8693-316743529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224" y="2885080"/>
            <a:ext cx="3054520" cy="1404281"/>
          </a:xfrm>
          <a:prstGeom prst="rect">
            <a:avLst/>
          </a:prstGeom>
        </p:spPr>
      </p:pic>
      <p:pic>
        <p:nvPicPr>
          <p:cNvPr id="31" name="Picture 30">
            <a:extLst>
              <a:ext uri="{FF2B5EF4-FFF2-40B4-BE49-F238E27FC236}">
                <a16:creationId xmlns:a16="http://schemas.microsoft.com/office/drawing/2014/main" xmlns="" id="{0B209614-77F0-4A55-BEDA-C1BBFF6B5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995" b="2241"/>
          <a:stretch/>
        </p:blipFill>
        <p:spPr>
          <a:xfrm>
            <a:off x="5967759" y="4487206"/>
            <a:ext cx="3054520" cy="1661121"/>
          </a:xfrm>
          <a:prstGeom prst="rect">
            <a:avLst/>
          </a:prstGeom>
        </p:spPr>
      </p:pic>
      <p:pic>
        <p:nvPicPr>
          <p:cNvPr id="32" name="Picture 2" descr="B:\~_ WORK _~\ANSYS\500MHz\500 MHz_Cavity_Pump_Moment.PNG">
            <a:extLst>
              <a:ext uri="{FF2B5EF4-FFF2-40B4-BE49-F238E27FC236}">
                <a16:creationId xmlns:a16="http://schemas.microsoft.com/office/drawing/2014/main" xmlns="" id="{0D7FF4E5-7674-4A4A-823F-7553A19313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098"/>
          <a:stretch/>
        </p:blipFill>
        <p:spPr bwMode="auto">
          <a:xfrm>
            <a:off x="1007082" y="4804287"/>
            <a:ext cx="2919196" cy="19767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_ WORK _~\ANSYS\500MHz\500 MHz_Cavity_Pump_Moment_y_deformation 2.PNG">
            <a:extLst>
              <a:ext uri="{FF2B5EF4-FFF2-40B4-BE49-F238E27FC236}">
                <a16:creationId xmlns:a16="http://schemas.microsoft.com/office/drawing/2014/main" xmlns="" id="{589B3D53-4F69-42AA-90F7-54373AF4040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4" t="845" r="54749"/>
          <a:stretch/>
        </p:blipFill>
        <p:spPr bwMode="auto">
          <a:xfrm>
            <a:off x="2606482" y="4804287"/>
            <a:ext cx="1903949" cy="19562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_ WORK _~\ANSYS\500MHz\500 MHz_Cavity_Pump_Moment_y_deformation 2.PNG">
            <a:extLst>
              <a:ext uri="{FF2B5EF4-FFF2-40B4-BE49-F238E27FC236}">
                <a16:creationId xmlns:a16="http://schemas.microsoft.com/office/drawing/2014/main" xmlns="" id="{EA6EE752-5B5E-4CB8-BB5A-49D26814429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889" t="423" r="31708" b="-1"/>
          <a:stretch/>
        </p:blipFill>
        <p:spPr bwMode="auto">
          <a:xfrm>
            <a:off x="3127982" y="4804287"/>
            <a:ext cx="1522043" cy="19645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B:\~_ WORK _~\ANSYS\500MHz\500 MHz_Cavity_Pump_Moment_y_deformation 2.PNG">
            <a:extLst>
              <a:ext uri="{FF2B5EF4-FFF2-40B4-BE49-F238E27FC236}">
                <a16:creationId xmlns:a16="http://schemas.microsoft.com/office/drawing/2014/main" xmlns="" id="{C695992B-ACF9-463B-93AF-3F3E4CA89CD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889" t="423" r="53" b="-1"/>
          <a:stretch/>
        </p:blipFill>
        <p:spPr bwMode="auto">
          <a:xfrm>
            <a:off x="4295189" y="4804287"/>
            <a:ext cx="690369" cy="19645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xmlns="" id="{E74CD9F9-94A7-4385-8AAE-EBEA6E6EE8BE}"/>
              </a:ext>
            </a:extLst>
          </p:cNvPr>
          <p:cNvSpPr txBox="1"/>
          <p:nvPr/>
        </p:nvSpPr>
        <p:spPr>
          <a:xfrm>
            <a:off x="6389858" y="2175539"/>
            <a:ext cx="2231252" cy="646331"/>
          </a:xfrm>
          <a:prstGeom prst="rect">
            <a:avLst/>
          </a:prstGeom>
          <a:noFill/>
        </p:spPr>
        <p:txBody>
          <a:bodyPr wrap="none" rtlCol="0">
            <a:spAutoFit/>
          </a:bodyPr>
          <a:lstStyle/>
          <a:p>
            <a:pPr marL="285750" indent="-285750">
              <a:buFont typeface="Arial" pitchFamily="34" charset="0"/>
              <a:buChar char="•"/>
            </a:pPr>
            <a:r>
              <a:rPr lang="en-US" dirty="0"/>
              <a:t>Stress 6547.2 PSI</a:t>
            </a:r>
          </a:p>
          <a:p>
            <a:pPr marL="285750" indent="-285750">
              <a:buFont typeface="Arial" pitchFamily="34" charset="0"/>
              <a:buChar char="•"/>
            </a:pPr>
            <a:r>
              <a:rPr lang="en-US" dirty="0"/>
              <a:t>Deflection 0.0028”</a:t>
            </a:r>
          </a:p>
        </p:txBody>
      </p:sp>
      <p:sp>
        <p:nvSpPr>
          <p:cNvPr id="37" name="TextBox 36">
            <a:extLst>
              <a:ext uri="{FF2B5EF4-FFF2-40B4-BE49-F238E27FC236}">
                <a16:creationId xmlns:a16="http://schemas.microsoft.com/office/drawing/2014/main" xmlns="" id="{5130F673-3459-4495-8569-BCEFC70373F7}"/>
              </a:ext>
            </a:extLst>
          </p:cNvPr>
          <p:cNvSpPr txBox="1"/>
          <p:nvPr/>
        </p:nvSpPr>
        <p:spPr>
          <a:xfrm>
            <a:off x="2793334" y="4506659"/>
            <a:ext cx="2231252" cy="369332"/>
          </a:xfrm>
          <a:prstGeom prst="rect">
            <a:avLst/>
          </a:prstGeom>
          <a:noFill/>
        </p:spPr>
        <p:txBody>
          <a:bodyPr wrap="none" rtlCol="0">
            <a:spAutoFit/>
          </a:bodyPr>
          <a:lstStyle/>
          <a:p>
            <a:pPr marL="285750" indent="-285750">
              <a:buFont typeface="Arial" pitchFamily="34" charset="0"/>
              <a:buChar char="•"/>
            </a:pPr>
            <a:r>
              <a:rPr lang="en-US" dirty="0"/>
              <a:t>Deflection 0.0005”</a:t>
            </a:r>
          </a:p>
        </p:txBody>
      </p:sp>
      <p:sp>
        <p:nvSpPr>
          <p:cNvPr id="39" name="Rectangle 38">
            <a:extLst>
              <a:ext uri="{FF2B5EF4-FFF2-40B4-BE49-F238E27FC236}">
                <a16:creationId xmlns:a16="http://schemas.microsoft.com/office/drawing/2014/main" xmlns="" id="{2294DD0E-65E8-40E3-AF34-495C713C3818}"/>
              </a:ext>
            </a:extLst>
          </p:cNvPr>
          <p:cNvSpPr/>
          <p:nvPr/>
        </p:nvSpPr>
        <p:spPr>
          <a:xfrm>
            <a:off x="451217" y="4506659"/>
            <a:ext cx="2058769" cy="369332"/>
          </a:xfrm>
          <a:prstGeom prst="rect">
            <a:avLst/>
          </a:prstGeom>
        </p:spPr>
        <p:txBody>
          <a:bodyPr wrap="none">
            <a:spAutoFit/>
          </a:bodyPr>
          <a:lstStyle/>
          <a:p>
            <a:pPr marL="285750" indent="-285750">
              <a:buFont typeface="Arial" pitchFamily="34" charset="0"/>
              <a:buChar char="•"/>
            </a:pPr>
            <a:r>
              <a:rPr lang="en-US" dirty="0"/>
              <a:t>Stress 456.44 PSI</a:t>
            </a:r>
          </a:p>
        </p:txBody>
      </p:sp>
      <p:pic>
        <p:nvPicPr>
          <p:cNvPr id="40" name="Picture 2">
            <a:extLst>
              <a:ext uri="{FF2B5EF4-FFF2-40B4-BE49-F238E27FC236}">
                <a16:creationId xmlns:a16="http://schemas.microsoft.com/office/drawing/2014/main" xmlns="" id="{8E92EB18-4B55-42BD-B352-382C956167D3}"/>
              </a:ext>
            </a:extLst>
          </p:cNvPr>
          <p:cNvPicPr>
            <a:picLocks noChangeAspect="1" noChangeArrowheads="1"/>
          </p:cNvPicPr>
          <p:nvPr/>
        </p:nvPicPr>
        <p:blipFill>
          <a:blip r:embed="rId9"/>
          <a:stretch>
            <a:fillRect/>
          </a:stretch>
        </p:blipFill>
        <p:spPr bwMode="auto">
          <a:xfrm>
            <a:off x="1828337" y="1607199"/>
            <a:ext cx="2160006" cy="28800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xmlns="" id="{EACCCDFB-F9A5-4841-832B-EAAB4FA40FC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9147" r="25565"/>
          <a:stretch/>
        </p:blipFill>
        <p:spPr bwMode="auto">
          <a:xfrm>
            <a:off x="44320" y="1599919"/>
            <a:ext cx="1743440" cy="2887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2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D54C51-5994-1B4E-953D-FC182C817C6D}"/>
              </a:ext>
            </a:extLst>
          </p:cNvPr>
          <p:cNvSpPr>
            <a:spLocks noGrp="1"/>
          </p:cNvSpPr>
          <p:nvPr>
            <p:ph type="title"/>
          </p:nvPr>
        </p:nvSpPr>
        <p:spPr>
          <a:xfrm>
            <a:off x="0" y="5709"/>
            <a:ext cx="9144000" cy="1325563"/>
          </a:xfrm>
        </p:spPr>
        <p:txBody>
          <a:bodyPr/>
          <a:lstStyle/>
          <a:p>
            <a:pPr algn="ctr"/>
            <a:r>
              <a:rPr lang="en-US" dirty="0"/>
              <a:t>704 MHz SRF Booster Cryomodule</a:t>
            </a:r>
          </a:p>
        </p:txBody>
      </p:sp>
      <p:sp>
        <p:nvSpPr>
          <p:cNvPr id="6" name="Rectangle 2">
            <a:extLst>
              <a:ext uri="{FF2B5EF4-FFF2-40B4-BE49-F238E27FC236}">
                <a16:creationId xmlns:a16="http://schemas.microsoft.com/office/drawing/2014/main" xmlns="" id="{315D0AB8-769B-48E8-ADFE-26A91D30FB85}"/>
              </a:ext>
            </a:extLst>
          </p:cNvPr>
          <p:cNvSpPr txBox="1">
            <a:spLocks noChangeArrowheads="1"/>
          </p:cNvSpPr>
          <p:nvPr/>
        </p:nvSpPr>
        <p:spPr>
          <a:xfrm>
            <a:off x="6010064" y="472156"/>
            <a:ext cx="2579621" cy="762000"/>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7300" b="1" kern="1200">
                <a:solidFill>
                  <a:srgbClr val="AF0000"/>
                </a:solidFill>
                <a:latin typeface="Arial" pitchFamily="34" charset="0"/>
                <a:ea typeface="+mj-ea"/>
                <a:cs typeface="Arial" pitchFamily="34" charset="0"/>
              </a:defRPr>
            </a:lvl1pPr>
          </a:lstStyle>
          <a:p>
            <a:r>
              <a:rPr lang="en-US" sz="1400" dirty="0">
                <a:latin typeface="Arial" charset="0"/>
                <a:ea typeface="ＭＳ Ｐゴシック" charset="0"/>
                <a:cs typeface="ＭＳ Ｐゴシック" charset="0"/>
              </a:rPr>
              <a:t>Booster parameters</a:t>
            </a:r>
          </a:p>
        </p:txBody>
      </p:sp>
      <p:graphicFrame>
        <p:nvGraphicFramePr>
          <p:cNvPr id="7" name="Table 6">
            <a:extLst>
              <a:ext uri="{FF2B5EF4-FFF2-40B4-BE49-F238E27FC236}">
                <a16:creationId xmlns:a16="http://schemas.microsoft.com/office/drawing/2014/main" xmlns="" id="{0D059E86-508D-4794-9A76-22E6C3FB7E7A}"/>
              </a:ext>
            </a:extLst>
          </p:cNvPr>
          <p:cNvGraphicFramePr>
            <a:graphicFrameLocks noGrp="1"/>
          </p:cNvGraphicFramePr>
          <p:nvPr>
            <p:extLst>
              <p:ext uri="{D42A27DB-BD31-4B8C-83A1-F6EECF244321}">
                <p14:modId xmlns:p14="http://schemas.microsoft.com/office/powerpoint/2010/main" val="2001561465"/>
              </p:ext>
            </p:extLst>
          </p:nvPr>
        </p:nvGraphicFramePr>
        <p:xfrm>
          <a:off x="5470581" y="1043693"/>
          <a:ext cx="3658588" cy="2225040"/>
        </p:xfrm>
        <a:graphic>
          <a:graphicData uri="http://schemas.openxmlformats.org/drawingml/2006/table">
            <a:tbl>
              <a:tblPr bandRow="1">
                <a:tableStyleId>{9D7B26C5-4107-4FEC-AEDC-1716B250A1EF}</a:tableStyleId>
              </a:tblPr>
              <a:tblGrid>
                <a:gridCol w="2528288">
                  <a:extLst>
                    <a:ext uri="{9D8B030D-6E8A-4147-A177-3AD203B41FA5}">
                      <a16:colId xmlns:a16="http://schemas.microsoft.com/office/drawing/2014/main" xmlns="" val="20000"/>
                    </a:ext>
                  </a:extLst>
                </a:gridCol>
                <a:gridCol w="1130300">
                  <a:extLst>
                    <a:ext uri="{9D8B030D-6E8A-4147-A177-3AD203B41FA5}">
                      <a16:colId xmlns:a16="http://schemas.microsoft.com/office/drawing/2014/main" xmlns="" val="20001"/>
                    </a:ext>
                  </a:extLst>
                </a:gridCol>
              </a:tblGrid>
              <a:tr h="370840">
                <a:tc>
                  <a:txBody>
                    <a:bodyPr/>
                    <a:lstStyle/>
                    <a:p>
                      <a:r>
                        <a:rPr lang="en-US" sz="1400" dirty="0"/>
                        <a:t>RF frequency</a:t>
                      </a:r>
                    </a:p>
                  </a:txBody>
                  <a:tcPr/>
                </a:tc>
                <a:tc>
                  <a:txBody>
                    <a:bodyPr/>
                    <a:lstStyle/>
                    <a:p>
                      <a:r>
                        <a:rPr lang="en-US" sz="1400" baseline="0" dirty="0"/>
                        <a:t>704 MHz</a:t>
                      </a:r>
                      <a:endParaRPr lang="en-US" sz="1400" dirty="0"/>
                    </a:p>
                  </a:txBody>
                  <a:tcPr/>
                </a:tc>
                <a:extLst>
                  <a:ext uri="{0D108BD9-81ED-4DB2-BD59-A6C34878D82A}">
                    <a16:rowId xmlns:a16="http://schemas.microsoft.com/office/drawing/2014/main" xmlns="" val="10000"/>
                  </a:ext>
                </a:extLst>
              </a:tr>
              <a:tr h="370840">
                <a:tc>
                  <a:txBody>
                    <a:bodyPr/>
                    <a:lstStyle/>
                    <a:p>
                      <a:r>
                        <a:rPr lang="en-US" sz="1400" dirty="0"/>
                        <a:t>Maximum energy gain</a:t>
                      </a:r>
                    </a:p>
                  </a:txBody>
                  <a:tcPr/>
                </a:tc>
                <a:tc>
                  <a:txBody>
                    <a:bodyPr/>
                    <a:lstStyle/>
                    <a:p>
                      <a:r>
                        <a:rPr lang="en-US" sz="1400" baseline="0" dirty="0"/>
                        <a:t>13.5 MeV</a:t>
                      </a:r>
                      <a:endParaRPr lang="en-US" sz="1400" dirty="0"/>
                    </a:p>
                  </a:txBody>
                  <a:tcPr/>
                </a:tc>
                <a:extLst>
                  <a:ext uri="{0D108BD9-81ED-4DB2-BD59-A6C34878D82A}">
                    <a16:rowId xmlns:a16="http://schemas.microsoft.com/office/drawing/2014/main" xmlns="" val="10001"/>
                  </a:ext>
                </a:extLst>
              </a:tr>
              <a:tr h="370840">
                <a:tc>
                  <a:txBody>
                    <a:bodyPr/>
                    <a:lstStyle/>
                    <a:p>
                      <a:r>
                        <a:rPr lang="en-US" sz="1400" baseline="0" dirty="0"/>
                        <a:t>Cavity RF losses</a:t>
                      </a:r>
                    </a:p>
                  </a:txBody>
                  <a:tcPr/>
                </a:tc>
                <a:tc>
                  <a:txBody>
                    <a:bodyPr/>
                    <a:lstStyle/>
                    <a:p>
                      <a:r>
                        <a:rPr lang="en-US" sz="1400" dirty="0"/>
                        <a:t>37</a:t>
                      </a:r>
                      <a:r>
                        <a:rPr lang="en-US" sz="1400" baseline="0" dirty="0"/>
                        <a:t> W</a:t>
                      </a:r>
                      <a:endParaRPr lang="en-US" sz="1400" dirty="0"/>
                    </a:p>
                  </a:txBody>
                  <a:tcPr/>
                </a:tc>
                <a:extLst>
                  <a:ext uri="{0D108BD9-81ED-4DB2-BD59-A6C34878D82A}">
                    <a16:rowId xmlns:a16="http://schemas.microsoft.com/office/drawing/2014/main" xmlns="" val="10005"/>
                  </a:ext>
                </a:extLst>
              </a:tr>
              <a:tr h="370840">
                <a:tc>
                  <a:txBody>
                    <a:bodyPr/>
                    <a:lstStyle/>
                    <a:p>
                      <a:r>
                        <a:rPr lang="en-US" sz="1400" kern="1200" dirty="0">
                          <a:effectLst/>
                        </a:rPr>
                        <a:t>Frequency</a:t>
                      </a:r>
                      <a:r>
                        <a:rPr lang="en-US" sz="1400" kern="1200" baseline="0" dirty="0">
                          <a:effectLst/>
                        </a:rPr>
                        <a:t> tuning range</a:t>
                      </a:r>
                      <a:endParaRPr lang="en-US" sz="1400" dirty="0"/>
                    </a:p>
                  </a:txBody>
                  <a:tcPr/>
                </a:tc>
                <a:tc>
                  <a:txBody>
                    <a:bodyPr/>
                    <a:lstStyle/>
                    <a:p>
                      <a:r>
                        <a:rPr lang="en-US" sz="1400" dirty="0"/>
                        <a:t>78 kHz</a:t>
                      </a:r>
                    </a:p>
                  </a:txBody>
                  <a:tcPr/>
                </a:tc>
                <a:extLst>
                  <a:ext uri="{0D108BD9-81ED-4DB2-BD59-A6C34878D82A}">
                    <a16:rowId xmlns:a16="http://schemas.microsoft.com/office/drawing/2014/main" xmlns="" val="10006"/>
                  </a:ext>
                </a:extLst>
              </a:tr>
              <a:tr h="370840">
                <a:tc>
                  <a:txBody>
                    <a:bodyPr/>
                    <a:lstStyle/>
                    <a:p>
                      <a:r>
                        <a:rPr lang="en-US" sz="1400" kern="1200" dirty="0">
                          <a:effectLst/>
                        </a:rPr>
                        <a:t>Available RF power</a:t>
                      </a:r>
                      <a:endParaRPr lang="en-US" sz="1400" dirty="0"/>
                    </a:p>
                  </a:txBody>
                  <a:tcPr/>
                </a:tc>
                <a:tc>
                  <a:txBody>
                    <a:bodyPr/>
                    <a:lstStyle/>
                    <a:p>
                      <a:r>
                        <a:rPr lang="en-US" sz="1400" dirty="0"/>
                        <a:t>20</a:t>
                      </a:r>
                      <a:r>
                        <a:rPr lang="en-US" sz="1400" baseline="0" dirty="0"/>
                        <a:t> kW</a:t>
                      </a:r>
                      <a:endParaRPr lang="en-US" sz="1400" dirty="0"/>
                    </a:p>
                  </a:txBody>
                  <a:tcPr/>
                </a:tc>
                <a:extLst>
                  <a:ext uri="{0D108BD9-81ED-4DB2-BD59-A6C34878D82A}">
                    <a16:rowId xmlns:a16="http://schemas.microsoft.com/office/drawing/2014/main" xmlns="" val="10008"/>
                  </a:ext>
                </a:extLst>
              </a:tr>
              <a:tr h="370840">
                <a:tc>
                  <a:txBody>
                    <a:bodyPr/>
                    <a:lstStyle/>
                    <a:p>
                      <a:r>
                        <a:rPr lang="en-US" sz="1400" dirty="0"/>
                        <a:t>RF power amplifier</a:t>
                      </a:r>
                    </a:p>
                  </a:txBody>
                  <a:tcPr/>
                </a:tc>
                <a:tc>
                  <a:txBody>
                    <a:bodyPr/>
                    <a:lstStyle/>
                    <a:p>
                      <a:r>
                        <a:rPr lang="en-US" sz="1400" dirty="0"/>
                        <a:t>Solid State</a:t>
                      </a:r>
                    </a:p>
                  </a:txBody>
                  <a:tcPr/>
                </a:tc>
                <a:extLst>
                  <a:ext uri="{0D108BD9-81ED-4DB2-BD59-A6C34878D82A}">
                    <a16:rowId xmlns:a16="http://schemas.microsoft.com/office/drawing/2014/main" xmlns="" val="10009"/>
                  </a:ext>
                </a:extLst>
              </a:tr>
            </a:tbl>
          </a:graphicData>
        </a:graphic>
      </p:graphicFrame>
      <p:pic>
        <p:nvPicPr>
          <p:cNvPr id="8" name="Picture 7">
            <a:extLst>
              <a:ext uri="{FF2B5EF4-FFF2-40B4-BE49-F238E27FC236}">
                <a16:creationId xmlns:a16="http://schemas.microsoft.com/office/drawing/2014/main" xmlns="" id="{78E2CBDA-42E1-4D45-BFAE-EE7B825E0D27}"/>
              </a:ext>
            </a:extLst>
          </p:cNvPr>
          <p:cNvPicPr/>
          <p:nvPr/>
        </p:nvPicPr>
        <p:blipFill rotWithShape="1">
          <a:blip r:embed="rId2">
            <a:extLst>
              <a:ext uri="{28A0092B-C50C-407E-A947-70E740481C1C}">
                <a14:useLocalDpi xmlns:a14="http://schemas.microsoft.com/office/drawing/2010/main" val="0"/>
              </a:ext>
            </a:extLst>
          </a:blip>
          <a:srcRect l="1848" t="5085" r="4462" b="11248"/>
          <a:stretch/>
        </p:blipFill>
        <p:spPr bwMode="auto">
          <a:xfrm>
            <a:off x="82642" y="657030"/>
            <a:ext cx="5230802" cy="3516499"/>
          </a:xfrm>
          <a:prstGeom prst="rect">
            <a:avLst/>
          </a:prstGeom>
          <a:ln>
            <a:noFill/>
          </a:ln>
          <a:extLst>
            <a:ext uri="{53640926-AAD7-44D8-BBD7-CCE9431645EC}">
              <a14:shadowObscured xmlns:a14="http://schemas.microsoft.com/office/drawing/2010/main"/>
            </a:ext>
          </a:extLst>
        </p:spPr>
      </p:pic>
      <p:pic>
        <p:nvPicPr>
          <p:cNvPr id="9" name="Picture 1">
            <a:extLst>
              <a:ext uri="{FF2B5EF4-FFF2-40B4-BE49-F238E27FC236}">
                <a16:creationId xmlns:a16="http://schemas.microsoft.com/office/drawing/2014/main" xmlns="" id="{614855A6-00A7-47B8-8DFC-AD8CE405D7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5291" y="4782156"/>
            <a:ext cx="2094984" cy="139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xmlns="" id="{6E58C784-4D29-4536-B11A-A8E9E7124060}"/>
              </a:ext>
            </a:extLst>
          </p:cNvPr>
          <p:cNvSpPr/>
          <p:nvPr/>
        </p:nvSpPr>
        <p:spPr>
          <a:xfrm>
            <a:off x="-258077" y="4519857"/>
            <a:ext cx="2841391" cy="276999"/>
          </a:xfrm>
          <a:prstGeom prst="rect">
            <a:avLst/>
          </a:prstGeom>
        </p:spPr>
        <p:txBody>
          <a:bodyPr wrap="square">
            <a:spAutoFit/>
          </a:bodyPr>
          <a:lstStyle/>
          <a:p>
            <a:pPr algn="ctr"/>
            <a:r>
              <a:rPr lang="en-US" sz="1200" b="1" dirty="0">
                <a:solidFill>
                  <a:srgbClr val="AF0000"/>
                </a:solidFill>
                <a:latin typeface="Arial" panose="020B0604020202020204" pitchFamily="34" charset="0"/>
                <a:cs typeface="Arial" panose="020B0604020202020204" pitchFamily="34" charset="0"/>
              </a:rPr>
              <a:t>ASME Code Stamped Vessel </a:t>
            </a:r>
          </a:p>
        </p:txBody>
      </p:sp>
      <p:sp>
        <p:nvSpPr>
          <p:cNvPr id="11" name="Rectangle 2">
            <a:extLst>
              <a:ext uri="{FF2B5EF4-FFF2-40B4-BE49-F238E27FC236}">
                <a16:creationId xmlns:a16="http://schemas.microsoft.com/office/drawing/2014/main" xmlns="" id="{C0224C69-2DB9-4503-8B24-EF1D2B76E818}"/>
              </a:ext>
            </a:extLst>
          </p:cNvPr>
          <p:cNvSpPr txBox="1">
            <a:spLocks noChangeArrowheads="1"/>
          </p:cNvSpPr>
          <p:nvPr/>
        </p:nvSpPr>
        <p:spPr>
          <a:xfrm>
            <a:off x="2093861" y="4505157"/>
            <a:ext cx="2654236" cy="276999"/>
          </a:xfrm>
          <a:prstGeom prst="rect">
            <a:avLst/>
          </a:prstGeom>
        </p:spPr>
        <p:txBody>
          <a:bodyPr vert="horz" lIns="438912" tIns="219456" rIns="438912" bIns="219456" rtlCol="0" anchor="ctr">
            <a:noAutofit/>
          </a:bodyPr>
          <a:lstStyle>
            <a:lvl1pPr algn="ctr" defTabSz="4389120" rtl="0" eaLnBrk="1" latinLnBrk="0" hangingPunct="1">
              <a:spcBef>
                <a:spcPct val="0"/>
              </a:spcBef>
              <a:buNone/>
              <a:defRPr sz="17300" b="1" kern="1200">
                <a:solidFill>
                  <a:srgbClr val="AF0000"/>
                </a:solidFill>
                <a:latin typeface="Arial" pitchFamily="34" charset="0"/>
                <a:ea typeface="+mj-ea"/>
                <a:cs typeface="Arial" pitchFamily="34" charset="0"/>
              </a:defRPr>
            </a:lvl1pPr>
          </a:lstStyle>
          <a:p>
            <a:r>
              <a:rPr lang="en-US" sz="1200" dirty="0">
                <a:latin typeface="Arial" charset="0"/>
                <a:ea typeface="ＭＳ Ｐゴシック" charset="0"/>
                <a:cs typeface="ＭＳ Ｐゴシック" charset="0"/>
              </a:rPr>
              <a:t>Cavity in helium vessel</a:t>
            </a:r>
          </a:p>
        </p:txBody>
      </p:sp>
      <p:pic>
        <p:nvPicPr>
          <p:cNvPr id="12" name="Picture 11">
            <a:extLst>
              <a:ext uri="{FF2B5EF4-FFF2-40B4-BE49-F238E27FC236}">
                <a16:creationId xmlns:a16="http://schemas.microsoft.com/office/drawing/2014/main" xmlns="" id="{73F05A2E-6FC7-4B40-A9DD-9DA9CFA7E46A}"/>
              </a:ext>
            </a:extLst>
          </p:cNvPr>
          <p:cNvPicPr/>
          <p:nvPr/>
        </p:nvPicPr>
        <p:blipFill rotWithShape="1">
          <a:blip r:embed="rId4"/>
          <a:srcRect l="890" t="3939"/>
          <a:stretch/>
        </p:blipFill>
        <p:spPr>
          <a:xfrm>
            <a:off x="2262072" y="4789407"/>
            <a:ext cx="2409825" cy="1411563"/>
          </a:xfrm>
          <a:prstGeom prst="rect">
            <a:avLst/>
          </a:prstGeom>
        </p:spPr>
      </p:pic>
      <p:sp>
        <p:nvSpPr>
          <p:cNvPr id="13" name="TextBox 12">
            <a:extLst>
              <a:ext uri="{FF2B5EF4-FFF2-40B4-BE49-F238E27FC236}">
                <a16:creationId xmlns:a16="http://schemas.microsoft.com/office/drawing/2014/main" xmlns="" id="{94138E1A-D7CD-4D17-82B5-817BE08BED4F}"/>
              </a:ext>
            </a:extLst>
          </p:cNvPr>
          <p:cNvSpPr txBox="1"/>
          <p:nvPr/>
        </p:nvSpPr>
        <p:spPr>
          <a:xfrm>
            <a:off x="4600575" y="5339236"/>
            <a:ext cx="4543425" cy="907941"/>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US" sz="1200">
                <a:cs typeface="Calibri"/>
              </a:rPr>
              <a:t>Operates </a:t>
            </a:r>
            <a:r>
              <a:rPr lang="en-US" sz="1200" dirty="0">
                <a:cs typeface="Calibri"/>
              </a:rPr>
              <a:t>at 2K with an internal HEX to better isolate the cavity from microphonic noise coming from cryogenic system.</a:t>
            </a:r>
          </a:p>
          <a:p>
            <a:pPr marL="342900" indent="-342900" algn="just">
              <a:spcAft>
                <a:spcPts val="600"/>
              </a:spcAft>
              <a:buFont typeface="Arial" panose="020B0604020202020204" pitchFamily="34" charset="0"/>
              <a:buChar char="•"/>
            </a:pPr>
            <a:r>
              <a:rPr lang="en-US" sz="1200" dirty="0">
                <a:cs typeface="Calibri"/>
              </a:rPr>
              <a:t>704 MHz booster limited at 13.5 MeV due to quenching</a:t>
            </a:r>
          </a:p>
        </p:txBody>
      </p:sp>
      <p:sp>
        <p:nvSpPr>
          <p:cNvPr id="3" name="TextBox 2">
            <a:extLst>
              <a:ext uri="{FF2B5EF4-FFF2-40B4-BE49-F238E27FC236}">
                <a16:creationId xmlns:a16="http://schemas.microsoft.com/office/drawing/2014/main" xmlns="" id="{56E66FD7-A66B-9647-8EBA-06F6AF4B160C}"/>
              </a:ext>
            </a:extLst>
          </p:cNvPr>
          <p:cNvSpPr txBox="1"/>
          <p:nvPr/>
        </p:nvSpPr>
        <p:spPr>
          <a:xfrm>
            <a:off x="3002276" y="6344293"/>
            <a:ext cx="2967479" cy="369332"/>
          </a:xfrm>
          <a:prstGeom prst="rect">
            <a:avLst/>
          </a:prstGeom>
          <a:noFill/>
        </p:spPr>
        <p:txBody>
          <a:bodyPr wrap="none" rtlCol="0">
            <a:spAutoFit/>
          </a:bodyPr>
          <a:lstStyle/>
          <a:p>
            <a:r>
              <a:rPr lang="en-US" dirty="0">
                <a:solidFill>
                  <a:srgbClr val="FF0000"/>
                </a:solidFill>
              </a:rPr>
              <a:t>Maximal voltage – 13.5 MV</a:t>
            </a:r>
          </a:p>
        </p:txBody>
      </p:sp>
      <p:pic>
        <p:nvPicPr>
          <p:cNvPr id="5" name="Picture 4">
            <a:extLst>
              <a:ext uri="{FF2B5EF4-FFF2-40B4-BE49-F238E27FC236}">
                <a16:creationId xmlns:a16="http://schemas.microsoft.com/office/drawing/2014/main" xmlns="" id="{2D448BB0-CBDA-4549-9A0A-3A9C6F01178A}"/>
              </a:ext>
            </a:extLst>
          </p:cNvPr>
          <p:cNvPicPr>
            <a:picLocks noChangeAspect="1"/>
          </p:cNvPicPr>
          <p:nvPr/>
        </p:nvPicPr>
        <p:blipFill>
          <a:blip r:embed="rId5"/>
          <a:stretch>
            <a:fillRect/>
          </a:stretch>
        </p:blipFill>
        <p:spPr>
          <a:xfrm>
            <a:off x="3729049" y="3493566"/>
            <a:ext cx="1368388" cy="1026291"/>
          </a:xfrm>
          <a:prstGeom prst="rect">
            <a:avLst/>
          </a:prstGeom>
        </p:spPr>
      </p:pic>
      <p:pic>
        <p:nvPicPr>
          <p:cNvPr id="14" name="Picture 13">
            <a:extLst>
              <a:ext uri="{FF2B5EF4-FFF2-40B4-BE49-F238E27FC236}">
                <a16:creationId xmlns:a16="http://schemas.microsoft.com/office/drawing/2014/main" xmlns="" id="{E4FDB370-4AD3-4414-9A21-F707463CB28C}"/>
              </a:ext>
            </a:extLst>
          </p:cNvPr>
          <p:cNvPicPr>
            <a:picLocks noChangeAspect="1"/>
          </p:cNvPicPr>
          <p:nvPr/>
        </p:nvPicPr>
        <p:blipFill>
          <a:blip r:embed="rId6"/>
          <a:stretch>
            <a:fillRect/>
          </a:stretch>
        </p:blipFill>
        <p:spPr>
          <a:xfrm>
            <a:off x="5893832" y="3329934"/>
            <a:ext cx="2906814" cy="2046258"/>
          </a:xfrm>
          <a:prstGeom prst="rect">
            <a:avLst/>
          </a:prstGeom>
        </p:spPr>
      </p:pic>
      <p:sp>
        <p:nvSpPr>
          <p:cNvPr id="4" name="TextBox 3"/>
          <p:cNvSpPr txBox="1"/>
          <p:nvPr/>
        </p:nvSpPr>
        <p:spPr>
          <a:xfrm>
            <a:off x="7535867" y="4799086"/>
            <a:ext cx="1608133" cy="261610"/>
          </a:xfrm>
          <a:prstGeom prst="rect">
            <a:avLst/>
          </a:prstGeom>
          <a:noFill/>
        </p:spPr>
        <p:txBody>
          <a:bodyPr wrap="none" rtlCol="0">
            <a:spAutoFit/>
          </a:bodyPr>
          <a:lstStyle/>
          <a:p>
            <a:r>
              <a:rPr lang="en-US" sz="1100" dirty="0"/>
              <a:t>20 </a:t>
            </a:r>
            <a:r>
              <a:rPr lang="en-US" sz="1100" dirty="0" err="1"/>
              <a:t>Torr</a:t>
            </a:r>
            <a:r>
              <a:rPr lang="en-US" sz="1100" dirty="0"/>
              <a:t> vacuum heater</a:t>
            </a:r>
          </a:p>
        </p:txBody>
      </p:sp>
      <p:cxnSp>
        <p:nvCxnSpPr>
          <p:cNvPr id="16" name="Straight Arrow Connector 15"/>
          <p:cNvCxnSpPr/>
          <p:nvPr/>
        </p:nvCxnSpPr>
        <p:spPr>
          <a:xfrm flipH="1">
            <a:off x="7237141" y="4941042"/>
            <a:ext cx="332179" cy="12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22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9C36EF2-C8B2-40F3-AE4C-B86CB9279EB8}"/>
              </a:ext>
            </a:extLst>
          </p:cNvPr>
          <p:cNvPicPr>
            <a:picLocks noChangeAspect="1"/>
          </p:cNvPicPr>
          <p:nvPr/>
        </p:nvPicPr>
        <p:blipFill>
          <a:blip r:embed="rId2"/>
          <a:stretch>
            <a:fillRect/>
          </a:stretch>
        </p:blipFill>
        <p:spPr>
          <a:xfrm>
            <a:off x="1" y="130654"/>
            <a:ext cx="9144000" cy="1802866"/>
          </a:xfrm>
          <a:prstGeom prst="rect">
            <a:avLst/>
          </a:prstGeom>
        </p:spPr>
      </p:pic>
      <p:sp>
        <p:nvSpPr>
          <p:cNvPr id="3" name="Title 1">
            <a:extLst>
              <a:ext uri="{FF2B5EF4-FFF2-40B4-BE49-F238E27FC236}">
                <a16:creationId xmlns:a16="http://schemas.microsoft.com/office/drawing/2014/main" xmlns="" id="{DD588E2E-F37F-41A6-A0F1-01E7486BBD95}"/>
              </a:ext>
            </a:extLst>
          </p:cNvPr>
          <p:cNvSpPr>
            <a:spLocks noGrp="1"/>
          </p:cNvSpPr>
          <p:nvPr>
            <p:ph type="title"/>
          </p:nvPr>
        </p:nvSpPr>
        <p:spPr>
          <a:xfrm>
            <a:off x="-1" y="0"/>
            <a:ext cx="9143999" cy="838200"/>
          </a:xfrm>
        </p:spPr>
        <p:txBody>
          <a:bodyPr>
            <a:normAutofit/>
          </a:bodyPr>
          <a:lstStyle/>
          <a:p>
            <a:pPr algn="ctr"/>
            <a:r>
              <a:rPr lang="en-US" dirty="0"/>
              <a:t>704 MHz 5-Cell Cavity</a:t>
            </a:r>
            <a:endParaRPr lang="en-US" sz="2200" dirty="0">
              <a:solidFill>
                <a:srgbClr val="00B050"/>
              </a:solidFill>
            </a:endParaRPr>
          </a:p>
        </p:txBody>
      </p:sp>
      <p:sp>
        <p:nvSpPr>
          <p:cNvPr id="4" name="Oval 3">
            <a:extLst>
              <a:ext uri="{FF2B5EF4-FFF2-40B4-BE49-F238E27FC236}">
                <a16:creationId xmlns:a16="http://schemas.microsoft.com/office/drawing/2014/main" xmlns="" id="{052A3B3E-C39A-486A-B11C-F4B6835FBFF4}"/>
              </a:ext>
            </a:extLst>
          </p:cNvPr>
          <p:cNvSpPr/>
          <p:nvPr/>
        </p:nvSpPr>
        <p:spPr>
          <a:xfrm>
            <a:off x="4800599" y="961506"/>
            <a:ext cx="647699" cy="770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8">
            <a:extLst>
              <a:ext uri="{FF2B5EF4-FFF2-40B4-BE49-F238E27FC236}">
                <a16:creationId xmlns:a16="http://schemas.microsoft.com/office/drawing/2014/main" xmlns="" id="{BBA8758A-8657-4BCA-B834-797D02564B38}"/>
              </a:ext>
            </a:extLst>
          </p:cNvPr>
          <p:cNvSpPr/>
          <p:nvPr/>
        </p:nvSpPr>
        <p:spPr>
          <a:xfrm rot="9395350">
            <a:off x="3240766" y="1733139"/>
            <a:ext cx="1614704" cy="15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2BAC38C2-9F19-4267-B2A1-D306266F2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6" r="2206"/>
          <a:stretch/>
        </p:blipFill>
        <p:spPr>
          <a:xfrm>
            <a:off x="522806" y="3324890"/>
            <a:ext cx="3830082" cy="2999710"/>
          </a:xfrm>
          <a:prstGeom prst="rect">
            <a:avLst/>
          </a:prstGeom>
        </p:spPr>
      </p:pic>
      <p:pic>
        <p:nvPicPr>
          <p:cNvPr id="7" name="Picture 6">
            <a:extLst>
              <a:ext uri="{FF2B5EF4-FFF2-40B4-BE49-F238E27FC236}">
                <a16:creationId xmlns:a16="http://schemas.microsoft.com/office/drawing/2014/main" xmlns="" id="{9BB0D339-6D1F-4D27-A589-F64D94DD92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8" t="28909" r="2145" b="38407"/>
          <a:stretch/>
        </p:blipFill>
        <p:spPr>
          <a:xfrm>
            <a:off x="533400" y="2221940"/>
            <a:ext cx="3830082" cy="990600"/>
          </a:xfrm>
          <a:prstGeom prst="rect">
            <a:avLst/>
          </a:prstGeom>
        </p:spPr>
      </p:pic>
      <p:pic>
        <p:nvPicPr>
          <p:cNvPr id="8" name="Picture 7">
            <a:extLst>
              <a:ext uri="{FF2B5EF4-FFF2-40B4-BE49-F238E27FC236}">
                <a16:creationId xmlns:a16="http://schemas.microsoft.com/office/drawing/2014/main" xmlns="" id="{CDE968FF-C6B5-4C85-9025-4C412CBB2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7771" y="3283431"/>
            <a:ext cx="4012829" cy="3041169"/>
          </a:xfrm>
          <a:prstGeom prst="rect">
            <a:avLst/>
          </a:prstGeom>
        </p:spPr>
      </p:pic>
      <p:pic>
        <p:nvPicPr>
          <p:cNvPr id="9" name="Picture 8">
            <a:extLst>
              <a:ext uri="{FF2B5EF4-FFF2-40B4-BE49-F238E27FC236}">
                <a16:creationId xmlns:a16="http://schemas.microsoft.com/office/drawing/2014/main" xmlns="" id="{548AB617-F388-4BB7-A0CC-D77CA9346A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425" t="14377" r="8637" b="50000"/>
          <a:stretch/>
        </p:blipFill>
        <p:spPr>
          <a:xfrm>
            <a:off x="6248400" y="5181600"/>
            <a:ext cx="1962600" cy="730165"/>
          </a:xfrm>
          <a:prstGeom prst="rect">
            <a:avLst/>
          </a:prstGeom>
        </p:spPr>
      </p:pic>
      <p:sp>
        <p:nvSpPr>
          <p:cNvPr id="10" name="Oval 9">
            <a:extLst>
              <a:ext uri="{FF2B5EF4-FFF2-40B4-BE49-F238E27FC236}">
                <a16:creationId xmlns:a16="http://schemas.microsoft.com/office/drawing/2014/main" xmlns="" id="{E5630E07-6077-4338-B55B-FC221F694AA7}"/>
              </a:ext>
            </a:extLst>
          </p:cNvPr>
          <p:cNvSpPr/>
          <p:nvPr/>
        </p:nvSpPr>
        <p:spPr>
          <a:xfrm>
            <a:off x="5284496" y="4657092"/>
            <a:ext cx="369646" cy="293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xmlns="" id="{FDF9A0EA-560A-4EDC-990D-8EA3FC1A9BEF}"/>
              </a:ext>
            </a:extLst>
          </p:cNvPr>
          <p:cNvCxnSpPr>
            <a:stCxn id="10" idx="5"/>
          </p:cNvCxnSpPr>
          <p:nvPr/>
        </p:nvCxnSpPr>
        <p:spPr>
          <a:xfrm>
            <a:off x="5600009" y="4907905"/>
            <a:ext cx="1486591" cy="273695"/>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xmlns="" id="{8B5D9C6A-C6F3-403E-9E6F-0240CC017083}"/>
              </a:ext>
            </a:extLst>
          </p:cNvPr>
          <p:cNvSpPr txBox="1"/>
          <p:nvPr/>
        </p:nvSpPr>
        <p:spPr>
          <a:xfrm>
            <a:off x="4363482" y="2070909"/>
            <a:ext cx="4680705" cy="1200329"/>
          </a:xfrm>
          <a:prstGeom prst="rect">
            <a:avLst/>
          </a:prstGeom>
          <a:noFill/>
        </p:spPr>
        <p:txBody>
          <a:bodyPr wrap="none" rtlCol="0">
            <a:spAutoFit/>
          </a:bodyPr>
          <a:lstStyle/>
          <a:p>
            <a:pPr marL="285750" indent="-285750">
              <a:buFont typeface="Arial" pitchFamily="34" charset="0"/>
              <a:buChar char="•"/>
            </a:pPr>
            <a:r>
              <a:rPr lang="en-US" dirty="0"/>
              <a:t>No plastic deformation anywhere in the shell</a:t>
            </a:r>
          </a:p>
          <a:p>
            <a:pPr marL="285750" indent="-285750">
              <a:buFont typeface="Arial" pitchFamily="34" charset="0"/>
              <a:buChar char="•"/>
            </a:pPr>
            <a:r>
              <a:rPr lang="en-US" dirty="0"/>
              <a:t>Stress 4780.24 PSI</a:t>
            </a:r>
          </a:p>
          <a:p>
            <a:pPr marL="285750" indent="-285750">
              <a:buFont typeface="Arial" pitchFamily="34" charset="0"/>
              <a:buChar char="•"/>
            </a:pPr>
            <a:r>
              <a:rPr lang="en-US" dirty="0"/>
              <a:t>Deformation .0006”</a:t>
            </a:r>
          </a:p>
          <a:p>
            <a:endParaRPr lang="en-US" dirty="0"/>
          </a:p>
        </p:txBody>
      </p:sp>
      <p:sp>
        <p:nvSpPr>
          <p:cNvPr id="13" name="Rectangle 12">
            <a:extLst>
              <a:ext uri="{FF2B5EF4-FFF2-40B4-BE49-F238E27FC236}">
                <a16:creationId xmlns:a16="http://schemas.microsoft.com/office/drawing/2014/main" xmlns="" id="{3B3F0677-481B-4D4B-936D-35E79CC5BC1B}"/>
              </a:ext>
            </a:extLst>
          </p:cNvPr>
          <p:cNvSpPr/>
          <p:nvPr/>
        </p:nvSpPr>
        <p:spPr>
          <a:xfrm>
            <a:off x="838200" y="1590103"/>
            <a:ext cx="2194062" cy="369332"/>
          </a:xfrm>
          <a:prstGeom prst="rect">
            <a:avLst/>
          </a:prstGeom>
        </p:spPr>
        <p:txBody>
          <a:bodyPr wrap="none">
            <a:spAutoFit/>
          </a:bodyPr>
          <a:lstStyle/>
          <a:p>
            <a:pPr marL="285750" indent="-285750">
              <a:buFont typeface="Arial" pitchFamily="34" charset="0"/>
              <a:buChar char="•"/>
            </a:pPr>
            <a:r>
              <a:rPr lang="en-US" dirty="0"/>
              <a:t>He Pressure 23 psi</a:t>
            </a:r>
          </a:p>
        </p:txBody>
      </p:sp>
    </p:spTree>
    <p:extLst>
      <p:ext uri="{BB962C8B-B14F-4D97-AF65-F5344CB8AC3E}">
        <p14:creationId xmlns:p14="http://schemas.microsoft.com/office/powerpoint/2010/main" val="4233694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CF552B91-AEB3-4CFB-82D6-B0206A43033B}"/>
              </a:ext>
            </a:extLst>
          </p:cNvPr>
          <p:cNvPicPr>
            <a:picLocks noChangeAspect="1"/>
          </p:cNvPicPr>
          <p:nvPr/>
        </p:nvPicPr>
        <p:blipFill>
          <a:blip r:embed="rId2"/>
          <a:stretch>
            <a:fillRect/>
          </a:stretch>
        </p:blipFill>
        <p:spPr>
          <a:xfrm>
            <a:off x="1" y="130654"/>
            <a:ext cx="9144000" cy="1802866"/>
          </a:xfrm>
          <a:prstGeom prst="rect">
            <a:avLst/>
          </a:prstGeom>
        </p:spPr>
      </p:pic>
      <p:sp>
        <p:nvSpPr>
          <p:cNvPr id="17" name="Title 1">
            <a:extLst>
              <a:ext uri="{FF2B5EF4-FFF2-40B4-BE49-F238E27FC236}">
                <a16:creationId xmlns:a16="http://schemas.microsoft.com/office/drawing/2014/main" xmlns="" id="{AFAB2820-E4CF-4FB3-A105-17A70E44CD9B}"/>
              </a:ext>
            </a:extLst>
          </p:cNvPr>
          <p:cNvSpPr>
            <a:spLocks noGrp="1"/>
          </p:cNvSpPr>
          <p:nvPr>
            <p:ph type="title"/>
          </p:nvPr>
        </p:nvSpPr>
        <p:spPr>
          <a:xfrm>
            <a:off x="1" y="0"/>
            <a:ext cx="9144000" cy="838200"/>
          </a:xfrm>
        </p:spPr>
        <p:txBody>
          <a:bodyPr>
            <a:normAutofit fontScale="90000"/>
          </a:bodyPr>
          <a:lstStyle/>
          <a:p>
            <a:pPr algn="ctr"/>
            <a:r>
              <a:rPr lang="en-US" dirty="0"/>
              <a:t>704 MHz </a:t>
            </a:r>
            <a:r>
              <a:rPr lang="en-US" sz="4400" dirty="0"/>
              <a:t>5-Cell</a:t>
            </a:r>
            <a:r>
              <a:rPr lang="en-US" dirty="0"/>
              <a:t> Cavity Tuning Analysis</a:t>
            </a:r>
            <a:endParaRPr lang="en-US" sz="2200" dirty="0">
              <a:solidFill>
                <a:srgbClr val="00B050"/>
              </a:solidFill>
            </a:endParaRPr>
          </a:p>
        </p:txBody>
      </p:sp>
      <p:sp>
        <p:nvSpPr>
          <p:cNvPr id="18" name="Oval 17">
            <a:extLst>
              <a:ext uri="{FF2B5EF4-FFF2-40B4-BE49-F238E27FC236}">
                <a16:creationId xmlns:a16="http://schemas.microsoft.com/office/drawing/2014/main" xmlns="" id="{9BE83DF9-2AF4-455E-9EF6-C3F48CA529CA}"/>
              </a:ext>
            </a:extLst>
          </p:cNvPr>
          <p:cNvSpPr/>
          <p:nvPr/>
        </p:nvSpPr>
        <p:spPr>
          <a:xfrm>
            <a:off x="4800599" y="961506"/>
            <a:ext cx="647699" cy="770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8">
            <a:extLst>
              <a:ext uri="{FF2B5EF4-FFF2-40B4-BE49-F238E27FC236}">
                <a16:creationId xmlns:a16="http://schemas.microsoft.com/office/drawing/2014/main" xmlns="" id="{0005B6EC-7929-4380-AFCF-FBDA635D2531}"/>
              </a:ext>
            </a:extLst>
          </p:cNvPr>
          <p:cNvSpPr/>
          <p:nvPr/>
        </p:nvSpPr>
        <p:spPr>
          <a:xfrm rot="9395350">
            <a:off x="3240766" y="1733139"/>
            <a:ext cx="1614704" cy="15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EF10A4D4-CA5A-4033-89CC-0FD1748DB6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3" t="469" r="1115" b="40939"/>
          <a:stretch/>
        </p:blipFill>
        <p:spPr>
          <a:xfrm>
            <a:off x="76200" y="2438400"/>
            <a:ext cx="4705003" cy="2111556"/>
          </a:xfrm>
          <a:prstGeom prst="rect">
            <a:avLst/>
          </a:prstGeom>
        </p:spPr>
      </p:pic>
      <p:pic>
        <p:nvPicPr>
          <p:cNvPr id="21" name="Picture 20">
            <a:extLst>
              <a:ext uri="{FF2B5EF4-FFF2-40B4-BE49-F238E27FC236}">
                <a16:creationId xmlns:a16="http://schemas.microsoft.com/office/drawing/2014/main" xmlns="" id="{E88036A8-1DD3-43A0-B4FA-3FAC509553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2" t="40196" r="1113" b="36776"/>
          <a:stretch/>
        </p:blipFill>
        <p:spPr>
          <a:xfrm>
            <a:off x="76200" y="4436265"/>
            <a:ext cx="4705003" cy="835030"/>
          </a:xfrm>
          <a:prstGeom prst="rect">
            <a:avLst/>
          </a:prstGeom>
        </p:spPr>
      </p:pic>
      <p:pic>
        <p:nvPicPr>
          <p:cNvPr id="22" name="Picture 21">
            <a:extLst>
              <a:ext uri="{FF2B5EF4-FFF2-40B4-BE49-F238E27FC236}">
                <a16:creationId xmlns:a16="http://schemas.microsoft.com/office/drawing/2014/main" xmlns="" id="{9BD7E921-A6CD-4062-99A5-EEB144DE41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2" t="86439" r="1113" b="691"/>
          <a:stretch/>
        </p:blipFill>
        <p:spPr>
          <a:xfrm>
            <a:off x="76200" y="5094712"/>
            <a:ext cx="4705003" cy="463801"/>
          </a:xfrm>
          <a:prstGeom prst="rect">
            <a:avLst/>
          </a:prstGeom>
        </p:spPr>
      </p:pic>
      <p:sp>
        <p:nvSpPr>
          <p:cNvPr id="23" name="TextBox 22">
            <a:extLst>
              <a:ext uri="{FF2B5EF4-FFF2-40B4-BE49-F238E27FC236}">
                <a16:creationId xmlns:a16="http://schemas.microsoft.com/office/drawing/2014/main" xmlns="" id="{90F528F5-00E6-473D-A6C5-274FFEE11AD9}"/>
              </a:ext>
            </a:extLst>
          </p:cNvPr>
          <p:cNvSpPr txBox="1"/>
          <p:nvPr/>
        </p:nvSpPr>
        <p:spPr>
          <a:xfrm>
            <a:off x="430631" y="5579330"/>
            <a:ext cx="8497863" cy="646331"/>
          </a:xfrm>
          <a:prstGeom prst="rect">
            <a:avLst/>
          </a:prstGeom>
          <a:noFill/>
        </p:spPr>
        <p:txBody>
          <a:bodyPr wrap="square" rtlCol="0">
            <a:spAutoFit/>
          </a:bodyPr>
          <a:lstStyle/>
          <a:p>
            <a:pPr marL="285750" indent="-285750">
              <a:buFont typeface="Arial" pitchFamily="34" charset="0"/>
              <a:buChar char="•"/>
            </a:pPr>
            <a:r>
              <a:rPr lang="en-US" dirty="0"/>
              <a:t>384lbs force deformed the cavity by 0.442mm up to the yield point of Niobium at room temperature</a:t>
            </a:r>
          </a:p>
        </p:txBody>
      </p:sp>
      <p:pic>
        <p:nvPicPr>
          <p:cNvPr id="24" name="Picture 23">
            <a:extLst>
              <a:ext uri="{FF2B5EF4-FFF2-40B4-BE49-F238E27FC236}">
                <a16:creationId xmlns:a16="http://schemas.microsoft.com/office/drawing/2014/main" xmlns="" id="{6913C150-0A64-40CA-9174-23B0B4E12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1" y="2438400"/>
            <a:ext cx="4191000" cy="3120114"/>
          </a:xfrm>
          <a:prstGeom prst="rect">
            <a:avLst/>
          </a:prstGeom>
        </p:spPr>
      </p:pic>
      <p:sp>
        <p:nvSpPr>
          <p:cNvPr id="25" name="Oval 24">
            <a:extLst>
              <a:ext uri="{FF2B5EF4-FFF2-40B4-BE49-F238E27FC236}">
                <a16:creationId xmlns:a16="http://schemas.microsoft.com/office/drawing/2014/main" xmlns="" id="{C0BC0417-5291-475A-AE01-E7B6611508CE}"/>
              </a:ext>
            </a:extLst>
          </p:cNvPr>
          <p:cNvSpPr/>
          <p:nvPr/>
        </p:nvSpPr>
        <p:spPr>
          <a:xfrm>
            <a:off x="7483731" y="3876532"/>
            <a:ext cx="298764" cy="2748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BEDEB3E3-FAB1-4CDD-BF48-999A999FCA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981" t="2405" r="2189" b="23597"/>
          <a:stretch/>
        </p:blipFill>
        <p:spPr>
          <a:xfrm>
            <a:off x="5466107" y="4194826"/>
            <a:ext cx="1315693" cy="957324"/>
          </a:xfrm>
          <a:prstGeom prst="rect">
            <a:avLst/>
          </a:prstGeom>
        </p:spPr>
      </p:pic>
      <p:cxnSp>
        <p:nvCxnSpPr>
          <p:cNvPr id="27" name="Straight Arrow Connector 26">
            <a:extLst>
              <a:ext uri="{FF2B5EF4-FFF2-40B4-BE49-F238E27FC236}">
                <a16:creationId xmlns:a16="http://schemas.microsoft.com/office/drawing/2014/main" xmlns="" id="{7C012B35-6B4A-4D83-BD3C-E7511C161F9A}"/>
              </a:ext>
            </a:extLst>
          </p:cNvPr>
          <p:cNvCxnSpPr>
            <a:stCxn id="25" idx="2"/>
          </p:cNvCxnSpPr>
          <p:nvPr/>
        </p:nvCxnSpPr>
        <p:spPr>
          <a:xfrm flipH="1">
            <a:off x="5943601" y="4013973"/>
            <a:ext cx="1540130" cy="512855"/>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8" name="Rectangle 27">
            <a:extLst>
              <a:ext uri="{FF2B5EF4-FFF2-40B4-BE49-F238E27FC236}">
                <a16:creationId xmlns:a16="http://schemas.microsoft.com/office/drawing/2014/main" xmlns="" id="{93A2FB3C-492E-4949-9D08-722F851E0391}"/>
              </a:ext>
            </a:extLst>
          </p:cNvPr>
          <p:cNvSpPr/>
          <p:nvPr/>
        </p:nvSpPr>
        <p:spPr>
          <a:xfrm>
            <a:off x="5029200" y="1905000"/>
            <a:ext cx="3796232" cy="369332"/>
          </a:xfrm>
          <a:prstGeom prst="rect">
            <a:avLst/>
          </a:prstGeom>
        </p:spPr>
        <p:txBody>
          <a:bodyPr wrap="none">
            <a:spAutoFit/>
          </a:bodyPr>
          <a:lstStyle/>
          <a:p>
            <a:pPr marL="285750" indent="-285750">
              <a:buFont typeface="Arial" pitchFamily="34" charset="0"/>
              <a:buChar char="•"/>
            </a:pPr>
            <a:r>
              <a:rPr lang="en-US" dirty="0"/>
              <a:t>Tuning sensitivity 171.639 KHz/mm</a:t>
            </a:r>
          </a:p>
        </p:txBody>
      </p:sp>
    </p:spTree>
    <p:extLst>
      <p:ext uri="{BB962C8B-B14F-4D97-AF65-F5344CB8AC3E}">
        <p14:creationId xmlns:p14="http://schemas.microsoft.com/office/powerpoint/2010/main" val="1824458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D54C51-5994-1B4E-953D-FC182C817C6D}"/>
              </a:ext>
            </a:extLst>
          </p:cNvPr>
          <p:cNvSpPr>
            <a:spLocks noGrp="1"/>
          </p:cNvSpPr>
          <p:nvPr>
            <p:ph type="title"/>
          </p:nvPr>
        </p:nvSpPr>
        <p:spPr>
          <a:xfrm>
            <a:off x="0" y="5709"/>
            <a:ext cx="9144000" cy="1325563"/>
          </a:xfrm>
        </p:spPr>
        <p:txBody>
          <a:bodyPr/>
          <a:lstStyle/>
          <a:p>
            <a:pPr algn="ctr"/>
            <a:r>
              <a:rPr lang="en-US" dirty="0"/>
              <a:t>704 MHz SRF Cavity FPC</a:t>
            </a:r>
          </a:p>
        </p:txBody>
      </p:sp>
      <p:pic>
        <p:nvPicPr>
          <p:cNvPr id="20" name="Picture 19">
            <a:extLst>
              <a:ext uri="{FF2B5EF4-FFF2-40B4-BE49-F238E27FC236}">
                <a16:creationId xmlns:a16="http://schemas.microsoft.com/office/drawing/2014/main" xmlns="" id="{3C978D0F-ACB6-46CC-8513-7AC1CE5F5936}"/>
              </a:ext>
            </a:extLst>
          </p:cNvPr>
          <p:cNvPicPr/>
          <p:nvPr/>
        </p:nvPicPr>
        <p:blipFill rotWithShape="1">
          <a:blip r:embed="rId2">
            <a:extLst>
              <a:ext uri="{28A0092B-C50C-407E-A947-70E740481C1C}">
                <a14:useLocalDpi xmlns:a14="http://schemas.microsoft.com/office/drawing/2010/main" val="0"/>
              </a:ext>
            </a:extLst>
          </a:blip>
          <a:srcRect l="6710" r="6788"/>
          <a:stretch/>
        </p:blipFill>
        <p:spPr bwMode="auto">
          <a:xfrm>
            <a:off x="342780" y="793898"/>
            <a:ext cx="2289596" cy="2042991"/>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xmlns="" id="{AC0EE7C7-1210-480A-8B4B-B68F42FEA0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48" t="5001" r="22606" b="6696"/>
          <a:stretch/>
        </p:blipFill>
        <p:spPr>
          <a:xfrm>
            <a:off x="7437262" y="793898"/>
            <a:ext cx="1143225" cy="2393074"/>
          </a:xfrm>
          <a:prstGeom prst="rect">
            <a:avLst/>
          </a:prstGeom>
        </p:spPr>
      </p:pic>
      <p:sp>
        <p:nvSpPr>
          <p:cNvPr id="22" name="Rectangle 21">
            <a:extLst>
              <a:ext uri="{FF2B5EF4-FFF2-40B4-BE49-F238E27FC236}">
                <a16:creationId xmlns:a16="http://schemas.microsoft.com/office/drawing/2014/main" xmlns="" id="{8142459E-AADD-4BE1-9569-F299D6C4FE4D}"/>
              </a:ext>
            </a:extLst>
          </p:cNvPr>
          <p:cNvSpPr/>
          <p:nvPr/>
        </p:nvSpPr>
        <p:spPr>
          <a:xfrm>
            <a:off x="41576" y="4956799"/>
            <a:ext cx="8899350" cy="1600438"/>
          </a:xfrm>
          <a:prstGeom prst="rect">
            <a:avLst/>
          </a:prstGeom>
        </p:spPr>
        <p:txBody>
          <a:bodyPr wrap="square">
            <a:spAutoFit/>
          </a:bodyPr>
          <a:lstStyle/>
          <a:p>
            <a:pPr marL="571500" indent="-571500" algn="just">
              <a:buFont typeface="Arial" panose="020B0604020202020204" pitchFamily="34" charset="0"/>
              <a:buChar char="•"/>
            </a:pPr>
            <a:r>
              <a:rPr lang="en-US" sz="1400" dirty="0"/>
              <a:t>Conditioned during commissioning of cavity</a:t>
            </a:r>
          </a:p>
          <a:p>
            <a:pPr marL="571500" indent="-571500" algn="just">
              <a:buFont typeface="Arial" panose="020B0604020202020204" pitchFamily="34" charset="0"/>
              <a:buChar char="•"/>
            </a:pPr>
            <a:r>
              <a:rPr lang="en-US" sz="1400" dirty="0"/>
              <a:t>Arc detector</a:t>
            </a:r>
          </a:p>
          <a:p>
            <a:pPr marL="571500" indent="-571500" algn="just">
              <a:buFont typeface="Arial" panose="020B0604020202020204" pitchFamily="34" charset="0"/>
              <a:buChar char="•"/>
            </a:pPr>
            <a:r>
              <a:rPr lang="en-US" sz="1400" dirty="0"/>
              <a:t>Capable</a:t>
            </a:r>
            <a:r>
              <a:rPr lang="en-GB" sz="1400" dirty="0"/>
              <a:t> to deliver up to 20 kW CW RF power to the SRF cavity.</a:t>
            </a:r>
          </a:p>
          <a:p>
            <a:pPr marL="571500" indent="-571500" algn="just">
              <a:buFont typeface="Arial" panose="020B0604020202020204" pitchFamily="34" charset="0"/>
              <a:buChar char="•"/>
            </a:pPr>
            <a:r>
              <a:rPr lang="en-US" sz="1400" dirty="0"/>
              <a:t>Coaxial RF window/antenna assembly from </a:t>
            </a:r>
            <a:r>
              <a:rPr lang="en-GB" sz="1400" dirty="0"/>
              <a:t>Toshiba Electron Tubes &amp; Devices Co. </a:t>
            </a:r>
          </a:p>
          <a:p>
            <a:pPr marL="571500" indent="-571500" algn="just">
              <a:buFont typeface="Arial" panose="020B0604020202020204" pitchFamily="34" charset="0"/>
              <a:buChar char="•"/>
            </a:pPr>
            <a:r>
              <a:rPr lang="en-GB" sz="1400" dirty="0"/>
              <a:t>The vacuum side outer conductor of the coaxial line will be cooled by 5K helium gas, the vacuum side of the inner conductor will be cooled by air and the RF window will be cooled by water.</a:t>
            </a:r>
          </a:p>
          <a:p>
            <a:pPr marL="571500" indent="-571500" algn="just">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xmlns="" id="{E86E77E8-322A-4BCF-A6BB-A982A8CB942F}"/>
              </a:ext>
            </a:extLst>
          </p:cNvPr>
          <p:cNvPicPr>
            <a:picLocks noChangeAspect="1"/>
          </p:cNvPicPr>
          <p:nvPr/>
        </p:nvPicPr>
        <p:blipFill rotWithShape="1">
          <a:blip r:embed="rId4"/>
          <a:srcRect r="17092"/>
          <a:stretch/>
        </p:blipFill>
        <p:spPr>
          <a:xfrm>
            <a:off x="346371" y="2836889"/>
            <a:ext cx="2289596" cy="2071216"/>
          </a:xfrm>
          <a:prstGeom prst="rect">
            <a:avLst/>
          </a:prstGeom>
        </p:spPr>
      </p:pic>
      <p:pic>
        <p:nvPicPr>
          <p:cNvPr id="6" name="Picture 5">
            <a:extLst>
              <a:ext uri="{FF2B5EF4-FFF2-40B4-BE49-F238E27FC236}">
                <a16:creationId xmlns:a16="http://schemas.microsoft.com/office/drawing/2014/main" xmlns="" id="{9365B02A-A8E3-4BA8-9F8F-EF258E72F876}"/>
              </a:ext>
            </a:extLst>
          </p:cNvPr>
          <p:cNvPicPr>
            <a:picLocks noChangeAspect="1"/>
          </p:cNvPicPr>
          <p:nvPr/>
        </p:nvPicPr>
        <p:blipFill>
          <a:blip r:embed="rId5"/>
          <a:stretch>
            <a:fillRect/>
          </a:stretch>
        </p:blipFill>
        <p:spPr>
          <a:xfrm>
            <a:off x="2925104" y="855131"/>
            <a:ext cx="3901660" cy="3963516"/>
          </a:xfrm>
          <a:prstGeom prst="rect">
            <a:avLst/>
          </a:prstGeom>
        </p:spPr>
      </p:pic>
      <p:pic>
        <p:nvPicPr>
          <p:cNvPr id="5" name="Picture 4">
            <a:extLst>
              <a:ext uri="{FF2B5EF4-FFF2-40B4-BE49-F238E27FC236}">
                <a16:creationId xmlns:a16="http://schemas.microsoft.com/office/drawing/2014/main" xmlns="" id="{9B52250F-27B2-4F6E-B2E2-7CECF99F2B30}"/>
              </a:ext>
            </a:extLst>
          </p:cNvPr>
          <p:cNvPicPr>
            <a:picLocks noChangeAspect="1"/>
          </p:cNvPicPr>
          <p:nvPr/>
        </p:nvPicPr>
        <p:blipFill>
          <a:blip r:embed="rId6"/>
          <a:stretch>
            <a:fillRect/>
          </a:stretch>
        </p:blipFill>
        <p:spPr>
          <a:xfrm>
            <a:off x="6961914" y="3248205"/>
            <a:ext cx="2093923" cy="1570442"/>
          </a:xfrm>
          <a:prstGeom prst="rect">
            <a:avLst/>
          </a:prstGeom>
        </p:spPr>
      </p:pic>
    </p:spTree>
    <p:extLst>
      <p:ext uri="{BB962C8B-B14F-4D97-AF65-F5344CB8AC3E}">
        <p14:creationId xmlns:p14="http://schemas.microsoft.com/office/powerpoint/2010/main" val="631019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49E2CD89-2598-4EA0-9CF9-47086B307489}"/>
              </a:ext>
            </a:extLst>
          </p:cNvPr>
          <p:cNvPicPr>
            <a:picLocks noChangeAspect="1"/>
          </p:cNvPicPr>
          <p:nvPr/>
        </p:nvPicPr>
        <p:blipFill>
          <a:blip r:embed="rId2"/>
          <a:stretch>
            <a:fillRect/>
          </a:stretch>
        </p:blipFill>
        <p:spPr>
          <a:xfrm>
            <a:off x="110605" y="417643"/>
            <a:ext cx="3343455" cy="2532101"/>
          </a:xfrm>
          <a:prstGeom prst="rect">
            <a:avLst/>
          </a:prstGeom>
        </p:spPr>
      </p:pic>
      <p:sp>
        <p:nvSpPr>
          <p:cNvPr id="2" name="Title 1">
            <a:extLst>
              <a:ext uri="{FF2B5EF4-FFF2-40B4-BE49-F238E27FC236}">
                <a16:creationId xmlns:a16="http://schemas.microsoft.com/office/drawing/2014/main" xmlns="" id="{A3D54C51-5994-1B4E-953D-FC182C817C6D}"/>
              </a:ext>
            </a:extLst>
          </p:cNvPr>
          <p:cNvSpPr>
            <a:spLocks noGrp="1"/>
          </p:cNvSpPr>
          <p:nvPr>
            <p:ph type="title"/>
          </p:nvPr>
        </p:nvSpPr>
        <p:spPr>
          <a:xfrm>
            <a:off x="0" y="5709"/>
            <a:ext cx="9144000" cy="1325563"/>
          </a:xfrm>
        </p:spPr>
        <p:txBody>
          <a:bodyPr/>
          <a:lstStyle/>
          <a:p>
            <a:pPr algn="ctr"/>
            <a:r>
              <a:rPr lang="en-US" dirty="0"/>
              <a:t>704 MHz SRF Cavity Tuner</a:t>
            </a:r>
          </a:p>
        </p:txBody>
      </p:sp>
      <p:pic>
        <p:nvPicPr>
          <p:cNvPr id="12" name="Picture 2">
            <a:extLst>
              <a:ext uri="{FF2B5EF4-FFF2-40B4-BE49-F238E27FC236}">
                <a16:creationId xmlns:a16="http://schemas.microsoft.com/office/drawing/2014/main" xmlns="" id="{D1E3781F-7C8F-4A69-BD99-83726C697D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68"/>
          <a:stretch/>
        </p:blipFill>
        <p:spPr bwMode="auto">
          <a:xfrm>
            <a:off x="3454060" y="776808"/>
            <a:ext cx="3384345" cy="2293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xmlns="" id="{E1C4EEC0-87CD-4AFE-AF91-0FEF5B83FE77}"/>
              </a:ext>
            </a:extLst>
          </p:cNvPr>
          <p:cNvSpPr/>
          <p:nvPr/>
        </p:nvSpPr>
        <p:spPr>
          <a:xfrm>
            <a:off x="100900" y="4714945"/>
            <a:ext cx="8419279" cy="1815882"/>
          </a:xfrm>
          <a:prstGeom prst="rect">
            <a:avLst/>
          </a:prstGeom>
        </p:spPr>
        <p:txBody>
          <a:bodyPr wrap="square">
            <a:spAutoFit/>
          </a:bodyPr>
          <a:lstStyle/>
          <a:p>
            <a:pPr marL="571500" indent="-571500" algn="just">
              <a:buFont typeface="Arial" panose="020B0604020202020204" pitchFamily="34" charset="0"/>
              <a:buChar char="•"/>
            </a:pPr>
            <a:r>
              <a:rPr lang="en-GB" sz="1600" dirty="0"/>
              <a:t>Original design </a:t>
            </a:r>
            <a:r>
              <a:rPr lang="en-GB" sz="1600"/>
              <a:t>very problematic</a:t>
            </a:r>
          </a:p>
          <a:p>
            <a:pPr marL="571500" indent="-571500" algn="just">
              <a:buFont typeface="Arial" panose="020B0604020202020204" pitchFamily="34" charset="0"/>
              <a:buChar char="•"/>
            </a:pPr>
            <a:r>
              <a:rPr lang="en-GB" sz="1600" dirty="0"/>
              <a:t>Full range of tuner was tested.</a:t>
            </a:r>
          </a:p>
          <a:p>
            <a:pPr marL="571500" indent="-571500" algn="just">
              <a:buFont typeface="Arial" panose="020B0604020202020204" pitchFamily="34" charset="0"/>
              <a:buChar char="•"/>
            </a:pPr>
            <a:r>
              <a:rPr lang="en-GB" sz="1600" dirty="0"/>
              <a:t>The results show that the cavity is tuned linearly with the actuator displacement.</a:t>
            </a:r>
          </a:p>
          <a:p>
            <a:pPr marL="571500" indent="-571500" algn="just">
              <a:buFont typeface="Arial" panose="020B0604020202020204" pitchFamily="34" charset="0"/>
              <a:buChar char="•"/>
            </a:pPr>
            <a:r>
              <a:rPr lang="en-GB" sz="1600" dirty="0"/>
              <a:t>Tuning is uniform across the cavity</a:t>
            </a:r>
          </a:p>
          <a:p>
            <a:pPr marL="571500" indent="-571500" algn="just">
              <a:buFont typeface="Arial" panose="020B0604020202020204" pitchFamily="34" charset="0"/>
              <a:buChar char="•"/>
            </a:pPr>
            <a:r>
              <a:rPr lang="en-GB" sz="1600" dirty="0"/>
              <a:t>Tuner was redesigned to include a piezo, potentiometer, encoder and relocate the stepper motor outside the cryomodule.</a:t>
            </a:r>
          </a:p>
          <a:p>
            <a:pPr marL="571500" indent="-571500" algn="just">
              <a:buFont typeface="Arial" panose="020B0604020202020204" pitchFamily="34" charset="0"/>
              <a:buChar char="•"/>
            </a:pPr>
            <a:endParaRPr lang="en-GB" sz="1600" dirty="0"/>
          </a:p>
        </p:txBody>
      </p:sp>
      <p:pic>
        <p:nvPicPr>
          <p:cNvPr id="9" name="Picture 8">
            <a:extLst>
              <a:ext uri="{FF2B5EF4-FFF2-40B4-BE49-F238E27FC236}">
                <a16:creationId xmlns:a16="http://schemas.microsoft.com/office/drawing/2014/main" xmlns="" id="{DDB0381C-99A5-40C8-BACA-D821DCFB5E34}"/>
              </a:ext>
            </a:extLst>
          </p:cNvPr>
          <p:cNvPicPr/>
          <p:nvPr/>
        </p:nvPicPr>
        <p:blipFill>
          <a:blip r:embed="rId4"/>
          <a:stretch>
            <a:fillRect/>
          </a:stretch>
        </p:blipFill>
        <p:spPr>
          <a:xfrm>
            <a:off x="110605" y="3139681"/>
            <a:ext cx="3814200" cy="1611220"/>
          </a:xfrm>
          <a:prstGeom prst="rect">
            <a:avLst/>
          </a:prstGeom>
        </p:spPr>
      </p:pic>
      <p:sp>
        <p:nvSpPr>
          <p:cNvPr id="10" name="Rectangle 9">
            <a:extLst>
              <a:ext uri="{FF2B5EF4-FFF2-40B4-BE49-F238E27FC236}">
                <a16:creationId xmlns:a16="http://schemas.microsoft.com/office/drawing/2014/main" xmlns="" id="{EF9D5E33-6626-4F66-8CBE-1E96794D783F}"/>
              </a:ext>
            </a:extLst>
          </p:cNvPr>
          <p:cNvSpPr/>
          <p:nvPr/>
        </p:nvSpPr>
        <p:spPr>
          <a:xfrm>
            <a:off x="256364" y="2855505"/>
            <a:ext cx="3383611" cy="276999"/>
          </a:xfrm>
          <a:prstGeom prst="rect">
            <a:avLst/>
          </a:prstGeom>
        </p:spPr>
        <p:txBody>
          <a:bodyPr wrap="square">
            <a:spAutoFit/>
          </a:bodyPr>
          <a:lstStyle/>
          <a:p>
            <a:pPr algn="ctr"/>
            <a:r>
              <a:rPr lang="en-GB" sz="1200" dirty="0"/>
              <a:t>Relaxed and deformed shapes of the cavity</a:t>
            </a:r>
            <a:endParaRPr lang="en-US" sz="1200" dirty="0"/>
          </a:p>
        </p:txBody>
      </p:sp>
      <p:pic>
        <p:nvPicPr>
          <p:cNvPr id="16" name="Picture 15">
            <a:extLst>
              <a:ext uri="{FF2B5EF4-FFF2-40B4-BE49-F238E27FC236}">
                <a16:creationId xmlns:a16="http://schemas.microsoft.com/office/drawing/2014/main" xmlns="" id="{180E2DA2-3C92-4D0A-8FEA-31D79106A7EB}"/>
              </a:ext>
            </a:extLst>
          </p:cNvPr>
          <p:cNvPicPr/>
          <p:nvPr/>
        </p:nvPicPr>
        <p:blipFill>
          <a:blip r:embed="rId5">
            <a:extLst>
              <a:ext uri="{28A0092B-C50C-407E-A947-70E740481C1C}">
                <a14:useLocalDpi xmlns:a14="http://schemas.microsoft.com/office/drawing/2010/main" val="0"/>
              </a:ext>
            </a:extLst>
          </a:blip>
          <a:stretch>
            <a:fillRect/>
          </a:stretch>
        </p:blipFill>
        <p:spPr>
          <a:xfrm>
            <a:off x="6518187" y="3645755"/>
            <a:ext cx="2586561" cy="1565895"/>
          </a:xfrm>
          <a:prstGeom prst="rect">
            <a:avLst/>
          </a:prstGeom>
        </p:spPr>
      </p:pic>
      <p:pic>
        <p:nvPicPr>
          <p:cNvPr id="23" name="Picture 22">
            <a:extLst>
              <a:ext uri="{FF2B5EF4-FFF2-40B4-BE49-F238E27FC236}">
                <a16:creationId xmlns:a16="http://schemas.microsoft.com/office/drawing/2014/main" xmlns="" id="{9CD43E27-D1AB-406F-B1A2-63BF90DB6408}"/>
              </a:ext>
            </a:extLst>
          </p:cNvPr>
          <p:cNvPicPr/>
          <p:nvPr/>
        </p:nvPicPr>
        <p:blipFill>
          <a:blip r:embed="rId6"/>
          <a:stretch>
            <a:fillRect/>
          </a:stretch>
        </p:blipFill>
        <p:spPr>
          <a:xfrm>
            <a:off x="7037830" y="2372748"/>
            <a:ext cx="1690071" cy="1259493"/>
          </a:xfrm>
          <a:prstGeom prst="rect">
            <a:avLst/>
          </a:prstGeom>
        </p:spPr>
      </p:pic>
      <p:pic>
        <p:nvPicPr>
          <p:cNvPr id="24" name="Picture 23">
            <a:extLst>
              <a:ext uri="{FF2B5EF4-FFF2-40B4-BE49-F238E27FC236}">
                <a16:creationId xmlns:a16="http://schemas.microsoft.com/office/drawing/2014/main" xmlns="" id="{BA9AE902-BAA5-4D9A-980F-5895F9A72E98}"/>
              </a:ext>
            </a:extLst>
          </p:cNvPr>
          <p:cNvPicPr/>
          <p:nvPr/>
        </p:nvPicPr>
        <p:blipFill rotWithShape="1">
          <a:blip r:embed="rId7">
            <a:extLst>
              <a:ext uri="{28A0092B-C50C-407E-A947-70E740481C1C}">
                <a14:useLocalDpi xmlns:a14="http://schemas.microsoft.com/office/drawing/2010/main" val="0"/>
              </a:ext>
            </a:extLst>
          </a:blip>
          <a:srcRect b="17459"/>
          <a:stretch/>
        </p:blipFill>
        <p:spPr bwMode="auto">
          <a:xfrm>
            <a:off x="6392005" y="629607"/>
            <a:ext cx="2682279" cy="1358868"/>
          </a:xfrm>
          <a:prstGeom prst="rect">
            <a:avLst/>
          </a:prstGeom>
          <a:noFill/>
          <a:ln w="9525">
            <a:noFill/>
            <a:miter lim="800000"/>
            <a:headEnd/>
            <a:tailEnd/>
          </a:ln>
        </p:spPr>
      </p:pic>
      <p:sp>
        <p:nvSpPr>
          <p:cNvPr id="26" name="Rectangle 25">
            <a:extLst>
              <a:ext uri="{FF2B5EF4-FFF2-40B4-BE49-F238E27FC236}">
                <a16:creationId xmlns:a16="http://schemas.microsoft.com/office/drawing/2014/main" xmlns="" id="{EC06809B-99C3-4067-83CD-25FB1EF47450}"/>
              </a:ext>
            </a:extLst>
          </p:cNvPr>
          <p:cNvSpPr/>
          <p:nvPr/>
        </p:nvSpPr>
        <p:spPr>
          <a:xfrm>
            <a:off x="6703522" y="1988475"/>
            <a:ext cx="2223804" cy="415498"/>
          </a:xfrm>
          <a:prstGeom prst="rect">
            <a:avLst/>
          </a:prstGeom>
        </p:spPr>
        <p:txBody>
          <a:bodyPr wrap="square">
            <a:spAutoFit/>
          </a:bodyPr>
          <a:lstStyle/>
          <a:p>
            <a:pPr algn="ctr"/>
            <a:r>
              <a:rPr lang="en-GB" sz="1050" dirty="0"/>
              <a:t>Dial Indicators for Deflection Measurements</a:t>
            </a:r>
            <a:endParaRPr lang="en-US" sz="1050" dirty="0"/>
          </a:p>
        </p:txBody>
      </p:sp>
      <p:pic>
        <p:nvPicPr>
          <p:cNvPr id="27" name="Picture 3" descr="H:\5-cell tuner\IMG_0978.JPG">
            <a:extLst>
              <a:ext uri="{FF2B5EF4-FFF2-40B4-BE49-F238E27FC236}">
                <a16:creationId xmlns:a16="http://schemas.microsoft.com/office/drawing/2014/main" xmlns="" id="{A4661E01-D331-42B7-9A87-5C97284B02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85535" y="2994004"/>
            <a:ext cx="2332940" cy="174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257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D54C51-5994-1B4E-953D-FC182C817C6D}"/>
              </a:ext>
            </a:extLst>
          </p:cNvPr>
          <p:cNvSpPr>
            <a:spLocks noGrp="1"/>
          </p:cNvSpPr>
          <p:nvPr>
            <p:ph type="title"/>
          </p:nvPr>
        </p:nvSpPr>
        <p:spPr>
          <a:xfrm>
            <a:off x="0" y="5709"/>
            <a:ext cx="9144000" cy="1325563"/>
          </a:xfrm>
        </p:spPr>
        <p:txBody>
          <a:bodyPr/>
          <a:lstStyle/>
          <a:p>
            <a:pPr algn="ctr"/>
            <a:r>
              <a:rPr lang="en-US" dirty="0"/>
              <a:t>704 MHz SRF Cavity Repair</a:t>
            </a:r>
          </a:p>
        </p:txBody>
      </p:sp>
      <p:sp>
        <p:nvSpPr>
          <p:cNvPr id="14" name="Rectangle 13">
            <a:extLst>
              <a:ext uri="{FF2B5EF4-FFF2-40B4-BE49-F238E27FC236}">
                <a16:creationId xmlns:a16="http://schemas.microsoft.com/office/drawing/2014/main" xmlns="" id="{064B1979-E7CE-466B-9033-9D65FE545FF5}"/>
              </a:ext>
            </a:extLst>
          </p:cNvPr>
          <p:cNvSpPr/>
          <p:nvPr/>
        </p:nvSpPr>
        <p:spPr>
          <a:xfrm>
            <a:off x="114691" y="638774"/>
            <a:ext cx="9029309" cy="1384995"/>
          </a:xfrm>
          <a:prstGeom prst="rect">
            <a:avLst/>
          </a:prstGeom>
        </p:spPr>
        <p:txBody>
          <a:bodyPr wrap="square">
            <a:spAutoFit/>
          </a:bodyPr>
          <a:lstStyle/>
          <a:p>
            <a:pPr marL="571500" indent="-571500" algn="just">
              <a:buFont typeface="Arial" panose="020B0604020202020204" pitchFamily="34" charset="0"/>
              <a:buChar char="•"/>
            </a:pPr>
            <a:r>
              <a:rPr lang="en-GB" sz="1400" dirty="0"/>
              <a:t>BCP and HPR by ANL</a:t>
            </a:r>
          </a:p>
          <a:p>
            <a:pPr marL="571500" indent="-571500" algn="just">
              <a:buFont typeface="Arial" panose="020B0604020202020204" pitchFamily="34" charset="0"/>
              <a:buChar char="•"/>
            </a:pPr>
            <a:r>
              <a:rPr lang="en-GB" sz="1400" dirty="0"/>
              <a:t>He vessel and phase separator leak repair (3 leaks)</a:t>
            </a:r>
          </a:p>
          <a:p>
            <a:pPr marL="571500" indent="-571500" algn="just">
              <a:buFont typeface="Arial" panose="020B0604020202020204" pitchFamily="34" charset="0"/>
              <a:buChar char="•"/>
            </a:pPr>
            <a:r>
              <a:rPr lang="en-GB" sz="1400" dirty="0"/>
              <a:t>New 4.5K heat intercept to reduce heat leak into </a:t>
            </a:r>
            <a:r>
              <a:rPr lang="en-GB" sz="1400" dirty="0" err="1"/>
              <a:t>Nb</a:t>
            </a:r>
            <a:r>
              <a:rPr lang="en-GB" sz="1400" dirty="0"/>
              <a:t> cavity</a:t>
            </a:r>
          </a:p>
          <a:p>
            <a:pPr marL="571500" indent="-571500" algn="just">
              <a:buFont typeface="Arial" panose="020B0604020202020204" pitchFamily="34" charset="0"/>
              <a:buChar char="•"/>
            </a:pPr>
            <a:r>
              <a:rPr lang="en-GB" sz="1400" dirty="0"/>
              <a:t>FPC cleaning and inspection</a:t>
            </a:r>
          </a:p>
          <a:p>
            <a:pPr marL="571500" indent="-571500" algn="just">
              <a:buFont typeface="Arial" panose="020B0604020202020204" pitchFamily="34" charset="0"/>
              <a:buChar char="•"/>
            </a:pPr>
            <a:r>
              <a:rPr lang="en-GB" sz="1400" dirty="0"/>
              <a:t>New heat shield heat intercept straps location based on simulations.   </a:t>
            </a:r>
          </a:p>
          <a:p>
            <a:pPr marL="571500" indent="-571500" algn="just">
              <a:buFont typeface="Arial" panose="020B0604020202020204" pitchFamily="34" charset="0"/>
              <a:buChar char="•"/>
            </a:pPr>
            <a:r>
              <a:rPr lang="en-GB" sz="1400" dirty="0"/>
              <a:t>After repair, cavity field emission dropped significantly, but max voltage stayed to same around 13.4 MeV</a:t>
            </a:r>
          </a:p>
        </p:txBody>
      </p:sp>
      <p:pic>
        <p:nvPicPr>
          <p:cNvPr id="15" name="Picture 14">
            <a:extLst>
              <a:ext uri="{FF2B5EF4-FFF2-40B4-BE49-F238E27FC236}">
                <a16:creationId xmlns:a16="http://schemas.microsoft.com/office/drawing/2014/main" xmlns="" id="{38ECE3D4-7A83-4082-A956-5A959E43C6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96" y="2127602"/>
            <a:ext cx="2624185" cy="1968139"/>
          </a:xfrm>
          <a:prstGeom prst="rect">
            <a:avLst/>
          </a:prstGeom>
        </p:spPr>
      </p:pic>
      <p:pic>
        <p:nvPicPr>
          <p:cNvPr id="17" name="Picture 16">
            <a:extLst>
              <a:ext uri="{FF2B5EF4-FFF2-40B4-BE49-F238E27FC236}">
                <a16:creationId xmlns:a16="http://schemas.microsoft.com/office/drawing/2014/main" xmlns="" id="{8F76F553-7928-40F9-B36D-4815325FCB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746"/>
          <a:stretch/>
        </p:blipFill>
        <p:spPr>
          <a:xfrm>
            <a:off x="52096" y="4161392"/>
            <a:ext cx="1773006" cy="1968139"/>
          </a:xfrm>
          <a:prstGeom prst="rect">
            <a:avLst/>
          </a:prstGeom>
        </p:spPr>
      </p:pic>
      <p:pic>
        <p:nvPicPr>
          <p:cNvPr id="18" name="Picture 17">
            <a:extLst>
              <a:ext uri="{FF2B5EF4-FFF2-40B4-BE49-F238E27FC236}">
                <a16:creationId xmlns:a16="http://schemas.microsoft.com/office/drawing/2014/main" xmlns="" id="{DBD610BD-1F96-41E9-B9C5-877585406F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6708" y="2137441"/>
            <a:ext cx="1468320" cy="1957760"/>
          </a:xfrm>
          <a:prstGeom prst="rect">
            <a:avLst/>
          </a:prstGeom>
        </p:spPr>
      </p:pic>
      <p:pic>
        <p:nvPicPr>
          <p:cNvPr id="19" name="Picture 18">
            <a:extLst>
              <a:ext uri="{FF2B5EF4-FFF2-40B4-BE49-F238E27FC236}">
                <a16:creationId xmlns:a16="http://schemas.microsoft.com/office/drawing/2014/main" xmlns="" id="{E3AA63F6-DBC4-4D39-9EF1-53BBDCC85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1026" y="2127602"/>
            <a:ext cx="1547368" cy="1964013"/>
          </a:xfrm>
          <a:prstGeom prst="rect">
            <a:avLst/>
          </a:prstGeom>
        </p:spPr>
      </p:pic>
      <p:pic>
        <p:nvPicPr>
          <p:cNvPr id="20" name="Picture 19">
            <a:extLst>
              <a:ext uri="{FF2B5EF4-FFF2-40B4-BE49-F238E27FC236}">
                <a16:creationId xmlns:a16="http://schemas.microsoft.com/office/drawing/2014/main" xmlns="" id="{A900D998-38BC-4BEB-A415-2DA6851140BC}"/>
              </a:ext>
            </a:extLst>
          </p:cNvPr>
          <p:cNvPicPr>
            <a:picLocks noChangeAspect="1"/>
          </p:cNvPicPr>
          <p:nvPr/>
        </p:nvPicPr>
        <p:blipFill rotWithShape="1">
          <a:blip r:embed="rId6"/>
          <a:srcRect l="8306"/>
          <a:stretch/>
        </p:blipFill>
        <p:spPr>
          <a:xfrm>
            <a:off x="2746123" y="2137440"/>
            <a:ext cx="1345060" cy="1948461"/>
          </a:xfrm>
          <a:prstGeom prst="rect">
            <a:avLst/>
          </a:prstGeom>
        </p:spPr>
      </p:pic>
      <p:pic>
        <p:nvPicPr>
          <p:cNvPr id="21" name="Picture 20">
            <a:extLst>
              <a:ext uri="{FF2B5EF4-FFF2-40B4-BE49-F238E27FC236}">
                <a16:creationId xmlns:a16="http://schemas.microsoft.com/office/drawing/2014/main" xmlns="" id="{29241BD6-DF4F-4BC2-8180-74A257071F9F}"/>
              </a:ext>
            </a:extLst>
          </p:cNvPr>
          <p:cNvPicPr>
            <a:picLocks noChangeAspect="1"/>
          </p:cNvPicPr>
          <p:nvPr/>
        </p:nvPicPr>
        <p:blipFill>
          <a:blip r:embed="rId7"/>
          <a:stretch>
            <a:fillRect/>
          </a:stretch>
        </p:blipFill>
        <p:spPr>
          <a:xfrm>
            <a:off x="7472965" y="2137442"/>
            <a:ext cx="1468321" cy="1954592"/>
          </a:xfrm>
          <a:prstGeom prst="rect">
            <a:avLst/>
          </a:prstGeom>
        </p:spPr>
      </p:pic>
      <p:pic>
        <p:nvPicPr>
          <p:cNvPr id="22" name="Picture 21">
            <a:extLst>
              <a:ext uri="{FF2B5EF4-FFF2-40B4-BE49-F238E27FC236}">
                <a16:creationId xmlns:a16="http://schemas.microsoft.com/office/drawing/2014/main" xmlns="" id="{5EE3F3AE-8C4A-4060-A849-D82A68B117A3}"/>
              </a:ext>
            </a:extLst>
          </p:cNvPr>
          <p:cNvPicPr>
            <a:picLocks noChangeAspect="1"/>
          </p:cNvPicPr>
          <p:nvPr/>
        </p:nvPicPr>
        <p:blipFill>
          <a:blip r:embed="rId8"/>
          <a:stretch>
            <a:fillRect/>
          </a:stretch>
        </p:blipFill>
        <p:spPr>
          <a:xfrm>
            <a:off x="3937977" y="4205286"/>
            <a:ext cx="2608356" cy="1924245"/>
          </a:xfrm>
          <a:prstGeom prst="rect">
            <a:avLst/>
          </a:prstGeom>
        </p:spPr>
      </p:pic>
      <p:pic>
        <p:nvPicPr>
          <p:cNvPr id="25" name="Picture 3">
            <a:extLst>
              <a:ext uri="{FF2B5EF4-FFF2-40B4-BE49-F238E27FC236}">
                <a16:creationId xmlns:a16="http://schemas.microsoft.com/office/drawing/2014/main" xmlns="" id="{968DAEDE-2636-4825-9E4D-91457234556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0999" y="4205285"/>
            <a:ext cx="2490905" cy="1924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a:extLst>
              <a:ext uri="{FF2B5EF4-FFF2-40B4-BE49-F238E27FC236}">
                <a16:creationId xmlns:a16="http://schemas.microsoft.com/office/drawing/2014/main" xmlns="" id="{8DD9F3C7-5E4E-4B40-B7E7-57AAAD05F66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2150" y="4161392"/>
            <a:ext cx="1939697" cy="2586263"/>
          </a:xfrm>
          <a:prstGeom prst="rect">
            <a:avLst/>
          </a:prstGeom>
        </p:spPr>
      </p:pic>
    </p:spTree>
    <p:extLst>
      <p:ext uri="{BB962C8B-B14F-4D97-AF65-F5344CB8AC3E}">
        <p14:creationId xmlns:p14="http://schemas.microsoft.com/office/powerpoint/2010/main" val="196361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86"/>
            <a:ext cx="9144000" cy="1325563"/>
          </a:xfrm>
        </p:spPr>
        <p:txBody>
          <a:bodyPr/>
          <a:lstStyle/>
          <a:p>
            <a:pPr algn="ctr"/>
            <a:r>
              <a:rPr lang="en-US" dirty="0"/>
              <a:t>Outline</a:t>
            </a:r>
          </a:p>
        </p:txBody>
      </p:sp>
      <p:sp>
        <p:nvSpPr>
          <p:cNvPr id="6" name="Rectangle 5">
            <a:extLst>
              <a:ext uri="{FF2B5EF4-FFF2-40B4-BE49-F238E27FC236}">
                <a16:creationId xmlns:a16="http://schemas.microsoft.com/office/drawing/2014/main" xmlns="" id="{7F7EAAB1-3D42-4EED-8627-A500BFA207A8}"/>
              </a:ext>
            </a:extLst>
          </p:cNvPr>
          <p:cNvSpPr/>
          <p:nvPr/>
        </p:nvSpPr>
        <p:spPr>
          <a:xfrm>
            <a:off x="266700" y="669767"/>
            <a:ext cx="8610600" cy="5355312"/>
          </a:xfrm>
          <a:prstGeom prst="rect">
            <a:avLst/>
          </a:prstGeom>
        </p:spPr>
        <p:txBody>
          <a:bodyPr wrap="square">
            <a:spAutoFit/>
          </a:bodyPr>
          <a:lstStyle/>
          <a:p>
            <a:pPr marL="233363" indent="-233363">
              <a:buFont typeface="Arial" pitchFamily="34" charset="0"/>
              <a:buChar char="•"/>
            </a:pPr>
            <a:r>
              <a:rPr lang="en-US" dirty="0"/>
              <a:t>1002 Building Layout</a:t>
            </a:r>
          </a:p>
          <a:p>
            <a:pPr marL="233363" indent="-233363">
              <a:buFont typeface="Arial" pitchFamily="34" charset="0"/>
              <a:buChar char="•"/>
            </a:pPr>
            <a:endParaRPr lang="en-US" dirty="0"/>
          </a:p>
          <a:p>
            <a:pPr marL="233363" indent="-233363">
              <a:buFont typeface="Arial" pitchFamily="34" charset="0"/>
              <a:buChar char="•"/>
            </a:pPr>
            <a:r>
              <a:rPr lang="en-US" dirty="0" err="1"/>
              <a:t>CeC</a:t>
            </a:r>
            <a:r>
              <a:rPr lang="en-US" dirty="0"/>
              <a:t> Cryogenic Model</a:t>
            </a:r>
            <a:br>
              <a:rPr lang="en-US" dirty="0"/>
            </a:br>
            <a:endParaRPr lang="en-US" dirty="0"/>
          </a:p>
          <a:p>
            <a:pPr marL="233363" indent="-233363">
              <a:buFont typeface="Arial" pitchFamily="34" charset="0"/>
              <a:buChar char="•"/>
            </a:pPr>
            <a:r>
              <a:rPr lang="en-US" dirty="0" err="1"/>
              <a:t>CeC</a:t>
            </a:r>
            <a:r>
              <a:rPr lang="en-US" dirty="0"/>
              <a:t> </a:t>
            </a:r>
            <a:r>
              <a:rPr lang="en-US" dirty="0" err="1"/>
              <a:t>PoP</a:t>
            </a:r>
            <a:r>
              <a:rPr lang="en-US" dirty="0"/>
              <a:t> Beam line layout</a:t>
            </a:r>
          </a:p>
          <a:p>
            <a:endParaRPr lang="en-US" dirty="0"/>
          </a:p>
          <a:p>
            <a:pPr marL="233363" indent="-233363">
              <a:buFont typeface="Arial" pitchFamily="34" charset="0"/>
              <a:buChar char="•"/>
            </a:pPr>
            <a:r>
              <a:rPr lang="en-US" dirty="0"/>
              <a:t>CeC PCA Beam line layout</a:t>
            </a:r>
            <a:br>
              <a:rPr lang="en-US" dirty="0"/>
            </a:br>
            <a:endParaRPr lang="en-US" dirty="0"/>
          </a:p>
          <a:p>
            <a:pPr marL="233363" indent="-233363">
              <a:buFont typeface="Arial" pitchFamily="34" charset="0"/>
              <a:buChar char="•"/>
            </a:pPr>
            <a:r>
              <a:rPr lang="en-US" dirty="0"/>
              <a:t>113 MHz SRF Gun, FPC, Cathode Stalk and Cathode Injection Design</a:t>
            </a:r>
            <a:br>
              <a:rPr lang="en-US" dirty="0"/>
            </a:br>
            <a:endParaRPr lang="en-US" dirty="0"/>
          </a:p>
          <a:p>
            <a:pPr marL="233363" indent="-233363">
              <a:buFont typeface="Arial" pitchFamily="34" charset="0"/>
              <a:buChar char="•"/>
            </a:pPr>
            <a:r>
              <a:rPr lang="en-US" dirty="0"/>
              <a:t>500 MHz Dual </a:t>
            </a:r>
            <a:r>
              <a:rPr lang="en-US" dirty="0" err="1"/>
              <a:t>Buncher</a:t>
            </a:r>
            <a:r>
              <a:rPr lang="en-US" dirty="0"/>
              <a:t> Cavities</a:t>
            </a:r>
            <a:br>
              <a:rPr lang="en-US" dirty="0"/>
            </a:br>
            <a:r>
              <a:rPr lang="en-US" dirty="0"/>
              <a:t> </a:t>
            </a:r>
          </a:p>
          <a:p>
            <a:pPr marL="233363" indent="-233363">
              <a:buFont typeface="Arial" pitchFamily="34" charset="0"/>
              <a:buChar char="•"/>
            </a:pPr>
            <a:r>
              <a:rPr lang="en-US" dirty="0"/>
              <a:t>704 MHz 5-Cell LINAC Design, Components and Repair</a:t>
            </a:r>
            <a:br>
              <a:rPr lang="en-US" dirty="0"/>
            </a:br>
            <a:endParaRPr lang="en-US" dirty="0"/>
          </a:p>
          <a:p>
            <a:pPr marL="233363" indent="-233363">
              <a:buFont typeface="Arial" pitchFamily="34" charset="0"/>
              <a:buChar char="•"/>
            </a:pPr>
            <a:r>
              <a:rPr lang="en-US" dirty="0"/>
              <a:t>45</a:t>
            </a:r>
            <a:r>
              <a:rPr lang="en-US" baseline="30000" dirty="0"/>
              <a:t>o</a:t>
            </a:r>
            <a:r>
              <a:rPr lang="en-US" dirty="0"/>
              <a:t> Dipole Modification</a:t>
            </a:r>
            <a:br>
              <a:rPr lang="en-US" dirty="0"/>
            </a:br>
            <a:endParaRPr lang="en-US" dirty="0"/>
          </a:p>
          <a:p>
            <a:pPr marL="233363" indent="-233363">
              <a:buFont typeface="Arial" pitchFamily="34" charset="0"/>
              <a:buChar char="•"/>
            </a:pPr>
            <a:r>
              <a:rPr lang="en-US" dirty="0"/>
              <a:t>PCA Water cooled Solenoids</a:t>
            </a:r>
            <a:br>
              <a:rPr lang="en-US" dirty="0"/>
            </a:br>
            <a:endParaRPr lang="en-US" dirty="0"/>
          </a:p>
          <a:p>
            <a:pPr marL="233363" indent="-233363">
              <a:buFont typeface="Arial" pitchFamily="34" charset="0"/>
              <a:buChar char="•"/>
            </a:pPr>
            <a:r>
              <a:rPr lang="en-US" dirty="0"/>
              <a:t>Summary</a:t>
            </a:r>
          </a:p>
        </p:txBody>
      </p:sp>
    </p:spTree>
    <p:extLst>
      <p:ext uri="{BB962C8B-B14F-4D97-AF65-F5344CB8AC3E}">
        <p14:creationId xmlns:p14="http://schemas.microsoft.com/office/powerpoint/2010/main" val="979214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29105"/>
            <a:ext cx="9144000" cy="1143000"/>
          </a:xfrm>
        </p:spPr>
        <p:txBody>
          <a:bodyPr/>
          <a:lstStyle/>
          <a:p>
            <a:pPr algn="ctr"/>
            <a:r>
              <a:rPr lang="en-US" dirty="0"/>
              <a:t>Solenoids</a:t>
            </a:r>
          </a:p>
        </p:txBody>
      </p:sp>
      <p:pic>
        <p:nvPicPr>
          <p:cNvPr id="6" name="Picture 5">
            <a:extLst>
              <a:ext uri="{FF2B5EF4-FFF2-40B4-BE49-F238E27FC236}">
                <a16:creationId xmlns:a16="http://schemas.microsoft.com/office/drawing/2014/main" xmlns="" id="{3EC5B2F3-39E6-47BD-A36A-2D17A8EA51EE}"/>
              </a:ext>
            </a:extLst>
          </p:cNvPr>
          <p:cNvPicPr>
            <a:picLocks noChangeAspect="1"/>
          </p:cNvPicPr>
          <p:nvPr/>
        </p:nvPicPr>
        <p:blipFill rotWithShape="1">
          <a:blip r:embed="rId2"/>
          <a:srcRect l="9984" r="12173"/>
          <a:stretch/>
        </p:blipFill>
        <p:spPr>
          <a:xfrm>
            <a:off x="293518" y="2035632"/>
            <a:ext cx="2588630" cy="1932049"/>
          </a:xfrm>
          <a:prstGeom prst="rect">
            <a:avLst/>
          </a:prstGeom>
        </p:spPr>
      </p:pic>
      <p:graphicFrame>
        <p:nvGraphicFramePr>
          <p:cNvPr id="12" name="Table 11">
            <a:extLst>
              <a:ext uri="{FF2B5EF4-FFF2-40B4-BE49-F238E27FC236}">
                <a16:creationId xmlns:a16="http://schemas.microsoft.com/office/drawing/2014/main" xmlns="" id="{D3E7CB6D-9752-440D-8139-392C8FDAA141}"/>
              </a:ext>
            </a:extLst>
          </p:cNvPr>
          <p:cNvGraphicFramePr>
            <a:graphicFrameLocks noGrp="1"/>
          </p:cNvGraphicFramePr>
          <p:nvPr>
            <p:extLst>
              <p:ext uri="{D42A27DB-BD31-4B8C-83A1-F6EECF244321}">
                <p14:modId xmlns:p14="http://schemas.microsoft.com/office/powerpoint/2010/main" val="1178059666"/>
              </p:ext>
            </p:extLst>
          </p:nvPr>
        </p:nvGraphicFramePr>
        <p:xfrm>
          <a:off x="2942998" y="4314735"/>
          <a:ext cx="2953091" cy="1381411"/>
        </p:xfrm>
        <a:graphic>
          <a:graphicData uri="http://schemas.openxmlformats.org/drawingml/2006/table">
            <a:tbl>
              <a:tblPr>
                <a:tableStyleId>{5C22544A-7EE6-4342-B048-85BDC9FD1C3A}</a:tableStyleId>
              </a:tblPr>
              <a:tblGrid>
                <a:gridCol w="2165692">
                  <a:extLst>
                    <a:ext uri="{9D8B030D-6E8A-4147-A177-3AD203B41FA5}">
                      <a16:colId xmlns:a16="http://schemas.microsoft.com/office/drawing/2014/main" xmlns="" val="20000"/>
                    </a:ext>
                  </a:extLst>
                </a:gridCol>
                <a:gridCol w="787399">
                  <a:extLst>
                    <a:ext uri="{9D8B030D-6E8A-4147-A177-3AD203B41FA5}">
                      <a16:colId xmlns:a16="http://schemas.microsoft.com/office/drawing/2014/main" xmlns="" val="20001"/>
                    </a:ext>
                  </a:extLst>
                </a:gridCol>
              </a:tblGrid>
              <a:tr h="217855">
                <a:tc>
                  <a:txBody>
                    <a:bodyPr/>
                    <a:lstStyle/>
                    <a:p>
                      <a:pPr algn="l" fontAlgn="b"/>
                      <a:r>
                        <a:rPr lang="en-US" sz="1200" b="0" u="none" strike="noStrike" dirty="0">
                          <a:effectLst/>
                          <a:latin typeface="+mn-lt"/>
                        </a:rPr>
                        <a:t>Hollow Conductor Size, mm</a:t>
                      </a:r>
                      <a:endParaRPr lang="en-US" sz="1200" b="0" i="0" u="none" strike="noStrike" dirty="0">
                        <a:solidFill>
                          <a:srgbClr val="000000"/>
                        </a:solidFill>
                        <a:effectLst/>
                        <a:latin typeface="+mn-lt"/>
                      </a:endParaRPr>
                    </a:p>
                  </a:txBody>
                  <a:tcPr marL="9525" marR="9525" marT="9525" marB="0" anchor="b"/>
                </a:tc>
                <a:tc>
                  <a:txBody>
                    <a:bodyPr/>
                    <a:lstStyle/>
                    <a:p>
                      <a:pPr algn="l" fontAlgn="b"/>
                      <a:r>
                        <a:rPr lang="en-US" sz="1200" b="0" u="none" strike="noStrike" dirty="0">
                          <a:effectLst/>
                          <a:latin typeface="+mn-lt"/>
                        </a:rPr>
                        <a:t>9.52 x 9.52</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xmlns="" val="10000"/>
                  </a:ext>
                </a:extLst>
              </a:tr>
              <a:tr h="201531">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mn-lt"/>
                        </a:rPr>
                        <a:t>Conductor Area, in^2</a:t>
                      </a:r>
                      <a:endParaRPr lang="en-US" sz="1200" b="0" i="0" u="none" strike="noStrike" dirty="0">
                        <a:solidFill>
                          <a:srgbClr val="000000"/>
                        </a:solidFill>
                        <a:effectLst/>
                        <a:latin typeface="+mn-lt"/>
                      </a:endParaRPr>
                    </a:p>
                  </a:txBody>
                  <a:tcPr marL="9525" marR="9525" marT="9525"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mn-lt"/>
                        </a:rPr>
                        <a:t>0.09</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xmlns="" val="10001"/>
                  </a:ext>
                </a:extLst>
              </a:tr>
              <a:tr h="187778">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mn-lt"/>
                        </a:rPr>
                        <a:t>Power, W</a:t>
                      </a:r>
                      <a:endParaRPr lang="en-US" sz="1200" b="0" i="0" u="none" strike="noStrike" dirty="0">
                        <a:solidFill>
                          <a:srgbClr val="000000"/>
                        </a:solidFill>
                        <a:effectLst/>
                        <a:latin typeface="+mn-lt"/>
                      </a:endParaRPr>
                    </a:p>
                  </a:txBody>
                  <a:tcPr marL="9525" marR="9525" marT="9525"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mn-lt"/>
                        </a:rPr>
                        <a:t>3860</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xmlns="" val="10002"/>
                  </a:ext>
                </a:extLst>
              </a:tr>
              <a:tr h="183344">
                <a:tc>
                  <a:txBody>
                    <a:bodyPr/>
                    <a:lstStyle/>
                    <a:p>
                      <a:pPr algn="l" fontAlgn="b"/>
                      <a:r>
                        <a:rPr lang="en-US" sz="1200" b="0" i="0" u="none" strike="noStrike" dirty="0">
                          <a:solidFill>
                            <a:srgbClr val="000000"/>
                          </a:solidFill>
                          <a:effectLst/>
                          <a:latin typeface="+mn-lt"/>
                        </a:rPr>
                        <a:t>Current Density,</a:t>
                      </a:r>
                      <a:r>
                        <a:rPr lang="en-US" sz="1200" b="0" i="0" u="none" strike="noStrike" baseline="0" dirty="0">
                          <a:solidFill>
                            <a:srgbClr val="000000"/>
                          </a:solidFill>
                          <a:effectLst/>
                          <a:latin typeface="+mn-lt"/>
                        </a:rPr>
                        <a:t> J [amps/mm2]</a:t>
                      </a:r>
                    </a:p>
                  </a:txBody>
                  <a:tcPr marL="9525" marR="9525" marT="9525" marB="0" anchor="b"/>
                </a:tc>
                <a:tc>
                  <a:txBody>
                    <a:bodyPr/>
                    <a:lstStyle/>
                    <a:p>
                      <a:pPr algn="l"/>
                      <a:r>
                        <a:rPr lang="en-US" sz="1200" b="0" dirty="0">
                          <a:latin typeface="+mn-lt"/>
                        </a:rPr>
                        <a:t>2.48</a:t>
                      </a:r>
                    </a:p>
                  </a:txBody>
                  <a:tcPr marL="9525" marR="9525" marT="9525" marB="0" anchor="b"/>
                </a:tc>
                <a:extLst>
                  <a:ext uri="{0D108BD9-81ED-4DB2-BD59-A6C34878D82A}">
                    <a16:rowId xmlns:a16="http://schemas.microsoft.com/office/drawing/2014/main" xmlns="" val="10003"/>
                  </a:ext>
                </a:extLst>
              </a:tr>
              <a:tr h="183344">
                <a:tc>
                  <a:txBody>
                    <a:bodyPr/>
                    <a:lstStyle/>
                    <a:p>
                      <a:pPr algn="l" fontAlgn="b"/>
                      <a:r>
                        <a:rPr lang="en-US" sz="1200" b="0" i="0" u="none" strike="noStrike" dirty="0">
                          <a:solidFill>
                            <a:srgbClr val="000000"/>
                          </a:solidFill>
                          <a:effectLst/>
                          <a:latin typeface="+mn-lt"/>
                        </a:rPr>
                        <a:t>Total Voltage, V</a:t>
                      </a:r>
                    </a:p>
                  </a:txBody>
                  <a:tcPr marL="9525" marR="9525" marT="9525" marB="0" anchor="b"/>
                </a:tc>
                <a:tc>
                  <a:txBody>
                    <a:bodyPr/>
                    <a:lstStyle/>
                    <a:p>
                      <a:pPr algn="l" fontAlgn="b"/>
                      <a:r>
                        <a:rPr lang="en-US" sz="1200" b="0" i="0" u="none" strike="noStrike" dirty="0">
                          <a:solidFill>
                            <a:srgbClr val="000000"/>
                          </a:solidFill>
                          <a:effectLst/>
                          <a:latin typeface="+mn-lt"/>
                        </a:rPr>
                        <a:t>26.75</a:t>
                      </a:r>
                    </a:p>
                  </a:txBody>
                  <a:tcPr marL="9525" marR="9525" marT="9525" marB="0" anchor="b"/>
                </a:tc>
                <a:extLst>
                  <a:ext uri="{0D108BD9-81ED-4DB2-BD59-A6C34878D82A}">
                    <a16:rowId xmlns:a16="http://schemas.microsoft.com/office/drawing/2014/main" xmlns="" val="10004"/>
                  </a:ext>
                </a:extLst>
              </a:tr>
              <a:tr h="183344">
                <a:tc>
                  <a:txBody>
                    <a:bodyPr/>
                    <a:lstStyle/>
                    <a:p>
                      <a:pPr algn="l" fontAlgn="b"/>
                      <a:r>
                        <a:rPr lang="en-US" sz="1200" b="0" i="0" u="none" strike="noStrike" dirty="0">
                          <a:solidFill>
                            <a:srgbClr val="000000"/>
                          </a:solidFill>
                          <a:effectLst/>
                          <a:latin typeface="+mn-lt"/>
                        </a:rPr>
                        <a:t>Resistance, ohms</a:t>
                      </a:r>
                    </a:p>
                  </a:txBody>
                  <a:tcPr marL="9525" marR="9525" marT="9525" marB="0" anchor="b"/>
                </a:tc>
                <a:tc>
                  <a:txBody>
                    <a:bodyPr/>
                    <a:lstStyle/>
                    <a:p>
                      <a:pPr algn="l" fontAlgn="b"/>
                      <a:r>
                        <a:rPr lang="en-US" sz="1200" b="0" i="0" u="none" strike="noStrike" dirty="0">
                          <a:solidFill>
                            <a:srgbClr val="000000"/>
                          </a:solidFill>
                          <a:effectLst/>
                          <a:latin typeface="+mn-lt"/>
                        </a:rPr>
                        <a:t>.186</a:t>
                      </a:r>
                    </a:p>
                  </a:txBody>
                  <a:tcPr marL="9525" marR="9525" marT="9525" marB="0" anchor="b"/>
                </a:tc>
                <a:extLst>
                  <a:ext uri="{0D108BD9-81ED-4DB2-BD59-A6C34878D82A}">
                    <a16:rowId xmlns:a16="http://schemas.microsoft.com/office/drawing/2014/main" xmlns="" val="10005"/>
                  </a:ext>
                </a:extLst>
              </a:tr>
              <a:tr h="183344">
                <a:tc>
                  <a:txBody>
                    <a:bodyPr/>
                    <a:lstStyle/>
                    <a:p>
                      <a:pPr algn="l" fontAlgn="b"/>
                      <a:r>
                        <a:rPr lang="en-US" sz="1200" b="0" i="0" u="none" strike="noStrike" dirty="0">
                          <a:solidFill>
                            <a:srgbClr val="000000"/>
                          </a:solidFill>
                          <a:effectLst/>
                          <a:latin typeface="+mn-lt"/>
                        </a:rPr>
                        <a:t>Current, A</a:t>
                      </a:r>
                    </a:p>
                  </a:txBody>
                  <a:tcPr marL="9525" marR="9525" marT="9525" marB="0" anchor="b"/>
                </a:tc>
                <a:tc>
                  <a:txBody>
                    <a:bodyPr/>
                    <a:lstStyle/>
                    <a:p>
                      <a:pPr algn="l" fontAlgn="b"/>
                      <a:r>
                        <a:rPr lang="en-US" sz="1200" b="0" i="0" u="none" strike="noStrike" dirty="0">
                          <a:solidFill>
                            <a:srgbClr val="000000"/>
                          </a:solidFill>
                          <a:effectLst/>
                          <a:latin typeface="+mn-lt"/>
                        </a:rPr>
                        <a:t>144.3</a:t>
                      </a:r>
                    </a:p>
                  </a:txBody>
                  <a:tcPr marL="9525" marR="9525" marT="9525" marB="0" anchor="b"/>
                </a:tc>
                <a:extLst>
                  <a:ext uri="{0D108BD9-81ED-4DB2-BD59-A6C34878D82A}">
                    <a16:rowId xmlns:a16="http://schemas.microsoft.com/office/drawing/2014/main" xmlns="" val="10006"/>
                  </a:ext>
                </a:extLst>
              </a:tr>
            </a:tbl>
          </a:graphicData>
        </a:graphic>
      </p:graphicFrame>
      <p:graphicFrame>
        <p:nvGraphicFramePr>
          <p:cNvPr id="11" name="Table 10">
            <a:extLst>
              <a:ext uri="{FF2B5EF4-FFF2-40B4-BE49-F238E27FC236}">
                <a16:creationId xmlns:a16="http://schemas.microsoft.com/office/drawing/2014/main" xmlns="" id="{5DBE1701-79BC-45BD-8684-F51E14B31283}"/>
              </a:ext>
            </a:extLst>
          </p:cNvPr>
          <p:cNvGraphicFramePr>
            <a:graphicFrameLocks noGrp="1"/>
          </p:cNvGraphicFramePr>
          <p:nvPr>
            <p:extLst>
              <p:ext uri="{D42A27DB-BD31-4B8C-83A1-F6EECF244321}">
                <p14:modId xmlns:p14="http://schemas.microsoft.com/office/powerpoint/2010/main" val="2611396862"/>
              </p:ext>
            </p:extLst>
          </p:nvPr>
        </p:nvGraphicFramePr>
        <p:xfrm>
          <a:off x="6254299" y="1980994"/>
          <a:ext cx="2336800" cy="1381411"/>
        </p:xfrm>
        <a:graphic>
          <a:graphicData uri="http://schemas.openxmlformats.org/drawingml/2006/table">
            <a:tbl>
              <a:tblPr>
                <a:tableStyleId>{5C22544A-7EE6-4342-B048-85BDC9FD1C3A}</a:tableStyleId>
              </a:tblPr>
              <a:tblGrid>
                <a:gridCol w="18796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tblGrid>
              <a:tr h="217855">
                <a:tc>
                  <a:txBody>
                    <a:bodyPr/>
                    <a:lstStyle/>
                    <a:p>
                      <a:pPr algn="l" fontAlgn="b"/>
                      <a:r>
                        <a:rPr lang="en-US" sz="1200" u="none" strike="noStrike" dirty="0">
                          <a:effectLst/>
                          <a:latin typeface="+mj-lt"/>
                        </a:rPr>
                        <a:t>Number of Wraps, Na </a:t>
                      </a:r>
                      <a:endParaRPr lang="en-US" sz="1200" b="0" i="0" u="none" strike="noStrike" dirty="0">
                        <a:solidFill>
                          <a:srgbClr val="000000"/>
                        </a:solidFill>
                        <a:effectLst/>
                        <a:latin typeface="+mj-lt"/>
                      </a:endParaRPr>
                    </a:p>
                  </a:txBody>
                  <a:tcPr marL="9525" marR="9525" marT="9525" marB="0" anchor="b"/>
                </a:tc>
                <a:tc>
                  <a:txBody>
                    <a:bodyPr/>
                    <a:lstStyle/>
                    <a:p>
                      <a:pPr algn="l" fontAlgn="b"/>
                      <a:r>
                        <a:rPr lang="en-US" sz="1200" u="none" strike="noStrike" dirty="0">
                          <a:effectLst/>
                          <a:latin typeface="+mj-lt"/>
                        </a:rPr>
                        <a:t>36</a:t>
                      </a:r>
                      <a:endParaRPr lang="en-US" sz="12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xmlns="" val="10000"/>
                  </a:ext>
                </a:extLst>
              </a:tr>
              <a:tr h="201531">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u="none" strike="noStrike" dirty="0">
                          <a:effectLst/>
                          <a:latin typeface="+mj-lt"/>
                        </a:rPr>
                        <a:t>Number of layers </a:t>
                      </a:r>
                      <a:endParaRPr lang="en-US" sz="1200" b="0" i="0" u="none" strike="noStrike" dirty="0">
                        <a:solidFill>
                          <a:srgbClr val="000000"/>
                        </a:solidFill>
                        <a:effectLst/>
                        <a:latin typeface="+mj-lt"/>
                      </a:endParaRPr>
                    </a:p>
                  </a:txBody>
                  <a:tcPr marL="9525" marR="9525" marT="9525" marB="0" anchor="b"/>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u="none" strike="noStrike" dirty="0">
                          <a:effectLst/>
                          <a:latin typeface="+mj-lt"/>
                        </a:rPr>
                        <a:t>18</a:t>
                      </a:r>
                      <a:endParaRPr lang="en-US" sz="1200" b="0" i="0" u="none" strike="noStrike" dirty="0">
                        <a:solidFill>
                          <a:srgbClr val="000000"/>
                        </a:solidFill>
                        <a:effectLst/>
                        <a:latin typeface="+mj-lt"/>
                      </a:endParaRPr>
                    </a:p>
                  </a:txBody>
                  <a:tcPr marL="9525" marR="9525" marT="9525" marB="0" anchor="b"/>
                </a:tc>
                <a:extLst>
                  <a:ext uri="{0D108BD9-81ED-4DB2-BD59-A6C34878D82A}">
                    <a16:rowId xmlns:a16="http://schemas.microsoft.com/office/drawing/2014/main" xmlns="" val="10001"/>
                  </a:ext>
                </a:extLst>
              </a:tr>
              <a:tr h="187778">
                <a:tc>
                  <a:txBody>
                    <a:bodyPr/>
                    <a:lstStyle/>
                    <a:p>
                      <a:pPr algn="l" fontAlgn="b"/>
                      <a:r>
                        <a:rPr lang="en-US" sz="1200" b="0" i="0" u="none" strike="noStrike" dirty="0">
                          <a:solidFill>
                            <a:srgbClr val="000000"/>
                          </a:solidFill>
                          <a:effectLst/>
                          <a:latin typeface="+mj-lt"/>
                        </a:rPr>
                        <a:t>Number</a:t>
                      </a:r>
                      <a:r>
                        <a:rPr lang="en-US" sz="1200" b="0" i="0" u="none" strike="noStrike" baseline="0" dirty="0">
                          <a:solidFill>
                            <a:srgbClr val="000000"/>
                          </a:solidFill>
                          <a:effectLst/>
                          <a:latin typeface="+mj-lt"/>
                        </a:rPr>
                        <a:t> of circuits</a:t>
                      </a:r>
                    </a:p>
                  </a:txBody>
                  <a:tcPr marL="9525" marR="9525" marT="9525" marB="0" anchor="b"/>
                </a:tc>
                <a:tc>
                  <a:txBody>
                    <a:bodyPr/>
                    <a:lstStyle/>
                    <a:p>
                      <a:pPr algn="l"/>
                      <a:r>
                        <a:rPr lang="en-US" sz="1200" dirty="0">
                          <a:latin typeface="+mj-lt"/>
                        </a:rPr>
                        <a:t>2</a:t>
                      </a:r>
                    </a:p>
                  </a:txBody>
                  <a:tcPr marL="9525" marR="9525" marT="9525" marB="0" anchor="b"/>
                </a:tc>
                <a:extLst>
                  <a:ext uri="{0D108BD9-81ED-4DB2-BD59-A6C34878D82A}">
                    <a16:rowId xmlns:a16="http://schemas.microsoft.com/office/drawing/2014/main" xmlns="" val="10002"/>
                  </a:ext>
                </a:extLst>
              </a:tr>
              <a:tr h="183344">
                <a:tc>
                  <a:txBody>
                    <a:bodyPr/>
                    <a:lstStyle/>
                    <a:p>
                      <a:pPr algn="l" fontAlgn="b"/>
                      <a:r>
                        <a:rPr lang="en-US" sz="1200" b="0" i="0" u="none" strike="noStrike" dirty="0">
                          <a:solidFill>
                            <a:srgbClr val="000000"/>
                          </a:solidFill>
                          <a:effectLst/>
                          <a:latin typeface="+mj-lt"/>
                        </a:rPr>
                        <a:t>Circular Flow Diameter [in]</a:t>
                      </a:r>
                    </a:p>
                  </a:txBody>
                  <a:tcPr marL="9525" marR="9525" marT="9525" marB="0" anchor="b"/>
                </a:tc>
                <a:tc>
                  <a:txBody>
                    <a:bodyPr/>
                    <a:lstStyle/>
                    <a:p>
                      <a:pPr algn="l" fontAlgn="b"/>
                      <a:r>
                        <a:rPr lang="en-US" sz="1200" b="0" i="0" u="none" strike="noStrike" dirty="0">
                          <a:solidFill>
                            <a:srgbClr val="000000"/>
                          </a:solidFill>
                          <a:effectLst/>
                          <a:latin typeface="+mj-lt"/>
                        </a:rPr>
                        <a:t>0.25</a:t>
                      </a:r>
                    </a:p>
                  </a:txBody>
                  <a:tcPr marL="9525" marR="9525" marT="9525" marB="0" anchor="b"/>
                </a:tc>
                <a:extLst>
                  <a:ext uri="{0D108BD9-81ED-4DB2-BD59-A6C34878D82A}">
                    <a16:rowId xmlns:a16="http://schemas.microsoft.com/office/drawing/2014/main" xmlns="" val="10003"/>
                  </a:ext>
                </a:extLst>
              </a:tr>
              <a:tr h="183344">
                <a:tc>
                  <a:txBody>
                    <a:bodyPr/>
                    <a:lstStyle/>
                    <a:p>
                      <a:pPr algn="l" fontAlgn="b"/>
                      <a:r>
                        <a:rPr lang="en-US" sz="1200" b="0" i="0" u="none" strike="noStrike" dirty="0">
                          <a:solidFill>
                            <a:srgbClr val="000000"/>
                          </a:solidFill>
                          <a:effectLst/>
                          <a:latin typeface="+mj-lt"/>
                        </a:rPr>
                        <a:t>Pressure Drop, psi</a:t>
                      </a:r>
                    </a:p>
                  </a:txBody>
                  <a:tcPr marL="9525" marR="9525" marT="9525" marB="0" anchor="b"/>
                </a:tc>
                <a:tc>
                  <a:txBody>
                    <a:bodyPr/>
                    <a:lstStyle/>
                    <a:p>
                      <a:pPr algn="l" fontAlgn="b"/>
                      <a:r>
                        <a:rPr lang="en-US" sz="1200" b="0" i="0" u="none" strike="noStrike" dirty="0">
                          <a:solidFill>
                            <a:srgbClr val="000000"/>
                          </a:solidFill>
                          <a:effectLst/>
                          <a:latin typeface="+mj-lt"/>
                        </a:rPr>
                        <a:t>76.5</a:t>
                      </a:r>
                    </a:p>
                  </a:txBody>
                  <a:tcPr marL="9525" marR="9525" marT="9525" marB="0" anchor="b"/>
                </a:tc>
                <a:extLst>
                  <a:ext uri="{0D108BD9-81ED-4DB2-BD59-A6C34878D82A}">
                    <a16:rowId xmlns:a16="http://schemas.microsoft.com/office/drawing/2014/main" xmlns="" val="10004"/>
                  </a:ext>
                </a:extLst>
              </a:tr>
              <a:tr h="183344">
                <a:tc>
                  <a:txBody>
                    <a:bodyPr/>
                    <a:lstStyle/>
                    <a:p>
                      <a:pPr algn="l" fontAlgn="b"/>
                      <a:r>
                        <a:rPr lang="en-US" sz="1200" b="0" i="0" u="none" strike="noStrike" dirty="0">
                          <a:solidFill>
                            <a:srgbClr val="000000"/>
                          </a:solidFill>
                          <a:effectLst/>
                          <a:latin typeface="+mj-lt"/>
                        </a:rPr>
                        <a:t>Flow, GPM/ path</a:t>
                      </a:r>
                    </a:p>
                  </a:txBody>
                  <a:tcPr marL="9525" marR="9525" marT="9525" marB="0" anchor="b"/>
                </a:tc>
                <a:tc>
                  <a:txBody>
                    <a:bodyPr/>
                    <a:lstStyle/>
                    <a:p>
                      <a:pPr algn="l" fontAlgn="b"/>
                      <a:r>
                        <a:rPr lang="en-US" sz="1200" b="0" i="0" u="none" strike="noStrike" dirty="0">
                          <a:solidFill>
                            <a:srgbClr val="000000"/>
                          </a:solidFill>
                          <a:effectLst/>
                          <a:latin typeface="+mj-lt"/>
                        </a:rPr>
                        <a:t>.375</a:t>
                      </a:r>
                    </a:p>
                  </a:txBody>
                  <a:tcPr marL="9525" marR="9525" marT="9525" marB="0" anchor="b"/>
                </a:tc>
                <a:extLst>
                  <a:ext uri="{0D108BD9-81ED-4DB2-BD59-A6C34878D82A}">
                    <a16:rowId xmlns:a16="http://schemas.microsoft.com/office/drawing/2014/main" xmlns="" val="10005"/>
                  </a:ext>
                </a:extLst>
              </a:tr>
              <a:tr h="183344">
                <a:tc>
                  <a:txBody>
                    <a:bodyPr/>
                    <a:lstStyle/>
                    <a:p>
                      <a:pPr algn="l" fontAlgn="b"/>
                      <a:r>
                        <a:rPr lang="en-US" sz="1200" b="0" i="0" u="none" strike="noStrike" dirty="0">
                          <a:solidFill>
                            <a:srgbClr val="000000"/>
                          </a:solidFill>
                          <a:effectLst/>
                          <a:latin typeface="+mj-lt"/>
                        </a:rPr>
                        <a:t>Velocity,</a:t>
                      </a:r>
                      <a:r>
                        <a:rPr lang="en-US" sz="1200" b="0" i="0" u="none" strike="noStrike" baseline="0" dirty="0">
                          <a:solidFill>
                            <a:srgbClr val="000000"/>
                          </a:solidFill>
                          <a:effectLst/>
                          <a:latin typeface="+mj-lt"/>
                        </a:rPr>
                        <a:t> </a:t>
                      </a:r>
                      <a:r>
                        <a:rPr lang="en-US" sz="1200" b="0" i="0" u="none" strike="noStrike" baseline="0" dirty="0" err="1">
                          <a:solidFill>
                            <a:srgbClr val="000000"/>
                          </a:solidFill>
                          <a:effectLst/>
                          <a:latin typeface="+mj-lt"/>
                        </a:rPr>
                        <a:t>ft</a:t>
                      </a:r>
                      <a:r>
                        <a:rPr lang="en-US" sz="1200" b="0" i="0" u="none" strike="noStrike" baseline="0" dirty="0">
                          <a:solidFill>
                            <a:srgbClr val="000000"/>
                          </a:solidFill>
                          <a:effectLst/>
                          <a:latin typeface="+mj-lt"/>
                        </a:rPr>
                        <a:t>/s</a:t>
                      </a:r>
                      <a:endParaRPr lang="en-US" sz="1200" b="0" i="0" u="none" strike="noStrike" dirty="0">
                        <a:solidFill>
                          <a:srgbClr val="000000"/>
                        </a:solidFill>
                        <a:effectLst/>
                        <a:latin typeface="+mj-lt"/>
                      </a:endParaRPr>
                    </a:p>
                  </a:txBody>
                  <a:tcPr marL="9525" marR="9525" marT="9525" marB="0" anchor="b"/>
                </a:tc>
                <a:tc>
                  <a:txBody>
                    <a:bodyPr/>
                    <a:lstStyle/>
                    <a:p>
                      <a:pPr algn="l" fontAlgn="b"/>
                      <a:r>
                        <a:rPr lang="en-US" sz="1200" b="0" i="0" u="none" strike="noStrike" dirty="0">
                          <a:solidFill>
                            <a:srgbClr val="000000"/>
                          </a:solidFill>
                          <a:effectLst/>
                          <a:latin typeface="+mj-lt"/>
                        </a:rPr>
                        <a:t>2.5</a:t>
                      </a:r>
                    </a:p>
                  </a:txBody>
                  <a:tcPr marL="9525" marR="9525" marT="9525" marB="0" anchor="b"/>
                </a:tc>
                <a:extLst>
                  <a:ext uri="{0D108BD9-81ED-4DB2-BD59-A6C34878D82A}">
                    <a16:rowId xmlns:a16="http://schemas.microsoft.com/office/drawing/2014/main" xmlns="" val="10006"/>
                  </a:ext>
                </a:extLst>
              </a:tr>
            </a:tbl>
          </a:graphicData>
        </a:graphic>
      </p:graphicFrame>
      <p:sp>
        <p:nvSpPr>
          <p:cNvPr id="13" name="TextBox 12">
            <a:extLst>
              <a:ext uri="{FF2B5EF4-FFF2-40B4-BE49-F238E27FC236}">
                <a16:creationId xmlns:a16="http://schemas.microsoft.com/office/drawing/2014/main" xmlns="" id="{56DC728C-C830-499F-8E2B-45936A90FD10}"/>
              </a:ext>
            </a:extLst>
          </p:cNvPr>
          <p:cNvSpPr txBox="1"/>
          <p:nvPr/>
        </p:nvSpPr>
        <p:spPr>
          <a:xfrm>
            <a:off x="239470" y="740756"/>
            <a:ext cx="8351629" cy="1200329"/>
          </a:xfrm>
          <a:prstGeom prst="rect">
            <a:avLst/>
          </a:prstGeom>
          <a:noFill/>
        </p:spPr>
        <p:txBody>
          <a:bodyPr wrap="square" rtlCol="0">
            <a:spAutoFit/>
          </a:bodyPr>
          <a:lstStyle/>
          <a:p>
            <a:pPr marL="285750" indent="-285750">
              <a:buFont typeface="Arial" charset="0"/>
              <a:buChar char="•"/>
            </a:pPr>
            <a:r>
              <a:rPr lang="en-US" dirty="0"/>
              <a:t>Sigmaphi China</a:t>
            </a:r>
          </a:p>
          <a:p>
            <a:pPr marL="285750" indent="-285750">
              <a:buFont typeface="Arial" charset="0"/>
              <a:buChar char="•"/>
            </a:pPr>
            <a:r>
              <a:rPr lang="en-US" dirty="0"/>
              <a:t>Magnetic Field Measurement in progress</a:t>
            </a:r>
          </a:p>
          <a:p>
            <a:pPr marL="285750" indent="-285750">
              <a:buFont typeface="Arial" charset="0"/>
              <a:buChar char="•"/>
            </a:pPr>
            <a:r>
              <a:rPr lang="en-US" dirty="0"/>
              <a:t>Installation RHIC shutdown 2019</a:t>
            </a:r>
          </a:p>
          <a:p>
            <a:pPr marL="285750" indent="-285750">
              <a:buFont typeface="Arial" charset="0"/>
              <a:buChar char="•"/>
            </a:pPr>
            <a:r>
              <a:rPr lang="en-US" dirty="0"/>
              <a:t>New water manifold required at IP2</a:t>
            </a:r>
          </a:p>
        </p:txBody>
      </p:sp>
      <p:pic>
        <p:nvPicPr>
          <p:cNvPr id="14" name="Picture 13" descr="Image">
            <a:extLst>
              <a:ext uri="{FF2B5EF4-FFF2-40B4-BE49-F238E27FC236}">
                <a16:creationId xmlns:a16="http://schemas.microsoft.com/office/drawing/2014/main" xmlns="" id="{F31A9E5F-3BA7-4131-B46D-F903EC4C3436}"/>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3666" y="4224807"/>
            <a:ext cx="2773306" cy="1561268"/>
          </a:xfrm>
          <a:prstGeom prst="rect">
            <a:avLst/>
          </a:prstGeom>
          <a:noFill/>
          <a:ln>
            <a:noFill/>
          </a:ln>
        </p:spPr>
      </p:pic>
      <p:pic>
        <p:nvPicPr>
          <p:cNvPr id="4" name="Picture 3">
            <a:extLst>
              <a:ext uri="{FF2B5EF4-FFF2-40B4-BE49-F238E27FC236}">
                <a16:creationId xmlns:a16="http://schemas.microsoft.com/office/drawing/2014/main" xmlns="" id="{CE82CFDB-FA0A-49DB-8E43-7CBA44F09D0B}"/>
              </a:ext>
            </a:extLst>
          </p:cNvPr>
          <p:cNvPicPr>
            <a:picLocks noChangeAspect="1"/>
          </p:cNvPicPr>
          <p:nvPr/>
        </p:nvPicPr>
        <p:blipFill>
          <a:blip r:embed="rId5"/>
          <a:stretch>
            <a:fillRect/>
          </a:stretch>
        </p:blipFill>
        <p:spPr>
          <a:xfrm>
            <a:off x="2993829" y="2035632"/>
            <a:ext cx="2588631" cy="1941473"/>
          </a:xfrm>
          <a:prstGeom prst="rect">
            <a:avLst/>
          </a:prstGeom>
        </p:spPr>
      </p:pic>
      <p:pic>
        <p:nvPicPr>
          <p:cNvPr id="15" name="Picture 14">
            <a:extLst>
              <a:ext uri="{FF2B5EF4-FFF2-40B4-BE49-F238E27FC236}">
                <a16:creationId xmlns:a16="http://schemas.microsoft.com/office/drawing/2014/main" xmlns="" id="{FBB3D06A-3595-4DFF-802D-43436DD6B1FF}"/>
              </a:ext>
            </a:extLst>
          </p:cNvPr>
          <p:cNvPicPr>
            <a:picLocks noChangeAspect="1"/>
          </p:cNvPicPr>
          <p:nvPr/>
        </p:nvPicPr>
        <p:blipFill>
          <a:blip r:embed="rId6"/>
          <a:stretch>
            <a:fillRect/>
          </a:stretch>
        </p:blipFill>
        <p:spPr>
          <a:xfrm>
            <a:off x="5968527" y="3409565"/>
            <a:ext cx="2908345" cy="2205495"/>
          </a:xfrm>
          <a:prstGeom prst="rect">
            <a:avLst/>
          </a:prstGeom>
        </p:spPr>
      </p:pic>
      <p:sp>
        <p:nvSpPr>
          <p:cNvPr id="16" name="TextBox 15">
            <a:extLst>
              <a:ext uri="{FF2B5EF4-FFF2-40B4-BE49-F238E27FC236}">
                <a16:creationId xmlns:a16="http://schemas.microsoft.com/office/drawing/2014/main" xmlns="" id="{73CABB0C-DB2F-4F81-B04B-D33F50F565BB}"/>
              </a:ext>
            </a:extLst>
          </p:cNvPr>
          <p:cNvSpPr txBox="1"/>
          <p:nvPr/>
        </p:nvSpPr>
        <p:spPr>
          <a:xfrm>
            <a:off x="5896089" y="5462909"/>
            <a:ext cx="3288490" cy="646331"/>
          </a:xfrm>
          <a:prstGeom prst="rect">
            <a:avLst/>
          </a:prstGeom>
          <a:noFill/>
        </p:spPr>
        <p:txBody>
          <a:bodyPr wrap="square" rtlCol="0">
            <a:spAutoFit/>
          </a:bodyPr>
          <a:lstStyle/>
          <a:p>
            <a:r>
              <a:rPr lang="en-US" sz="1200" dirty="0">
                <a:solidFill>
                  <a:srgbClr val="FF0000"/>
                </a:solidFill>
              </a:rPr>
              <a:t>Measured</a:t>
            </a:r>
            <a:r>
              <a:rPr lang="en-US" sz="1200" dirty="0"/>
              <a:t> on-axis Bz,</a:t>
            </a:r>
          </a:p>
          <a:p>
            <a:r>
              <a:rPr lang="en-US" sz="1200" dirty="0"/>
              <a:t>Bz = 0.283 T at center (0,0,0) </a:t>
            </a:r>
          </a:p>
          <a:p>
            <a:r>
              <a:rPr lang="en-US" sz="1200" dirty="0"/>
              <a:t>Max Bz = 0.288 T, ~7.5 cm away from center</a:t>
            </a:r>
          </a:p>
        </p:txBody>
      </p:sp>
    </p:spTree>
    <p:extLst>
      <p:ext uri="{BB962C8B-B14F-4D97-AF65-F5344CB8AC3E}">
        <p14:creationId xmlns:p14="http://schemas.microsoft.com/office/powerpoint/2010/main" val="733994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598B7DD-B6EB-4C39-A840-F169E3C32308}"/>
              </a:ext>
            </a:extLst>
          </p:cNvPr>
          <p:cNvPicPr>
            <a:picLocks noChangeAspect="1"/>
          </p:cNvPicPr>
          <p:nvPr/>
        </p:nvPicPr>
        <p:blipFill rotWithShape="1">
          <a:blip r:embed="rId2">
            <a:extLst>
              <a:ext uri="{28A0092B-C50C-407E-A947-70E740481C1C}">
                <a14:useLocalDpi xmlns:a14="http://schemas.microsoft.com/office/drawing/2010/main" val="0"/>
              </a:ext>
            </a:extLst>
          </a:blip>
          <a:srcRect t="7238" b="13950"/>
          <a:stretch/>
        </p:blipFill>
        <p:spPr>
          <a:xfrm>
            <a:off x="5087613" y="807298"/>
            <a:ext cx="3974203" cy="1944210"/>
          </a:xfrm>
          <a:prstGeom prst="rect">
            <a:avLst/>
          </a:prstGeom>
        </p:spPr>
      </p:pic>
      <p:pic>
        <p:nvPicPr>
          <p:cNvPr id="6" name="Picture 5">
            <a:extLst>
              <a:ext uri="{FF2B5EF4-FFF2-40B4-BE49-F238E27FC236}">
                <a16:creationId xmlns:a16="http://schemas.microsoft.com/office/drawing/2014/main" xmlns="" id="{959FBAE5-3863-4ED6-A7BB-35E08936F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84" y="600605"/>
            <a:ext cx="4899287" cy="2357596"/>
          </a:xfrm>
          <a:prstGeom prst="rect">
            <a:avLst/>
          </a:prstGeom>
        </p:spPr>
      </p:pic>
      <p:sp>
        <p:nvSpPr>
          <p:cNvPr id="8" name="Title 1"/>
          <p:cNvSpPr>
            <a:spLocks noGrp="1"/>
          </p:cNvSpPr>
          <p:nvPr>
            <p:ph type="title"/>
          </p:nvPr>
        </p:nvSpPr>
        <p:spPr>
          <a:xfrm>
            <a:off x="0" y="29105"/>
            <a:ext cx="9144000" cy="1143000"/>
          </a:xfrm>
        </p:spPr>
        <p:txBody>
          <a:bodyPr/>
          <a:lstStyle/>
          <a:p>
            <a:pPr algn="ctr"/>
            <a:r>
              <a:rPr lang="en-US" dirty="0"/>
              <a:t>Y dipole chamber</a:t>
            </a:r>
          </a:p>
        </p:txBody>
      </p:sp>
      <p:pic>
        <p:nvPicPr>
          <p:cNvPr id="10" name="Picture 9">
            <a:extLst>
              <a:ext uri="{FF2B5EF4-FFF2-40B4-BE49-F238E27FC236}">
                <a16:creationId xmlns:a16="http://schemas.microsoft.com/office/drawing/2014/main" xmlns="" id="{22C30B9B-54AE-4EA7-A95D-5D4E8D5B4822}"/>
              </a:ext>
            </a:extLst>
          </p:cNvPr>
          <p:cNvPicPr>
            <a:picLocks noChangeAspect="1"/>
          </p:cNvPicPr>
          <p:nvPr/>
        </p:nvPicPr>
        <p:blipFill>
          <a:blip r:embed="rId4"/>
          <a:stretch>
            <a:fillRect/>
          </a:stretch>
        </p:blipFill>
        <p:spPr>
          <a:xfrm>
            <a:off x="2614218" y="2941233"/>
            <a:ext cx="2173303" cy="2897737"/>
          </a:xfrm>
          <a:prstGeom prst="rect">
            <a:avLst/>
          </a:prstGeom>
        </p:spPr>
      </p:pic>
      <p:pic>
        <p:nvPicPr>
          <p:cNvPr id="11" name="Picture 10">
            <a:extLst>
              <a:ext uri="{FF2B5EF4-FFF2-40B4-BE49-F238E27FC236}">
                <a16:creationId xmlns:a16="http://schemas.microsoft.com/office/drawing/2014/main" xmlns="" id="{4FD25006-312E-486C-8466-4ADE43D76177}"/>
              </a:ext>
            </a:extLst>
          </p:cNvPr>
          <p:cNvPicPr>
            <a:picLocks noChangeAspect="1"/>
          </p:cNvPicPr>
          <p:nvPr/>
        </p:nvPicPr>
        <p:blipFill>
          <a:blip r:embed="rId5"/>
          <a:stretch>
            <a:fillRect/>
          </a:stretch>
        </p:blipFill>
        <p:spPr>
          <a:xfrm>
            <a:off x="5087613" y="2958201"/>
            <a:ext cx="3841026" cy="2880769"/>
          </a:xfrm>
          <a:prstGeom prst="rect">
            <a:avLst/>
          </a:prstGeom>
        </p:spPr>
      </p:pic>
      <p:pic>
        <p:nvPicPr>
          <p:cNvPr id="2" name="Picture 1">
            <a:extLst>
              <a:ext uri="{FF2B5EF4-FFF2-40B4-BE49-F238E27FC236}">
                <a16:creationId xmlns:a16="http://schemas.microsoft.com/office/drawing/2014/main" xmlns="" id="{9BB207C0-C2D9-47BD-A5B8-347881310133}"/>
              </a:ext>
            </a:extLst>
          </p:cNvPr>
          <p:cNvPicPr>
            <a:picLocks noChangeAspect="1"/>
          </p:cNvPicPr>
          <p:nvPr/>
        </p:nvPicPr>
        <p:blipFill rotWithShape="1">
          <a:blip r:embed="rId6"/>
          <a:srcRect/>
          <a:stretch/>
        </p:blipFill>
        <p:spPr>
          <a:xfrm rot="5400000">
            <a:off x="-184799" y="3510519"/>
            <a:ext cx="2944662" cy="1840026"/>
          </a:xfrm>
          <a:prstGeom prst="rect">
            <a:avLst/>
          </a:prstGeom>
        </p:spPr>
      </p:pic>
      <p:sp>
        <p:nvSpPr>
          <p:cNvPr id="3" name="Rectangle 2">
            <a:extLst>
              <a:ext uri="{FF2B5EF4-FFF2-40B4-BE49-F238E27FC236}">
                <a16:creationId xmlns:a16="http://schemas.microsoft.com/office/drawing/2014/main" xmlns="" id="{0AC363DE-2188-458D-B5A9-BC1B2B3DC26B}"/>
              </a:ext>
            </a:extLst>
          </p:cNvPr>
          <p:cNvSpPr/>
          <p:nvPr/>
        </p:nvSpPr>
        <p:spPr>
          <a:xfrm>
            <a:off x="333745" y="5838970"/>
            <a:ext cx="1715213" cy="369332"/>
          </a:xfrm>
          <a:prstGeom prst="rect">
            <a:avLst/>
          </a:prstGeom>
        </p:spPr>
        <p:txBody>
          <a:bodyPr wrap="none">
            <a:spAutoFit/>
          </a:bodyPr>
          <a:lstStyle/>
          <a:p>
            <a:r>
              <a:rPr lang="en-US" dirty="0"/>
              <a:t>Old Y chamber</a:t>
            </a:r>
          </a:p>
        </p:txBody>
      </p:sp>
      <p:sp>
        <p:nvSpPr>
          <p:cNvPr id="12" name="Rectangle 11">
            <a:extLst>
              <a:ext uri="{FF2B5EF4-FFF2-40B4-BE49-F238E27FC236}">
                <a16:creationId xmlns:a16="http://schemas.microsoft.com/office/drawing/2014/main" xmlns="" id="{B6E494A8-788E-4FC6-826E-4A1B5E9DB3A6}"/>
              </a:ext>
            </a:extLst>
          </p:cNvPr>
          <p:cNvSpPr/>
          <p:nvPr/>
        </p:nvSpPr>
        <p:spPr>
          <a:xfrm>
            <a:off x="6217107" y="5838970"/>
            <a:ext cx="1817805" cy="369332"/>
          </a:xfrm>
          <a:prstGeom prst="rect">
            <a:avLst/>
          </a:prstGeom>
        </p:spPr>
        <p:txBody>
          <a:bodyPr wrap="none">
            <a:spAutoFit/>
          </a:bodyPr>
          <a:lstStyle/>
          <a:p>
            <a:r>
              <a:rPr lang="en-US" dirty="0"/>
              <a:t>New Y chamber</a:t>
            </a:r>
          </a:p>
        </p:txBody>
      </p:sp>
    </p:spTree>
    <p:extLst>
      <p:ext uri="{BB962C8B-B14F-4D97-AF65-F5344CB8AC3E}">
        <p14:creationId xmlns:p14="http://schemas.microsoft.com/office/powerpoint/2010/main" val="77112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B642620-754A-4421-BF6F-48DDA0C1E098}"/>
              </a:ext>
            </a:extLst>
          </p:cNvPr>
          <p:cNvPicPr>
            <a:picLocks noChangeAspect="1"/>
          </p:cNvPicPr>
          <p:nvPr/>
        </p:nvPicPr>
        <p:blipFill>
          <a:blip r:embed="rId2"/>
          <a:stretch>
            <a:fillRect/>
          </a:stretch>
        </p:blipFill>
        <p:spPr>
          <a:xfrm>
            <a:off x="5507427" y="585103"/>
            <a:ext cx="3179373" cy="2816904"/>
          </a:xfrm>
          <a:prstGeom prst="rect">
            <a:avLst/>
          </a:prstGeom>
        </p:spPr>
      </p:pic>
      <p:sp>
        <p:nvSpPr>
          <p:cNvPr id="8" name="Title 1"/>
          <p:cNvSpPr>
            <a:spLocks noGrp="1"/>
          </p:cNvSpPr>
          <p:nvPr>
            <p:ph type="title"/>
          </p:nvPr>
        </p:nvSpPr>
        <p:spPr>
          <a:xfrm>
            <a:off x="0" y="29105"/>
            <a:ext cx="9144000" cy="1143000"/>
          </a:xfrm>
        </p:spPr>
        <p:txBody>
          <a:bodyPr/>
          <a:lstStyle/>
          <a:p>
            <a:pPr algn="ctr"/>
            <a:r>
              <a:rPr lang="en-US" dirty="0"/>
              <a:t>Dipole Gap Modification</a:t>
            </a:r>
          </a:p>
        </p:txBody>
      </p:sp>
      <p:pic>
        <p:nvPicPr>
          <p:cNvPr id="2" name="Picture 1">
            <a:extLst>
              <a:ext uri="{FF2B5EF4-FFF2-40B4-BE49-F238E27FC236}">
                <a16:creationId xmlns:a16="http://schemas.microsoft.com/office/drawing/2014/main" xmlns="" id="{BEB03739-7174-46FF-9136-312C8D21533D}"/>
              </a:ext>
            </a:extLst>
          </p:cNvPr>
          <p:cNvPicPr>
            <a:picLocks noChangeAspect="1"/>
          </p:cNvPicPr>
          <p:nvPr/>
        </p:nvPicPr>
        <p:blipFill>
          <a:blip r:embed="rId3"/>
          <a:stretch>
            <a:fillRect/>
          </a:stretch>
        </p:blipFill>
        <p:spPr>
          <a:xfrm>
            <a:off x="148736" y="813719"/>
            <a:ext cx="3993666" cy="2837305"/>
          </a:xfrm>
          <a:prstGeom prst="rect">
            <a:avLst/>
          </a:prstGeom>
        </p:spPr>
      </p:pic>
      <p:sp>
        <p:nvSpPr>
          <p:cNvPr id="5" name="TextBox 4">
            <a:extLst>
              <a:ext uri="{FF2B5EF4-FFF2-40B4-BE49-F238E27FC236}">
                <a16:creationId xmlns:a16="http://schemas.microsoft.com/office/drawing/2014/main" xmlns="" id="{6F29BA74-6610-46EC-90EA-33198A86B285}"/>
              </a:ext>
            </a:extLst>
          </p:cNvPr>
          <p:cNvSpPr txBox="1"/>
          <p:nvPr/>
        </p:nvSpPr>
        <p:spPr>
          <a:xfrm>
            <a:off x="4536504" y="2492759"/>
            <a:ext cx="991452"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Spacer</a:t>
            </a:r>
          </a:p>
        </p:txBody>
      </p:sp>
      <p:cxnSp>
        <p:nvCxnSpPr>
          <p:cNvPr id="6" name="Straight Arrow Connector 5">
            <a:extLst>
              <a:ext uri="{FF2B5EF4-FFF2-40B4-BE49-F238E27FC236}">
                <a16:creationId xmlns:a16="http://schemas.microsoft.com/office/drawing/2014/main" xmlns="" id="{D91D94D0-B72F-4582-97A0-A56BFE941F35}"/>
              </a:ext>
            </a:extLst>
          </p:cNvPr>
          <p:cNvCxnSpPr>
            <a:cxnSpLocks/>
          </p:cNvCxnSpPr>
          <p:nvPr/>
        </p:nvCxnSpPr>
        <p:spPr>
          <a:xfrm flipV="1">
            <a:off x="5304179" y="1993555"/>
            <a:ext cx="474389" cy="49920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xmlns="" id="{A959EC3C-4C2E-4EF8-8997-1872DB92AB8A}"/>
              </a:ext>
            </a:extLst>
          </p:cNvPr>
          <p:cNvCxnSpPr>
            <a:cxnSpLocks/>
          </p:cNvCxnSpPr>
          <p:nvPr/>
        </p:nvCxnSpPr>
        <p:spPr>
          <a:xfrm flipV="1">
            <a:off x="6295631" y="2356906"/>
            <a:ext cx="672083" cy="97280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xmlns="" id="{0C4320AA-12CB-4168-85D8-37DADA6716A4}"/>
              </a:ext>
            </a:extLst>
          </p:cNvPr>
          <p:cNvSpPr txBox="1"/>
          <p:nvPr/>
        </p:nvSpPr>
        <p:spPr>
          <a:xfrm>
            <a:off x="5340306" y="3301061"/>
            <a:ext cx="1770884"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Aperture 3.25”</a:t>
            </a:r>
          </a:p>
        </p:txBody>
      </p:sp>
      <p:pic>
        <p:nvPicPr>
          <p:cNvPr id="11" name="Picture 10">
            <a:extLst>
              <a:ext uri="{FF2B5EF4-FFF2-40B4-BE49-F238E27FC236}">
                <a16:creationId xmlns:a16="http://schemas.microsoft.com/office/drawing/2014/main" xmlns="" id="{D1CE94B4-59E0-4E84-B54D-5EEE059083F7}"/>
              </a:ext>
            </a:extLst>
          </p:cNvPr>
          <p:cNvPicPr>
            <a:picLocks noChangeAspect="1"/>
          </p:cNvPicPr>
          <p:nvPr/>
        </p:nvPicPr>
        <p:blipFill>
          <a:blip r:embed="rId4"/>
          <a:stretch>
            <a:fillRect/>
          </a:stretch>
        </p:blipFill>
        <p:spPr>
          <a:xfrm>
            <a:off x="4811556" y="3757330"/>
            <a:ext cx="3289912" cy="2467434"/>
          </a:xfrm>
          <a:prstGeom prst="rect">
            <a:avLst/>
          </a:prstGeom>
        </p:spPr>
      </p:pic>
      <p:pic>
        <p:nvPicPr>
          <p:cNvPr id="12" name="Picture 11">
            <a:extLst>
              <a:ext uri="{FF2B5EF4-FFF2-40B4-BE49-F238E27FC236}">
                <a16:creationId xmlns:a16="http://schemas.microsoft.com/office/drawing/2014/main" xmlns="" id="{99C7D557-8A8E-4CF7-97D7-4F1EA6398A98}"/>
              </a:ext>
            </a:extLst>
          </p:cNvPr>
          <p:cNvPicPr>
            <a:picLocks noChangeAspect="1"/>
          </p:cNvPicPr>
          <p:nvPr/>
        </p:nvPicPr>
        <p:blipFill rotWithShape="1">
          <a:blip r:embed="rId5"/>
          <a:srcRect b="22699"/>
          <a:stretch/>
        </p:blipFill>
        <p:spPr>
          <a:xfrm>
            <a:off x="131067" y="3843389"/>
            <a:ext cx="3959064" cy="2295315"/>
          </a:xfrm>
          <a:prstGeom prst="rect">
            <a:avLst/>
          </a:prstGeom>
        </p:spPr>
      </p:pic>
    </p:spTree>
    <p:extLst>
      <p:ext uri="{BB962C8B-B14F-4D97-AF65-F5344CB8AC3E}">
        <p14:creationId xmlns:p14="http://schemas.microsoft.com/office/powerpoint/2010/main" val="2285882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29105"/>
            <a:ext cx="9144000" cy="1143000"/>
          </a:xfrm>
        </p:spPr>
        <p:txBody>
          <a:bodyPr/>
          <a:lstStyle/>
          <a:p>
            <a:pPr algn="ctr"/>
            <a:r>
              <a:rPr lang="en-US" dirty="0"/>
              <a:t>Profile Monitor</a:t>
            </a:r>
          </a:p>
        </p:txBody>
      </p:sp>
      <p:sp>
        <p:nvSpPr>
          <p:cNvPr id="4" name="TextBox 3">
            <a:extLst>
              <a:ext uri="{FF2B5EF4-FFF2-40B4-BE49-F238E27FC236}">
                <a16:creationId xmlns:a16="http://schemas.microsoft.com/office/drawing/2014/main" xmlns="" id="{0DC7E680-1593-43FD-ACF3-56BBEA5F8240}"/>
              </a:ext>
            </a:extLst>
          </p:cNvPr>
          <p:cNvSpPr txBox="1"/>
          <p:nvPr/>
        </p:nvSpPr>
        <p:spPr>
          <a:xfrm>
            <a:off x="-1" y="722900"/>
            <a:ext cx="7028555" cy="1754326"/>
          </a:xfrm>
          <a:prstGeom prst="rect">
            <a:avLst/>
          </a:prstGeom>
          <a:noFill/>
        </p:spPr>
        <p:txBody>
          <a:bodyPr wrap="square" rtlCol="0">
            <a:spAutoFit/>
          </a:bodyPr>
          <a:lstStyle/>
          <a:p>
            <a:pPr marL="285750" indent="-285750">
              <a:buFont typeface="Arial" charset="0"/>
              <a:buChar char="•"/>
            </a:pPr>
            <a:r>
              <a:rPr lang="en-US" dirty="0"/>
              <a:t>Simplified design</a:t>
            </a:r>
          </a:p>
          <a:p>
            <a:pPr marL="285750" indent="-285750">
              <a:buFont typeface="Arial" charset="0"/>
              <a:buChar char="•"/>
            </a:pPr>
            <a:r>
              <a:rPr lang="en-US" dirty="0"/>
              <a:t>Removed RF finger, RF shields</a:t>
            </a:r>
          </a:p>
          <a:p>
            <a:pPr marL="285750" indent="-285750">
              <a:buFont typeface="Arial" charset="0"/>
              <a:buChar char="•"/>
            </a:pPr>
            <a:r>
              <a:rPr lang="en-US" dirty="0"/>
              <a:t>Using existing actuator assembly</a:t>
            </a:r>
          </a:p>
          <a:p>
            <a:pPr marL="285750" indent="-285750">
              <a:buFont typeface="Arial" charset="0"/>
              <a:buChar char="•"/>
            </a:pPr>
            <a:r>
              <a:rPr lang="en-US" dirty="0"/>
              <a:t>2.75CF viewport with a glass size of 1.44” instead of a 4.5CF viewport</a:t>
            </a:r>
          </a:p>
          <a:p>
            <a:pPr marL="285750" indent="-285750">
              <a:buFont typeface="Arial" charset="0"/>
              <a:buChar char="•"/>
            </a:pPr>
            <a:r>
              <a:rPr lang="en-US" dirty="0"/>
              <a:t>ID of the nipple tube is 1.375”</a:t>
            </a:r>
          </a:p>
        </p:txBody>
      </p:sp>
      <p:pic>
        <p:nvPicPr>
          <p:cNvPr id="5" name="Picture 4">
            <a:extLst>
              <a:ext uri="{FF2B5EF4-FFF2-40B4-BE49-F238E27FC236}">
                <a16:creationId xmlns:a16="http://schemas.microsoft.com/office/drawing/2014/main" xmlns="" id="{89E0215A-88E6-4AB7-A268-89EDA448725E}"/>
              </a:ext>
            </a:extLst>
          </p:cNvPr>
          <p:cNvPicPr>
            <a:picLocks noChangeAspect="1"/>
          </p:cNvPicPr>
          <p:nvPr/>
        </p:nvPicPr>
        <p:blipFill rotWithShape="1">
          <a:blip r:embed="rId2"/>
          <a:srcRect l="2592" r="3412"/>
          <a:stretch/>
        </p:blipFill>
        <p:spPr>
          <a:xfrm>
            <a:off x="28445" y="2842748"/>
            <a:ext cx="3691784" cy="2879309"/>
          </a:xfrm>
          <a:prstGeom prst="rect">
            <a:avLst/>
          </a:prstGeom>
        </p:spPr>
      </p:pic>
      <p:pic>
        <p:nvPicPr>
          <p:cNvPr id="2" name="Picture 1">
            <a:extLst>
              <a:ext uri="{FF2B5EF4-FFF2-40B4-BE49-F238E27FC236}">
                <a16:creationId xmlns:a16="http://schemas.microsoft.com/office/drawing/2014/main" xmlns="" id="{966A36F9-E74F-46B5-8566-FE78F91A72A7}"/>
              </a:ext>
            </a:extLst>
          </p:cNvPr>
          <p:cNvPicPr>
            <a:picLocks noChangeAspect="1"/>
          </p:cNvPicPr>
          <p:nvPr/>
        </p:nvPicPr>
        <p:blipFill rotWithShape="1">
          <a:blip r:embed="rId3"/>
          <a:srcRect l="13338" r="19307"/>
          <a:stretch/>
        </p:blipFill>
        <p:spPr>
          <a:xfrm>
            <a:off x="7028555" y="438099"/>
            <a:ext cx="1545608" cy="3563501"/>
          </a:xfrm>
          <a:prstGeom prst="rect">
            <a:avLst/>
          </a:prstGeom>
        </p:spPr>
      </p:pic>
      <p:pic>
        <p:nvPicPr>
          <p:cNvPr id="6" name="Picture 5">
            <a:extLst>
              <a:ext uri="{FF2B5EF4-FFF2-40B4-BE49-F238E27FC236}">
                <a16:creationId xmlns:a16="http://schemas.microsoft.com/office/drawing/2014/main" xmlns="" id="{F93E725D-1B6E-4EDD-B07E-C848B8583DAF}"/>
              </a:ext>
            </a:extLst>
          </p:cNvPr>
          <p:cNvPicPr>
            <a:picLocks noChangeAspect="1"/>
          </p:cNvPicPr>
          <p:nvPr/>
        </p:nvPicPr>
        <p:blipFill rotWithShape="1">
          <a:blip r:embed="rId4"/>
          <a:srcRect l="7066" r="12271"/>
          <a:stretch/>
        </p:blipFill>
        <p:spPr>
          <a:xfrm>
            <a:off x="3689055" y="2599024"/>
            <a:ext cx="2774091" cy="3563501"/>
          </a:xfrm>
          <a:prstGeom prst="rect">
            <a:avLst/>
          </a:prstGeom>
        </p:spPr>
      </p:pic>
      <p:pic>
        <p:nvPicPr>
          <p:cNvPr id="7" name="Picture 6">
            <a:extLst>
              <a:ext uri="{FF2B5EF4-FFF2-40B4-BE49-F238E27FC236}">
                <a16:creationId xmlns:a16="http://schemas.microsoft.com/office/drawing/2014/main" xmlns="" id="{F90E9D7C-A75D-443A-B932-314544750B63}"/>
              </a:ext>
            </a:extLst>
          </p:cNvPr>
          <p:cNvPicPr>
            <a:picLocks noChangeAspect="1"/>
          </p:cNvPicPr>
          <p:nvPr/>
        </p:nvPicPr>
        <p:blipFill>
          <a:blip r:embed="rId5"/>
          <a:stretch>
            <a:fillRect/>
          </a:stretch>
        </p:blipFill>
        <p:spPr>
          <a:xfrm rot="5400000">
            <a:off x="6361705" y="4243161"/>
            <a:ext cx="2879309" cy="2159481"/>
          </a:xfrm>
          <a:prstGeom prst="rect">
            <a:avLst/>
          </a:prstGeom>
        </p:spPr>
      </p:pic>
    </p:spTree>
    <p:extLst>
      <p:ext uri="{BB962C8B-B14F-4D97-AF65-F5344CB8AC3E}">
        <p14:creationId xmlns:p14="http://schemas.microsoft.com/office/powerpoint/2010/main" val="375349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A0D9C5-B5E5-416F-B1CF-3AEC2B64F013}"/>
              </a:ext>
            </a:extLst>
          </p:cNvPr>
          <p:cNvPicPr>
            <a:picLocks noChangeAspect="1"/>
          </p:cNvPicPr>
          <p:nvPr/>
        </p:nvPicPr>
        <p:blipFill>
          <a:blip r:embed="rId2"/>
          <a:stretch>
            <a:fillRect/>
          </a:stretch>
        </p:blipFill>
        <p:spPr>
          <a:xfrm>
            <a:off x="49414" y="1664640"/>
            <a:ext cx="4499290" cy="3036899"/>
          </a:xfrm>
          <a:prstGeom prst="rect">
            <a:avLst/>
          </a:prstGeom>
        </p:spPr>
      </p:pic>
      <p:sp>
        <p:nvSpPr>
          <p:cNvPr id="8" name="Title 1"/>
          <p:cNvSpPr>
            <a:spLocks noGrp="1"/>
          </p:cNvSpPr>
          <p:nvPr>
            <p:ph type="title"/>
          </p:nvPr>
        </p:nvSpPr>
        <p:spPr>
          <a:xfrm>
            <a:off x="0" y="29105"/>
            <a:ext cx="9120864" cy="1143000"/>
          </a:xfrm>
        </p:spPr>
        <p:txBody>
          <a:bodyPr/>
          <a:lstStyle/>
          <a:p>
            <a:pPr algn="ctr"/>
            <a:r>
              <a:rPr lang="en-US" dirty="0"/>
              <a:t>RHIC to CeC Transition</a:t>
            </a:r>
          </a:p>
        </p:txBody>
      </p:sp>
      <p:sp>
        <p:nvSpPr>
          <p:cNvPr id="5" name="TextBox 4">
            <a:extLst>
              <a:ext uri="{FF2B5EF4-FFF2-40B4-BE49-F238E27FC236}">
                <a16:creationId xmlns:a16="http://schemas.microsoft.com/office/drawing/2014/main" xmlns="" id="{6F29BA74-6610-46EC-90EA-33198A86B285}"/>
              </a:ext>
            </a:extLst>
          </p:cNvPr>
          <p:cNvSpPr txBox="1"/>
          <p:nvPr/>
        </p:nvSpPr>
        <p:spPr>
          <a:xfrm>
            <a:off x="4965540" y="825209"/>
            <a:ext cx="1521081" cy="369332"/>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RHIC BPM</a:t>
            </a:r>
          </a:p>
        </p:txBody>
      </p:sp>
      <p:cxnSp>
        <p:nvCxnSpPr>
          <p:cNvPr id="6" name="Straight Arrow Connector 5">
            <a:extLst>
              <a:ext uri="{FF2B5EF4-FFF2-40B4-BE49-F238E27FC236}">
                <a16:creationId xmlns:a16="http://schemas.microsoft.com/office/drawing/2014/main" xmlns="" id="{D91D94D0-B72F-4582-97A0-A56BFE941F35}"/>
              </a:ext>
            </a:extLst>
          </p:cNvPr>
          <p:cNvCxnSpPr>
            <a:cxnSpLocks/>
          </p:cNvCxnSpPr>
          <p:nvPr/>
        </p:nvCxnSpPr>
        <p:spPr>
          <a:xfrm flipH="1">
            <a:off x="2908366" y="1172105"/>
            <a:ext cx="2065504" cy="17364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xmlns="" id="{A959EC3C-4C2E-4EF8-8997-1872DB92AB8A}"/>
              </a:ext>
            </a:extLst>
          </p:cNvPr>
          <p:cNvCxnSpPr>
            <a:cxnSpLocks/>
          </p:cNvCxnSpPr>
          <p:nvPr/>
        </p:nvCxnSpPr>
        <p:spPr>
          <a:xfrm flipH="1">
            <a:off x="2299060" y="1444403"/>
            <a:ext cx="707096" cy="14427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xmlns="" id="{0C4320AA-12CB-4168-85D8-37DADA6716A4}"/>
              </a:ext>
            </a:extLst>
          </p:cNvPr>
          <p:cNvSpPr txBox="1"/>
          <p:nvPr/>
        </p:nvSpPr>
        <p:spPr>
          <a:xfrm>
            <a:off x="2079408" y="798072"/>
            <a:ext cx="2369788"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Shielded Bellows Conical Reducer</a:t>
            </a:r>
          </a:p>
        </p:txBody>
      </p:sp>
      <p:cxnSp>
        <p:nvCxnSpPr>
          <p:cNvPr id="15" name="Straight Arrow Connector 14">
            <a:extLst>
              <a:ext uri="{FF2B5EF4-FFF2-40B4-BE49-F238E27FC236}">
                <a16:creationId xmlns:a16="http://schemas.microsoft.com/office/drawing/2014/main" xmlns="" id="{2DFF86A6-0613-4016-9EE3-A6647E3423F6}"/>
              </a:ext>
            </a:extLst>
          </p:cNvPr>
          <p:cNvCxnSpPr>
            <a:cxnSpLocks/>
          </p:cNvCxnSpPr>
          <p:nvPr/>
        </p:nvCxnSpPr>
        <p:spPr>
          <a:xfrm flipH="1" flipV="1">
            <a:off x="2048493" y="3235171"/>
            <a:ext cx="604115" cy="214639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xmlns="" id="{8D5ACF80-AF2C-4F02-843C-E14609FFF43A}"/>
              </a:ext>
            </a:extLst>
          </p:cNvPr>
          <p:cNvSpPr txBox="1"/>
          <p:nvPr/>
        </p:nvSpPr>
        <p:spPr>
          <a:xfrm>
            <a:off x="1976600" y="5299338"/>
            <a:ext cx="221954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b="1" dirty="0">
                <a:ln/>
                <a:solidFill>
                  <a:schemeClr val="accent2"/>
                </a:solidFill>
              </a:rPr>
              <a:t>Independent Y Chamber support</a:t>
            </a:r>
          </a:p>
        </p:txBody>
      </p:sp>
      <p:pic>
        <p:nvPicPr>
          <p:cNvPr id="10" name="Picture 9">
            <a:extLst>
              <a:ext uri="{FF2B5EF4-FFF2-40B4-BE49-F238E27FC236}">
                <a16:creationId xmlns:a16="http://schemas.microsoft.com/office/drawing/2014/main" xmlns="" id="{362AD8B9-8386-44A2-B095-3DCF18090E1E}"/>
              </a:ext>
            </a:extLst>
          </p:cNvPr>
          <p:cNvPicPr>
            <a:picLocks noChangeAspect="1"/>
          </p:cNvPicPr>
          <p:nvPr/>
        </p:nvPicPr>
        <p:blipFill>
          <a:blip r:embed="rId3"/>
          <a:stretch>
            <a:fillRect/>
          </a:stretch>
        </p:blipFill>
        <p:spPr>
          <a:xfrm flipH="1">
            <a:off x="4582098" y="1670578"/>
            <a:ext cx="4538766" cy="3029554"/>
          </a:xfrm>
          <a:prstGeom prst="rect">
            <a:avLst/>
          </a:prstGeom>
        </p:spPr>
      </p:pic>
    </p:spTree>
    <p:extLst>
      <p:ext uri="{BB962C8B-B14F-4D97-AF65-F5344CB8AC3E}">
        <p14:creationId xmlns:p14="http://schemas.microsoft.com/office/powerpoint/2010/main" val="767022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9144000" cy="1172105"/>
          </a:xfrm>
        </p:spPr>
        <p:txBody>
          <a:bodyPr/>
          <a:lstStyle/>
          <a:p>
            <a:pPr algn="ctr"/>
            <a:r>
              <a:rPr lang="en-US" dirty="0"/>
              <a:t>CeC CPA Common Section</a:t>
            </a:r>
          </a:p>
        </p:txBody>
      </p:sp>
      <p:pic>
        <p:nvPicPr>
          <p:cNvPr id="2" name="Picture 1">
            <a:extLst>
              <a:ext uri="{FF2B5EF4-FFF2-40B4-BE49-F238E27FC236}">
                <a16:creationId xmlns:a16="http://schemas.microsoft.com/office/drawing/2014/main" xmlns="" id="{A92A0634-86FF-4B56-BE77-59DE9438AD91}"/>
              </a:ext>
            </a:extLst>
          </p:cNvPr>
          <p:cNvPicPr>
            <a:picLocks noChangeAspect="1"/>
          </p:cNvPicPr>
          <p:nvPr/>
        </p:nvPicPr>
        <p:blipFill rotWithShape="1">
          <a:blip r:embed="rId2"/>
          <a:srcRect t="12177" b="22098"/>
          <a:stretch/>
        </p:blipFill>
        <p:spPr>
          <a:xfrm>
            <a:off x="0" y="1172105"/>
            <a:ext cx="9144000" cy="3664314"/>
          </a:xfrm>
          <a:prstGeom prst="rect">
            <a:avLst/>
          </a:prstGeom>
        </p:spPr>
      </p:pic>
      <p:sp>
        <p:nvSpPr>
          <p:cNvPr id="5" name="TextBox 4">
            <a:extLst>
              <a:ext uri="{FF2B5EF4-FFF2-40B4-BE49-F238E27FC236}">
                <a16:creationId xmlns:a16="http://schemas.microsoft.com/office/drawing/2014/main" xmlns="" id="{38E039DA-4CCF-4C31-89F2-A0779A24CC8C}"/>
              </a:ext>
            </a:extLst>
          </p:cNvPr>
          <p:cNvSpPr txBox="1"/>
          <p:nvPr/>
        </p:nvSpPr>
        <p:spPr>
          <a:xfrm>
            <a:off x="119270" y="575697"/>
            <a:ext cx="4108817" cy="584775"/>
          </a:xfrm>
          <a:prstGeom prst="rect">
            <a:avLst/>
          </a:prstGeom>
          <a:noFill/>
        </p:spPr>
        <p:txBody>
          <a:bodyPr wrap="none" rtlCol="0">
            <a:spAutoFit/>
          </a:bodyPr>
          <a:lstStyle/>
          <a:p>
            <a:pPr marL="285750" indent="-285750">
              <a:buFont typeface="Arial" charset="0"/>
              <a:buChar char="•"/>
            </a:pPr>
            <a:r>
              <a:rPr lang="en-US" sz="1600" dirty="0"/>
              <a:t>Use of existing wiggler stands</a:t>
            </a:r>
          </a:p>
          <a:p>
            <a:pPr marL="285750" indent="-285750">
              <a:buFont typeface="Arial" charset="0"/>
              <a:buChar char="•"/>
            </a:pPr>
            <a:r>
              <a:rPr lang="en-US" sz="1600" dirty="0"/>
              <a:t>New magnet stands have been installed</a:t>
            </a:r>
          </a:p>
        </p:txBody>
      </p:sp>
      <p:pic>
        <p:nvPicPr>
          <p:cNvPr id="7" name="Picture 6">
            <a:extLst>
              <a:ext uri="{FF2B5EF4-FFF2-40B4-BE49-F238E27FC236}">
                <a16:creationId xmlns:a16="http://schemas.microsoft.com/office/drawing/2014/main" xmlns="" id="{E39CD200-909D-4A5F-89D8-87964A745417}"/>
              </a:ext>
            </a:extLst>
          </p:cNvPr>
          <p:cNvPicPr>
            <a:picLocks noChangeAspect="1"/>
          </p:cNvPicPr>
          <p:nvPr/>
        </p:nvPicPr>
        <p:blipFill>
          <a:blip r:embed="rId3"/>
          <a:stretch>
            <a:fillRect/>
          </a:stretch>
        </p:blipFill>
        <p:spPr>
          <a:xfrm>
            <a:off x="6223287" y="4836419"/>
            <a:ext cx="2537683" cy="1903263"/>
          </a:xfrm>
          <a:prstGeom prst="rect">
            <a:avLst/>
          </a:prstGeom>
        </p:spPr>
      </p:pic>
      <p:pic>
        <p:nvPicPr>
          <p:cNvPr id="9" name="Picture 8">
            <a:extLst>
              <a:ext uri="{FF2B5EF4-FFF2-40B4-BE49-F238E27FC236}">
                <a16:creationId xmlns:a16="http://schemas.microsoft.com/office/drawing/2014/main" xmlns="" id="{81EC5BA5-03B4-482B-B838-E9F988299930}"/>
              </a:ext>
            </a:extLst>
          </p:cNvPr>
          <p:cNvPicPr>
            <a:picLocks noChangeAspect="1"/>
          </p:cNvPicPr>
          <p:nvPr/>
        </p:nvPicPr>
        <p:blipFill>
          <a:blip r:embed="rId4"/>
          <a:stretch>
            <a:fillRect/>
          </a:stretch>
        </p:blipFill>
        <p:spPr>
          <a:xfrm>
            <a:off x="3294713" y="4836420"/>
            <a:ext cx="2537683" cy="1903262"/>
          </a:xfrm>
          <a:prstGeom prst="rect">
            <a:avLst/>
          </a:prstGeom>
        </p:spPr>
      </p:pic>
      <p:sp>
        <p:nvSpPr>
          <p:cNvPr id="10" name="TextBox 9">
            <a:extLst>
              <a:ext uri="{FF2B5EF4-FFF2-40B4-BE49-F238E27FC236}">
                <a16:creationId xmlns:a16="http://schemas.microsoft.com/office/drawing/2014/main" xmlns="" id="{38E039DA-4CCF-4C31-89F2-A0779A24CC8C}"/>
              </a:ext>
            </a:extLst>
          </p:cNvPr>
          <p:cNvSpPr txBox="1"/>
          <p:nvPr/>
        </p:nvSpPr>
        <p:spPr>
          <a:xfrm>
            <a:off x="3967575" y="575696"/>
            <a:ext cx="473206" cy="646331"/>
          </a:xfrm>
          <a:prstGeom prst="rect">
            <a:avLst/>
          </a:prstGeom>
          <a:noFill/>
        </p:spPr>
        <p:txBody>
          <a:bodyPr wrap="none" rtlCol="0">
            <a:spAutoFit/>
          </a:bodyPr>
          <a:lstStyle/>
          <a:p>
            <a:pPr marL="285750" indent="-285750">
              <a:buFont typeface="Arial" charset="0"/>
              <a:buChar char="•"/>
            </a:pPr>
            <a:endParaRPr lang="en-US" dirty="0"/>
          </a:p>
          <a:p>
            <a:pPr marL="285750" indent="-285750">
              <a:buFont typeface="Arial" charset="0"/>
              <a:buChar char="•"/>
            </a:pPr>
            <a:endParaRPr lang="en-US" dirty="0"/>
          </a:p>
        </p:txBody>
      </p:sp>
      <p:sp>
        <p:nvSpPr>
          <p:cNvPr id="11" name="TextBox 10">
            <a:extLst>
              <a:ext uri="{FF2B5EF4-FFF2-40B4-BE49-F238E27FC236}">
                <a16:creationId xmlns:a16="http://schemas.microsoft.com/office/drawing/2014/main" xmlns="" id="{38E039DA-4CCF-4C31-89F2-A0779A24CC8C}"/>
              </a:ext>
            </a:extLst>
          </p:cNvPr>
          <p:cNvSpPr txBox="1"/>
          <p:nvPr/>
        </p:nvSpPr>
        <p:spPr>
          <a:xfrm>
            <a:off x="4631635" y="575695"/>
            <a:ext cx="4543231" cy="584775"/>
          </a:xfrm>
          <a:prstGeom prst="rect">
            <a:avLst/>
          </a:prstGeom>
          <a:noFill/>
        </p:spPr>
        <p:txBody>
          <a:bodyPr wrap="none" rtlCol="0">
            <a:spAutoFit/>
          </a:bodyPr>
          <a:lstStyle/>
          <a:p>
            <a:pPr marL="285750" indent="-285750">
              <a:buFont typeface="Arial" charset="0"/>
              <a:buChar char="•"/>
            </a:pPr>
            <a:r>
              <a:rPr lang="en-US" sz="1600" dirty="0"/>
              <a:t>Supply/Return water manifold to be installed </a:t>
            </a:r>
          </a:p>
          <a:p>
            <a:pPr marL="285750" indent="-285750">
              <a:buFont typeface="Arial" charset="0"/>
              <a:buChar char="•"/>
            </a:pPr>
            <a:r>
              <a:rPr lang="en-US" sz="1600" dirty="0"/>
              <a:t>Magnet cables on order</a:t>
            </a:r>
          </a:p>
        </p:txBody>
      </p:sp>
      <p:pic>
        <p:nvPicPr>
          <p:cNvPr id="12" name="Picture 11">
            <a:extLst>
              <a:ext uri="{FF2B5EF4-FFF2-40B4-BE49-F238E27FC236}">
                <a16:creationId xmlns:a16="http://schemas.microsoft.com/office/drawing/2014/main" xmlns="" id="{AA219CCC-48A5-4EC4-BE0F-C4018FE1997F}"/>
              </a:ext>
            </a:extLst>
          </p:cNvPr>
          <p:cNvPicPr>
            <a:picLocks noChangeAspect="1"/>
          </p:cNvPicPr>
          <p:nvPr/>
        </p:nvPicPr>
        <p:blipFill>
          <a:blip r:embed="rId5"/>
          <a:stretch>
            <a:fillRect/>
          </a:stretch>
        </p:blipFill>
        <p:spPr>
          <a:xfrm>
            <a:off x="352234" y="4843227"/>
            <a:ext cx="2535166" cy="1901375"/>
          </a:xfrm>
          <a:prstGeom prst="rect">
            <a:avLst/>
          </a:prstGeom>
        </p:spPr>
      </p:pic>
    </p:spTree>
    <p:extLst>
      <p:ext uri="{BB962C8B-B14F-4D97-AF65-F5344CB8AC3E}">
        <p14:creationId xmlns:p14="http://schemas.microsoft.com/office/powerpoint/2010/main" val="4235881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0"/>
            <a:ext cx="9144000" cy="1172105"/>
          </a:xfrm>
        </p:spPr>
        <p:txBody>
          <a:bodyPr/>
          <a:lstStyle/>
          <a:p>
            <a:pPr algn="ctr"/>
            <a:r>
              <a:rPr lang="en-US" dirty="0"/>
              <a:t>CeC CPA Common Section</a:t>
            </a:r>
          </a:p>
        </p:txBody>
      </p:sp>
      <p:pic>
        <p:nvPicPr>
          <p:cNvPr id="3" name="Picture 2">
            <a:extLst>
              <a:ext uri="{FF2B5EF4-FFF2-40B4-BE49-F238E27FC236}">
                <a16:creationId xmlns:a16="http://schemas.microsoft.com/office/drawing/2014/main" xmlns="" id="{CE4FD48A-8958-4217-BC0F-668A4D0294A4}"/>
              </a:ext>
            </a:extLst>
          </p:cNvPr>
          <p:cNvPicPr>
            <a:picLocks noChangeAspect="1"/>
          </p:cNvPicPr>
          <p:nvPr/>
        </p:nvPicPr>
        <p:blipFill>
          <a:blip r:embed="rId2"/>
          <a:stretch>
            <a:fillRect/>
          </a:stretch>
        </p:blipFill>
        <p:spPr>
          <a:xfrm>
            <a:off x="64067" y="1897422"/>
            <a:ext cx="4921452" cy="3063155"/>
          </a:xfrm>
          <a:prstGeom prst="rect">
            <a:avLst/>
          </a:prstGeom>
        </p:spPr>
      </p:pic>
      <p:sp>
        <p:nvSpPr>
          <p:cNvPr id="4" name="TextBox 3">
            <a:extLst>
              <a:ext uri="{FF2B5EF4-FFF2-40B4-BE49-F238E27FC236}">
                <a16:creationId xmlns:a16="http://schemas.microsoft.com/office/drawing/2014/main" xmlns="" id="{0DC7E680-1593-43FD-ACF3-56BBEA5F8240}"/>
              </a:ext>
            </a:extLst>
          </p:cNvPr>
          <p:cNvSpPr txBox="1"/>
          <p:nvPr/>
        </p:nvSpPr>
        <p:spPr>
          <a:xfrm>
            <a:off x="275161" y="848939"/>
            <a:ext cx="4499264" cy="646331"/>
          </a:xfrm>
          <a:prstGeom prst="rect">
            <a:avLst/>
          </a:prstGeom>
          <a:noFill/>
        </p:spPr>
        <p:txBody>
          <a:bodyPr wrap="square" rtlCol="0">
            <a:spAutoFit/>
          </a:bodyPr>
          <a:lstStyle/>
          <a:p>
            <a:pPr marL="285750" indent="-285750">
              <a:buFont typeface="Arial" panose="020B0604020202020204" pitchFamily="34" charset="0"/>
              <a:buChar char="•"/>
            </a:pPr>
            <a:r>
              <a:rPr lang="en-US" dirty="0"/>
              <a:t>Modified solenoid support</a:t>
            </a:r>
          </a:p>
          <a:p>
            <a:pPr marL="285750" indent="-285750">
              <a:buFont typeface="Arial" panose="020B0604020202020204" pitchFamily="34" charset="0"/>
              <a:buChar char="•"/>
            </a:pPr>
            <a:r>
              <a:rPr lang="en-US" dirty="0"/>
              <a:t>Stand will remain the same</a:t>
            </a:r>
          </a:p>
        </p:txBody>
      </p:sp>
      <p:pic>
        <p:nvPicPr>
          <p:cNvPr id="5" name="Picture 4">
            <a:extLst>
              <a:ext uri="{FF2B5EF4-FFF2-40B4-BE49-F238E27FC236}">
                <a16:creationId xmlns:a16="http://schemas.microsoft.com/office/drawing/2014/main" xmlns="" id="{AA219CCC-48A5-4EC4-BE0F-C4018FE1997F}"/>
              </a:ext>
            </a:extLst>
          </p:cNvPr>
          <p:cNvPicPr>
            <a:picLocks noChangeAspect="1"/>
          </p:cNvPicPr>
          <p:nvPr/>
        </p:nvPicPr>
        <p:blipFill>
          <a:blip r:embed="rId3"/>
          <a:stretch>
            <a:fillRect/>
          </a:stretch>
        </p:blipFill>
        <p:spPr>
          <a:xfrm>
            <a:off x="4880683" y="1897422"/>
            <a:ext cx="4107656" cy="3080742"/>
          </a:xfrm>
          <a:prstGeom prst="rect">
            <a:avLst/>
          </a:prstGeom>
        </p:spPr>
      </p:pic>
    </p:spTree>
    <p:extLst>
      <p:ext uri="{BB962C8B-B14F-4D97-AF65-F5344CB8AC3E}">
        <p14:creationId xmlns:p14="http://schemas.microsoft.com/office/powerpoint/2010/main" val="1540603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84150" y="149755"/>
            <a:ext cx="8229600" cy="1143000"/>
          </a:xfrm>
        </p:spPr>
        <p:txBody>
          <a:bodyPr/>
          <a:lstStyle/>
          <a:p>
            <a:r>
              <a:rPr lang="en-US" dirty="0"/>
              <a:t>Summary</a:t>
            </a:r>
          </a:p>
        </p:txBody>
      </p:sp>
      <p:sp>
        <p:nvSpPr>
          <p:cNvPr id="5" name="TextBox 4">
            <a:extLst>
              <a:ext uri="{FF2B5EF4-FFF2-40B4-BE49-F238E27FC236}">
                <a16:creationId xmlns:a16="http://schemas.microsoft.com/office/drawing/2014/main" xmlns="" id="{B33A59F9-B6B3-43DF-ABDC-0E6DAF777D5A}"/>
              </a:ext>
            </a:extLst>
          </p:cNvPr>
          <p:cNvSpPr txBox="1"/>
          <p:nvPr/>
        </p:nvSpPr>
        <p:spPr>
          <a:xfrm>
            <a:off x="266217" y="1385963"/>
            <a:ext cx="8743968" cy="5632311"/>
          </a:xfrm>
          <a:prstGeom prst="rect">
            <a:avLst/>
          </a:prstGeom>
          <a:noFill/>
        </p:spPr>
        <p:txBody>
          <a:bodyPr wrap="square" rtlCol="0">
            <a:spAutoFit/>
          </a:bodyPr>
          <a:lstStyle/>
          <a:p>
            <a:pPr marL="285750" indent="-285750">
              <a:buFontTx/>
              <a:buChar char="-"/>
            </a:pPr>
            <a:r>
              <a:rPr lang="en-US" dirty="0">
                <a:cs typeface="Calibri"/>
              </a:rPr>
              <a:t>Many challenges during commissioning were addressed with design changes:</a:t>
            </a:r>
            <a:br>
              <a:rPr lang="en-US" dirty="0">
                <a:cs typeface="Calibri"/>
              </a:rPr>
            </a:br>
            <a:r>
              <a:rPr lang="en-US" dirty="0">
                <a:cs typeface="Calibri"/>
              </a:rPr>
              <a:t>	- 704 MHz: tuner, microphonic suppression, repair </a:t>
            </a:r>
            <a:br>
              <a:rPr lang="en-US" dirty="0">
                <a:cs typeface="Calibri"/>
              </a:rPr>
            </a:br>
            <a:r>
              <a:rPr lang="en-US" dirty="0">
                <a:cs typeface="Calibri"/>
              </a:rPr>
              <a:t>	- Aluminum beam dump</a:t>
            </a:r>
            <a:br>
              <a:rPr lang="en-US" dirty="0">
                <a:cs typeface="Calibri"/>
              </a:rPr>
            </a:br>
            <a:r>
              <a:rPr lang="en-US" dirty="0">
                <a:cs typeface="Calibri"/>
              </a:rPr>
              <a:t>	- Shielding from RHIC magnets</a:t>
            </a:r>
            <a:br>
              <a:rPr lang="en-US" dirty="0">
                <a:cs typeface="Calibri"/>
              </a:rPr>
            </a:br>
            <a:r>
              <a:rPr lang="en-US" dirty="0">
                <a:cs typeface="Calibri"/>
              </a:rPr>
              <a:t>	- Cathode injection stand</a:t>
            </a:r>
            <a:br>
              <a:rPr lang="en-US" dirty="0">
                <a:cs typeface="Calibri"/>
              </a:rPr>
            </a:br>
            <a:r>
              <a:rPr lang="en-US" dirty="0">
                <a:cs typeface="Calibri"/>
              </a:rPr>
              <a:t>	- Profile monitor RF shielding</a:t>
            </a:r>
            <a:br>
              <a:rPr lang="en-US" dirty="0">
                <a:cs typeface="Calibri"/>
              </a:rPr>
            </a:br>
            <a:r>
              <a:rPr lang="en-US" dirty="0">
                <a:cs typeface="Calibri"/>
              </a:rPr>
              <a:t>	- New BPMs </a:t>
            </a:r>
            <a:br>
              <a:rPr lang="en-US" dirty="0">
                <a:cs typeface="Calibri"/>
              </a:rPr>
            </a:br>
            <a:r>
              <a:rPr lang="en-US" dirty="0">
                <a:cs typeface="Calibri"/>
              </a:rPr>
              <a:t>	- Ion pump shielding</a:t>
            </a:r>
            <a:br>
              <a:rPr lang="en-US" dirty="0">
                <a:cs typeface="Calibri"/>
              </a:rPr>
            </a:br>
            <a:r>
              <a:rPr lang="en-US" dirty="0">
                <a:cs typeface="Calibri"/>
              </a:rPr>
              <a:t>	- Wriggler polarity and RF shield fingers</a:t>
            </a:r>
            <a:br>
              <a:rPr lang="en-US" dirty="0">
                <a:cs typeface="Calibri"/>
              </a:rPr>
            </a:br>
            <a:r>
              <a:rPr lang="en-US" dirty="0">
                <a:cs typeface="Calibri"/>
              </a:rPr>
              <a:t>	- New correctors</a:t>
            </a:r>
            <a:br>
              <a:rPr lang="en-US" dirty="0">
                <a:cs typeface="Calibri"/>
              </a:rPr>
            </a:br>
            <a:r>
              <a:rPr lang="en-US" dirty="0">
                <a:cs typeface="Calibri"/>
              </a:rPr>
              <a:t>	- water interlock system</a:t>
            </a:r>
          </a:p>
          <a:p>
            <a:pPr marL="285750" indent="-285750">
              <a:buFontTx/>
              <a:buChar char="-"/>
            </a:pPr>
            <a:endParaRPr lang="en-US" dirty="0">
              <a:cs typeface="Calibri"/>
            </a:endParaRPr>
          </a:p>
          <a:p>
            <a:pPr marL="285750" indent="-285750">
              <a:buFontTx/>
              <a:buChar char="-"/>
            </a:pPr>
            <a:r>
              <a:rPr lang="en-US" dirty="0">
                <a:cs typeface="Calibri"/>
              </a:rPr>
              <a:t>704 MHz booster limited at 13.4 MeV even after repair</a:t>
            </a:r>
            <a:br>
              <a:rPr lang="en-US" dirty="0">
                <a:cs typeface="Calibri"/>
              </a:rPr>
            </a:br>
            <a:endParaRPr lang="en-US" dirty="0">
              <a:cs typeface="Calibri"/>
            </a:endParaRPr>
          </a:p>
          <a:p>
            <a:pPr marL="285750" indent="-285750">
              <a:buFontTx/>
              <a:buChar char="-"/>
            </a:pPr>
            <a:r>
              <a:rPr lang="en-US" dirty="0">
                <a:cs typeface="Calibri"/>
              </a:rPr>
              <a:t>Magnetic field measurement of solenoid in progress</a:t>
            </a:r>
            <a:br>
              <a:rPr lang="en-US" dirty="0">
                <a:cs typeface="Calibri"/>
              </a:rPr>
            </a:br>
            <a:endParaRPr lang="en-US" dirty="0">
              <a:cs typeface="Calibri"/>
            </a:endParaRPr>
          </a:p>
          <a:p>
            <a:pPr marL="285750" indent="-285750">
              <a:buFontTx/>
              <a:buChar char="-"/>
            </a:pPr>
            <a:r>
              <a:rPr lang="en-US" dirty="0">
                <a:cs typeface="Calibri"/>
              </a:rPr>
              <a:t>Installation RHIC Shutdown 2019</a:t>
            </a:r>
          </a:p>
          <a:p>
            <a:pPr marL="285750" indent="-285750">
              <a:buFontTx/>
              <a:buChar char="-"/>
            </a:pPr>
            <a:endParaRPr lang="en-US" dirty="0">
              <a:cs typeface="Calibri"/>
            </a:endParaRPr>
          </a:p>
          <a:p>
            <a:pPr marL="285750" indent="-285750">
              <a:buFontTx/>
              <a:buChar char="-"/>
            </a:pPr>
            <a:endParaRPr lang="en-US" dirty="0">
              <a:cs typeface="Calibri"/>
            </a:endParaRPr>
          </a:p>
          <a:p>
            <a:pPr marL="285750" indent="-285750">
              <a:buFontTx/>
              <a:buChar char="-"/>
            </a:pPr>
            <a:endParaRPr lang="en-US" dirty="0"/>
          </a:p>
        </p:txBody>
      </p:sp>
    </p:spTree>
    <p:extLst>
      <p:ext uri="{BB962C8B-B14F-4D97-AF65-F5344CB8AC3E}">
        <p14:creationId xmlns:p14="http://schemas.microsoft.com/office/powerpoint/2010/main" val="233046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86"/>
            <a:ext cx="9144000" cy="1325563"/>
          </a:xfrm>
        </p:spPr>
        <p:txBody>
          <a:bodyPr/>
          <a:lstStyle/>
          <a:p>
            <a:pPr algn="ctr"/>
            <a:r>
              <a:rPr lang="en-US" dirty="0" smtClean="0"/>
              <a:t>Acknowledgment</a:t>
            </a:r>
            <a:endParaRPr lang="en-US" dirty="0"/>
          </a:p>
        </p:txBody>
      </p:sp>
      <p:sp>
        <p:nvSpPr>
          <p:cNvPr id="6" name="Rectangle 5">
            <a:extLst>
              <a:ext uri="{FF2B5EF4-FFF2-40B4-BE49-F238E27FC236}">
                <a16:creationId xmlns:a16="http://schemas.microsoft.com/office/drawing/2014/main" xmlns="" id="{7F7EAAB1-3D42-4EED-8627-A500BFA207A8}"/>
              </a:ext>
            </a:extLst>
          </p:cNvPr>
          <p:cNvSpPr/>
          <p:nvPr/>
        </p:nvSpPr>
        <p:spPr>
          <a:xfrm>
            <a:off x="266700" y="3344229"/>
            <a:ext cx="8610600" cy="1754326"/>
          </a:xfrm>
          <a:prstGeom prst="rect">
            <a:avLst/>
          </a:prstGeom>
        </p:spPr>
        <p:txBody>
          <a:bodyPr wrap="square">
            <a:spAutoFit/>
          </a:bodyPr>
          <a:lstStyle/>
          <a:p>
            <a:pPr algn="ctr"/>
            <a:r>
              <a:rPr lang="en-GB" dirty="0" smtClean="0"/>
              <a:t>J. </a:t>
            </a:r>
            <a:r>
              <a:rPr lang="en-GB" dirty="0"/>
              <a:t>C. </a:t>
            </a:r>
            <a:r>
              <a:rPr lang="en-GB" dirty="0" smtClean="0"/>
              <a:t>Brutus, S</a:t>
            </a:r>
            <a:r>
              <a:rPr lang="en-GB" dirty="0"/>
              <a:t>. </a:t>
            </a:r>
            <a:r>
              <a:rPr lang="en-GB" dirty="0" err="1" smtClean="0"/>
              <a:t>Belomestnykh</a:t>
            </a:r>
            <a:r>
              <a:rPr lang="en-GB" dirty="0" smtClean="0"/>
              <a:t>, </a:t>
            </a:r>
            <a:r>
              <a:rPr lang="en-GB" dirty="0"/>
              <a:t>I. </a:t>
            </a:r>
            <a:r>
              <a:rPr lang="en-GB" dirty="0" smtClean="0"/>
              <a:t>Ben-</a:t>
            </a:r>
            <a:r>
              <a:rPr lang="en-GB" dirty="0" err="1" smtClean="0"/>
              <a:t>Zvi</a:t>
            </a:r>
            <a:r>
              <a:rPr lang="en-GB" dirty="0" smtClean="0"/>
              <a:t>, </a:t>
            </a:r>
            <a:r>
              <a:rPr lang="en-GB" dirty="0"/>
              <a:t>S. </a:t>
            </a:r>
            <a:r>
              <a:rPr lang="en-GB" dirty="0" err="1" smtClean="0"/>
              <a:t>Gerbick</a:t>
            </a:r>
            <a:r>
              <a:rPr lang="en-GB" dirty="0" smtClean="0"/>
              <a:t>, </a:t>
            </a:r>
            <a:r>
              <a:rPr lang="en-GB" dirty="0"/>
              <a:t>T. </a:t>
            </a:r>
            <a:r>
              <a:rPr lang="en-GB" dirty="0" smtClean="0"/>
              <a:t>Grimm, </a:t>
            </a:r>
            <a:r>
              <a:rPr lang="en-GB" dirty="0"/>
              <a:t>Y. </a:t>
            </a:r>
            <a:r>
              <a:rPr lang="en-GB" dirty="0" smtClean="0"/>
              <a:t>Huang, </a:t>
            </a:r>
            <a:r>
              <a:rPr lang="en-GB" dirty="0"/>
              <a:t>R. </a:t>
            </a:r>
            <a:r>
              <a:rPr lang="en-GB" dirty="0" err="1" smtClean="0"/>
              <a:t>Jecks</a:t>
            </a:r>
            <a:r>
              <a:rPr lang="en-GB" dirty="0" smtClean="0"/>
              <a:t>, </a:t>
            </a:r>
            <a:r>
              <a:rPr lang="en-GB" dirty="0"/>
              <a:t>M. </a:t>
            </a:r>
            <a:r>
              <a:rPr lang="en-GB" dirty="0" smtClean="0"/>
              <a:t>Kelly, V</a:t>
            </a:r>
            <a:r>
              <a:rPr lang="en-GB" dirty="0"/>
              <a:t>. </a:t>
            </a:r>
            <a:r>
              <a:rPr lang="en-GB" dirty="0" smtClean="0"/>
              <a:t>Litvinenko, </a:t>
            </a:r>
            <a:r>
              <a:rPr lang="en-GB" dirty="0"/>
              <a:t>I. </a:t>
            </a:r>
            <a:r>
              <a:rPr lang="en-GB" dirty="0" err="1" smtClean="0"/>
              <a:t>Pinayev</a:t>
            </a:r>
            <a:r>
              <a:rPr lang="en-GB" dirty="0" smtClean="0"/>
              <a:t>, </a:t>
            </a:r>
            <a:r>
              <a:rPr lang="en-GB" dirty="0"/>
              <a:t>T. </a:t>
            </a:r>
            <a:r>
              <a:rPr lang="en-GB" dirty="0" smtClean="0"/>
              <a:t>Reid, </a:t>
            </a:r>
            <a:r>
              <a:rPr lang="en-GB" dirty="0"/>
              <a:t>J. </a:t>
            </a:r>
            <a:r>
              <a:rPr lang="en-GB" dirty="0" err="1" smtClean="0"/>
              <a:t>Skaritka,L</a:t>
            </a:r>
            <a:r>
              <a:rPr lang="en-GB" dirty="0"/>
              <a:t>. </a:t>
            </a:r>
            <a:r>
              <a:rPr lang="en-GB" dirty="0" err="1" smtClean="0"/>
              <a:t>Snydstrup</a:t>
            </a:r>
            <a:r>
              <a:rPr lang="en-GB" dirty="0" smtClean="0"/>
              <a:t>, </a:t>
            </a:r>
            <a:r>
              <a:rPr lang="en-GB" dirty="0"/>
              <a:t>R. </a:t>
            </a:r>
            <a:r>
              <a:rPr lang="en-GB" dirty="0" smtClean="0"/>
              <a:t>Than, </a:t>
            </a:r>
            <a:r>
              <a:rPr lang="en-GB" dirty="0"/>
              <a:t>J. </a:t>
            </a:r>
            <a:r>
              <a:rPr lang="en-GB" dirty="0" err="1" smtClean="0"/>
              <a:t>Tuozzolo</a:t>
            </a:r>
            <a:r>
              <a:rPr lang="en-GB" dirty="0" smtClean="0"/>
              <a:t>, </a:t>
            </a:r>
            <a:r>
              <a:rPr lang="en-GB" dirty="0" err="1"/>
              <a:t>Wencan</a:t>
            </a:r>
            <a:r>
              <a:rPr lang="en-GB" dirty="0"/>
              <a:t> </a:t>
            </a:r>
            <a:r>
              <a:rPr lang="en-GB" dirty="0" smtClean="0"/>
              <a:t>Xu, </a:t>
            </a:r>
            <a:r>
              <a:rPr lang="en-GB" dirty="0"/>
              <a:t>J. </a:t>
            </a:r>
            <a:r>
              <a:rPr lang="en-GB" dirty="0" smtClean="0"/>
              <a:t>Yancey, </a:t>
            </a:r>
            <a:r>
              <a:rPr lang="nb-NO" dirty="0" smtClean="0"/>
              <a:t>T</a:t>
            </a:r>
            <a:r>
              <a:rPr lang="nb-NO" dirty="0"/>
              <a:t>. </a:t>
            </a:r>
            <a:r>
              <a:rPr lang="nb-NO" dirty="0" smtClean="0"/>
              <a:t>Xin, Alex Z., Tom H., Kevin S., </a:t>
            </a:r>
            <a:r>
              <a:rPr lang="nb-NO" dirty="0" err="1" smtClean="0"/>
              <a:t>Geetha</a:t>
            </a:r>
            <a:r>
              <a:rPr lang="nb-NO" dirty="0" smtClean="0"/>
              <a:t> N., Fredie S</a:t>
            </a:r>
            <a:r>
              <a:rPr lang="nb-NO" smtClean="0"/>
              <a:t>., George M., Rob K., Scott S., Harold D., Richard H., Matt I., </a:t>
            </a:r>
          </a:p>
          <a:p>
            <a:pPr algn="ctr"/>
            <a:r>
              <a:rPr lang="nb-NO" dirty="0" smtClean="0"/>
              <a:t>....</a:t>
            </a:r>
            <a:r>
              <a:rPr lang="nb-NO" dirty="0"/>
              <a:t/>
            </a:r>
            <a:br>
              <a:rPr lang="nb-NO" dirty="0"/>
            </a:br>
            <a:endParaRPr lang="en-US" dirty="0"/>
          </a:p>
        </p:txBody>
      </p:sp>
      <p:sp>
        <p:nvSpPr>
          <p:cNvPr id="3" name="Rectangle 2"/>
          <p:cNvSpPr/>
          <p:nvPr/>
        </p:nvSpPr>
        <p:spPr>
          <a:xfrm>
            <a:off x="467553" y="1753613"/>
            <a:ext cx="3184270" cy="584775"/>
          </a:xfrm>
          <a:prstGeom prst="rect">
            <a:avLst/>
          </a:prstGeom>
        </p:spPr>
        <p:txBody>
          <a:bodyPr wrap="none">
            <a:spAutoFit/>
          </a:bodyPr>
          <a:lstStyle/>
          <a:p>
            <a:r>
              <a:rPr lang="en-GB" sz="3200" dirty="0" smtClean="0"/>
              <a:t>Team Work </a:t>
            </a:r>
            <a:r>
              <a:rPr lang="mr-IN" sz="3200" dirty="0" smtClean="0"/>
              <a:t>……</a:t>
            </a:r>
            <a:endParaRPr lang="en-US" sz="3200" dirty="0"/>
          </a:p>
        </p:txBody>
      </p:sp>
    </p:spTree>
    <p:extLst>
      <p:ext uri="{BB962C8B-B14F-4D97-AF65-F5344CB8AC3E}">
        <p14:creationId xmlns:p14="http://schemas.microsoft.com/office/powerpoint/2010/main" val="1373600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78" y="0"/>
            <a:ext cx="8229600" cy="838200"/>
          </a:xfrm>
        </p:spPr>
        <p:txBody>
          <a:bodyPr>
            <a:normAutofit/>
          </a:bodyPr>
          <a:lstStyle/>
          <a:p>
            <a:r>
              <a:rPr lang="en-US" dirty="0"/>
              <a:t>113 MHz FPC Components</a:t>
            </a:r>
            <a:endParaRPr lang="en-US" sz="2200" dirty="0">
              <a:solidFill>
                <a:srgbClr val="00B050"/>
              </a:solidFill>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753" r="9073" b="21653"/>
          <a:stretch/>
        </p:blipFill>
        <p:spPr bwMode="auto">
          <a:xfrm>
            <a:off x="0" y="2031850"/>
            <a:ext cx="5032375" cy="21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V="1">
            <a:off x="533400" y="2911852"/>
            <a:ext cx="381000" cy="1995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752600" y="3111425"/>
            <a:ext cx="304800" cy="6112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851266" y="2511149"/>
            <a:ext cx="425334" cy="27300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3886200" y="2695815"/>
            <a:ext cx="304800" cy="6096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8600" y="3111425"/>
            <a:ext cx="304800" cy="369332"/>
          </a:xfrm>
          <a:prstGeom prst="rect">
            <a:avLst/>
          </a:prstGeom>
          <a:noFill/>
          <a:ln>
            <a:solidFill>
              <a:srgbClr val="FF0000"/>
            </a:solidFill>
          </a:ln>
        </p:spPr>
        <p:txBody>
          <a:bodyPr wrap="square" rtlCol="0">
            <a:spAutoFit/>
          </a:bodyPr>
          <a:lstStyle/>
          <a:p>
            <a:r>
              <a:rPr lang="en-US" dirty="0">
                <a:solidFill>
                  <a:srgbClr val="FF0000"/>
                </a:solidFill>
              </a:rPr>
              <a:t>1</a:t>
            </a:r>
          </a:p>
        </p:txBody>
      </p:sp>
      <p:sp>
        <p:nvSpPr>
          <p:cNvPr id="15" name="TextBox 14"/>
          <p:cNvSpPr txBox="1"/>
          <p:nvPr/>
        </p:nvSpPr>
        <p:spPr>
          <a:xfrm>
            <a:off x="1447800" y="3679366"/>
            <a:ext cx="304800" cy="369332"/>
          </a:xfrm>
          <a:prstGeom prst="rect">
            <a:avLst/>
          </a:prstGeom>
          <a:noFill/>
          <a:ln>
            <a:solidFill>
              <a:schemeClr val="tx1"/>
            </a:solidFill>
          </a:ln>
        </p:spPr>
        <p:txBody>
          <a:bodyPr wrap="square" rtlCol="0">
            <a:spAutoFit/>
          </a:bodyPr>
          <a:lstStyle/>
          <a:p>
            <a:r>
              <a:rPr lang="en-US" dirty="0"/>
              <a:t>2</a:t>
            </a:r>
          </a:p>
        </p:txBody>
      </p:sp>
      <p:sp>
        <p:nvSpPr>
          <p:cNvPr id="16" name="TextBox 15"/>
          <p:cNvSpPr txBox="1"/>
          <p:nvPr/>
        </p:nvSpPr>
        <p:spPr>
          <a:xfrm>
            <a:off x="3276600" y="2141817"/>
            <a:ext cx="304800" cy="369332"/>
          </a:xfrm>
          <a:prstGeom prst="rect">
            <a:avLst/>
          </a:prstGeom>
          <a:noFill/>
          <a:ln>
            <a:solidFill>
              <a:srgbClr val="0000FF"/>
            </a:solidFill>
          </a:ln>
        </p:spPr>
        <p:txBody>
          <a:bodyPr wrap="square" rtlCol="0">
            <a:spAutoFit/>
          </a:bodyPr>
          <a:lstStyle/>
          <a:p>
            <a:r>
              <a:rPr lang="en-US" dirty="0">
                <a:solidFill>
                  <a:srgbClr val="0000FF"/>
                </a:solidFill>
              </a:rPr>
              <a:t>3</a:t>
            </a:r>
          </a:p>
        </p:txBody>
      </p:sp>
      <p:sp>
        <p:nvSpPr>
          <p:cNvPr id="17" name="TextBox 16"/>
          <p:cNvSpPr txBox="1"/>
          <p:nvPr/>
        </p:nvSpPr>
        <p:spPr>
          <a:xfrm>
            <a:off x="4191000" y="2326483"/>
            <a:ext cx="304800" cy="369332"/>
          </a:xfrm>
          <a:prstGeom prst="rect">
            <a:avLst/>
          </a:prstGeom>
          <a:noFill/>
          <a:ln>
            <a:solidFill>
              <a:srgbClr val="008000"/>
            </a:solidFill>
          </a:ln>
        </p:spPr>
        <p:txBody>
          <a:bodyPr wrap="square" rtlCol="0">
            <a:spAutoFit/>
          </a:bodyPr>
          <a:lstStyle/>
          <a:p>
            <a:r>
              <a:rPr lang="en-US" dirty="0">
                <a:solidFill>
                  <a:srgbClr val="008000"/>
                </a:solidFill>
              </a:rPr>
              <a:t>4</a:t>
            </a:r>
          </a:p>
        </p:txBody>
      </p:sp>
      <p:sp>
        <p:nvSpPr>
          <p:cNvPr id="18" name="Rectangle 17"/>
          <p:cNvSpPr/>
          <p:nvPr/>
        </p:nvSpPr>
        <p:spPr>
          <a:xfrm>
            <a:off x="71663" y="762000"/>
            <a:ext cx="4379725" cy="954107"/>
          </a:xfrm>
          <a:prstGeom prst="rect">
            <a:avLst/>
          </a:prstGeom>
        </p:spPr>
        <p:txBody>
          <a:bodyPr wrap="none">
            <a:spAutoFit/>
          </a:bodyPr>
          <a:lstStyle/>
          <a:p>
            <a:pPr marL="342900" indent="-342900">
              <a:buAutoNum type="arabicPeriod"/>
            </a:pPr>
            <a:r>
              <a:rPr lang="en-US" sz="1400" dirty="0">
                <a:solidFill>
                  <a:srgbClr val="FF0000"/>
                </a:solidFill>
              </a:rPr>
              <a:t>Shielded bellows </a:t>
            </a:r>
          </a:p>
          <a:p>
            <a:pPr marL="342900" indent="-342900">
              <a:buAutoNum type="arabicPeriod"/>
            </a:pPr>
            <a:r>
              <a:rPr lang="en-US" sz="1400" dirty="0"/>
              <a:t>FPC Inner conductor </a:t>
            </a:r>
          </a:p>
          <a:p>
            <a:pPr marL="342900" indent="-342900">
              <a:buAutoNum type="arabicPeriod"/>
            </a:pPr>
            <a:r>
              <a:rPr lang="en-US" sz="1400" dirty="0">
                <a:solidFill>
                  <a:srgbClr val="0000FF"/>
                </a:solidFill>
              </a:rPr>
              <a:t>FPC outer conductor with antenna and ion pump</a:t>
            </a:r>
          </a:p>
          <a:p>
            <a:pPr marL="342900" indent="-342900">
              <a:buAutoNum type="arabicPeriod"/>
            </a:pPr>
            <a:r>
              <a:rPr lang="en-US" sz="1400" dirty="0">
                <a:solidFill>
                  <a:srgbClr val="008000"/>
                </a:solidFill>
              </a:rPr>
              <a:t>Copper plated bellows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760" r="18196"/>
          <a:stretch/>
        </p:blipFill>
        <p:spPr>
          <a:xfrm>
            <a:off x="7144414" y="759914"/>
            <a:ext cx="1923386" cy="2059486"/>
          </a:xfrm>
          <a:prstGeom prst="rect">
            <a:avLst/>
          </a:prstGeom>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12274"/>
            <a:ext cx="2543175" cy="159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175" y="4388474"/>
            <a:ext cx="4872038" cy="1555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7525" y="2804221"/>
            <a:ext cx="2200275" cy="183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0600" y="1720115"/>
            <a:ext cx="2176914" cy="1632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6255" y="4605507"/>
            <a:ext cx="1779704"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43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59"/>
            <a:ext cx="9144000" cy="1143000"/>
          </a:xfrm>
        </p:spPr>
        <p:txBody>
          <a:bodyPr/>
          <a:lstStyle/>
          <a:p>
            <a:pPr algn="ctr"/>
            <a:r>
              <a:rPr lang="en-US" dirty="0"/>
              <a:t>1002 Building Layout</a:t>
            </a:r>
          </a:p>
        </p:txBody>
      </p:sp>
      <p:pic>
        <p:nvPicPr>
          <p:cNvPr id="10" name="Picture 9">
            <a:extLst>
              <a:ext uri="{FF2B5EF4-FFF2-40B4-BE49-F238E27FC236}">
                <a16:creationId xmlns:a16="http://schemas.microsoft.com/office/drawing/2014/main" xmlns="" id="{E63B3809-57AD-4986-B432-29AD4F9594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74502"/>
            <a:ext cx="9004278" cy="5826298"/>
          </a:xfrm>
          <a:prstGeom prst="rect">
            <a:avLst/>
          </a:prstGeom>
        </p:spPr>
      </p:pic>
      <p:sp>
        <p:nvSpPr>
          <p:cNvPr id="7" name="TextBox 6">
            <a:extLst>
              <a:ext uri="{FF2B5EF4-FFF2-40B4-BE49-F238E27FC236}">
                <a16:creationId xmlns:a16="http://schemas.microsoft.com/office/drawing/2014/main" xmlns="" id="{4BD1E2EC-3ECF-4AB3-9505-FED59B6CA380}"/>
              </a:ext>
            </a:extLst>
          </p:cNvPr>
          <p:cNvSpPr txBox="1"/>
          <p:nvPr/>
        </p:nvSpPr>
        <p:spPr>
          <a:xfrm>
            <a:off x="330049" y="1709007"/>
            <a:ext cx="2093923" cy="276999"/>
          </a:xfrm>
          <a:prstGeom prst="rect">
            <a:avLst/>
          </a:prstGeom>
          <a:solidFill>
            <a:srgbClr val="00B0F0"/>
          </a:solidFill>
          <a:ln w="19050">
            <a:solidFill>
              <a:schemeClr val="tx1"/>
            </a:solidFill>
          </a:ln>
        </p:spPr>
        <p:txBody>
          <a:bodyPr wrap="square" rtlCol="0">
            <a:spAutoFit/>
          </a:bodyPr>
          <a:lstStyle/>
          <a:p>
            <a:r>
              <a:rPr lang="en-US" sz="1200" dirty="0"/>
              <a:t>IP2 – CeC Common Section</a:t>
            </a:r>
          </a:p>
        </p:txBody>
      </p:sp>
      <p:cxnSp>
        <p:nvCxnSpPr>
          <p:cNvPr id="8" name="Straight Arrow Connector 7">
            <a:extLst>
              <a:ext uri="{FF2B5EF4-FFF2-40B4-BE49-F238E27FC236}">
                <a16:creationId xmlns:a16="http://schemas.microsoft.com/office/drawing/2014/main" xmlns="" id="{E234C329-D710-4267-8326-DD685F74296F}"/>
              </a:ext>
            </a:extLst>
          </p:cNvPr>
          <p:cNvCxnSpPr>
            <a:cxnSpLocks/>
            <a:stCxn id="7" idx="3"/>
          </p:cNvCxnSpPr>
          <p:nvPr/>
        </p:nvCxnSpPr>
        <p:spPr>
          <a:xfrm flipV="1">
            <a:off x="2423972" y="1352671"/>
            <a:ext cx="1525803" cy="4948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D7A05725-3AD0-459B-AAF5-DCA02868FAEA}"/>
              </a:ext>
            </a:extLst>
          </p:cNvPr>
          <p:cNvSpPr txBox="1"/>
          <p:nvPr/>
        </p:nvSpPr>
        <p:spPr>
          <a:xfrm>
            <a:off x="1206575" y="2905688"/>
            <a:ext cx="1034337" cy="276999"/>
          </a:xfrm>
          <a:prstGeom prst="rect">
            <a:avLst/>
          </a:prstGeom>
          <a:solidFill>
            <a:srgbClr val="00B0F0"/>
          </a:solidFill>
          <a:ln w="19050">
            <a:solidFill>
              <a:schemeClr val="tx1"/>
            </a:solidFill>
          </a:ln>
        </p:spPr>
        <p:txBody>
          <a:bodyPr wrap="square" rtlCol="0">
            <a:spAutoFit/>
          </a:bodyPr>
          <a:lstStyle/>
          <a:p>
            <a:r>
              <a:rPr lang="en-US" sz="1200" dirty="0"/>
              <a:t>Laser Trailer</a:t>
            </a:r>
          </a:p>
        </p:txBody>
      </p:sp>
      <p:cxnSp>
        <p:nvCxnSpPr>
          <p:cNvPr id="18" name="Straight Arrow Connector 17">
            <a:extLst>
              <a:ext uri="{FF2B5EF4-FFF2-40B4-BE49-F238E27FC236}">
                <a16:creationId xmlns:a16="http://schemas.microsoft.com/office/drawing/2014/main" xmlns="" id="{FD9747A3-A957-41D3-A10E-0A21874E218A}"/>
              </a:ext>
            </a:extLst>
          </p:cNvPr>
          <p:cNvCxnSpPr>
            <a:cxnSpLocks/>
            <a:stCxn id="17" idx="3"/>
          </p:cNvCxnSpPr>
          <p:nvPr/>
        </p:nvCxnSpPr>
        <p:spPr>
          <a:xfrm>
            <a:off x="2240912" y="3044188"/>
            <a:ext cx="897266" cy="1384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3ADC2BEA-03DF-4441-8290-BBC64B7C1839}"/>
              </a:ext>
            </a:extLst>
          </p:cNvPr>
          <p:cNvSpPr txBox="1"/>
          <p:nvPr/>
        </p:nvSpPr>
        <p:spPr>
          <a:xfrm>
            <a:off x="1620491" y="4000662"/>
            <a:ext cx="897266" cy="276999"/>
          </a:xfrm>
          <a:prstGeom prst="rect">
            <a:avLst/>
          </a:prstGeom>
          <a:solidFill>
            <a:srgbClr val="00B0F0"/>
          </a:solidFill>
          <a:ln w="19050">
            <a:solidFill>
              <a:schemeClr val="tx1"/>
            </a:solidFill>
          </a:ln>
        </p:spPr>
        <p:txBody>
          <a:bodyPr wrap="square" rtlCol="0">
            <a:spAutoFit/>
          </a:bodyPr>
          <a:lstStyle/>
          <a:p>
            <a:r>
              <a:rPr lang="en-US" sz="1200" dirty="0"/>
              <a:t>Amplifiers</a:t>
            </a:r>
          </a:p>
        </p:txBody>
      </p:sp>
      <p:cxnSp>
        <p:nvCxnSpPr>
          <p:cNvPr id="22" name="Straight Arrow Connector 21">
            <a:extLst>
              <a:ext uri="{FF2B5EF4-FFF2-40B4-BE49-F238E27FC236}">
                <a16:creationId xmlns:a16="http://schemas.microsoft.com/office/drawing/2014/main" xmlns="" id="{E7D3A4C7-F2CC-42D3-9E32-6D316EB435D2}"/>
              </a:ext>
            </a:extLst>
          </p:cNvPr>
          <p:cNvCxnSpPr>
            <a:cxnSpLocks/>
            <a:stCxn id="21" idx="3"/>
          </p:cNvCxnSpPr>
          <p:nvPr/>
        </p:nvCxnSpPr>
        <p:spPr>
          <a:xfrm>
            <a:off x="2517757" y="4139162"/>
            <a:ext cx="11993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E80691CB-DA54-41EF-8631-50E292E4B8F2}"/>
              </a:ext>
            </a:extLst>
          </p:cNvPr>
          <p:cNvSpPr txBox="1"/>
          <p:nvPr/>
        </p:nvSpPr>
        <p:spPr>
          <a:xfrm>
            <a:off x="7166659" y="3044188"/>
            <a:ext cx="1463329" cy="276999"/>
          </a:xfrm>
          <a:prstGeom prst="rect">
            <a:avLst/>
          </a:prstGeom>
          <a:solidFill>
            <a:srgbClr val="00B0F0"/>
          </a:solidFill>
          <a:ln w="19050">
            <a:solidFill>
              <a:schemeClr val="tx1"/>
            </a:solidFill>
          </a:ln>
        </p:spPr>
        <p:txBody>
          <a:bodyPr wrap="square" rtlCol="0">
            <a:spAutoFit/>
          </a:bodyPr>
          <a:lstStyle/>
          <a:p>
            <a:r>
              <a:rPr lang="en-US" sz="1200" dirty="0"/>
              <a:t>Coax Penetrations</a:t>
            </a:r>
          </a:p>
        </p:txBody>
      </p:sp>
      <p:cxnSp>
        <p:nvCxnSpPr>
          <p:cNvPr id="26" name="Straight Arrow Connector 25">
            <a:extLst>
              <a:ext uri="{FF2B5EF4-FFF2-40B4-BE49-F238E27FC236}">
                <a16:creationId xmlns:a16="http://schemas.microsoft.com/office/drawing/2014/main" xmlns="" id="{D1259955-9955-456E-89C6-F9550EF4C1F8}"/>
              </a:ext>
            </a:extLst>
          </p:cNvPr>
          <p:cNvCxnSpPr>
            <a:cxnSpLocks/>
            <a:stCxn id="25" idx="1"/>
          </p:cNvCxnSpPr>
          <p:nvPr/>
        </p:nvCxnSpPr>
        <p:spPr>
          <a:xfrm flipH="1" flipV="1">
            <a:off x="5703330" y="2710740"/>
            <a:ext cx="1463329" cy="4719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E55EAE7D-FBFD-4AB5-8278-96EFC1025D82}"/>
              </a:ext>
            </a:extLst>
          </p:cNvPr>
          <p:cNvSpPr txBox="1"/>
          <p:nvPr/>
        </p:nvSpPr>
        <p:spPr>
          <a:xfrm>
            <a:off x="7604471" y="1623997"/>
            <a:ext cx="1463329" cy="276999"/>
          </a:xfrm>
          <a:prstGeom prst="rect">
            <a:avLst/>
          </a:prstGeom>
          <a:solidFill>
            <a:srgbClr val="00B0F0"/>
          </a:solidFill>
          <a:ln w="19050">
            <a:solidFill>
              <a:schemeClr val="tx1"/>
            </a:solidFill>
          </a:ln>
        </p:spPr>
        <p:txBody>
          <a:bodyPr wrap="square" rtlCol="0">
            <a:spAutoFit/>
          </a:bodyPr>
          <a:lstStyle/>
          <a:p>
            <a:r>
              <a:rPr lang="en-US" sz="1200" dirty="0"/>
              <a:t>113 MHz SRF Gun</a:t>
            </a:r>
          </a:p>
        </p:txBody>
      </p:sp>
      <p:cxnSp>
        <p:nvCxnSpPr>
          <p:cNvPr id="35" name="Straight Arrow Connector 34">
            <a:extLst>
              <a:ext uri="{FF2B5EF4-FFF2-40B4-BE49-F238E27FC236}">
                <a16:creationId xmlns:a16="http://schemas.microsoft.com/office/drawing/2014/main" xmlns="" id="{4D7FEAC2-446C-44F2-B827-BC7B836B09A8}"/>
              </a:ext>
            </a:extLst>
          </p:cNvPr>
          <p:cNvCxnSpPr>
            <a:cxnSpLocks/>
            <a:stCxn id="34" idx="1"/>
          </p:cNvCxnSpPr>
          <p:nvPr/>
        </p:nvCxnSpPr>
        <p:spPr>
          <a:xfrm flipH="1">
            <a:off x="6790367" y="1762497"/>
            <a:ext cx="814104" cy="4885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4BA972AA-46F2-4D26-9224-2DFF77D04685}"/>
              </a:ext>
            </a:extLst>
          </p:cNvPr>
          <p:cNvSpPr txBox="1"/>
          <p:nvPr/>
        </p:nvSpPr>
        <p:spPr>
          <a:xfrm>
            <a:off x="3976882" y="802078"/>
            <a:ext cx="1463329" cy="276999"/>
          </a:xfrm>
          <a:prstGeom prst="rect">
            <a:avLst/>
          </a:prstGeom>
          <a:solidFill>
            <a:srgbClr val="00B0F0"/>
          </a:solidFill>
          <a:ln w="19050">
            <a:solidFill>
              <a:schemeClr val="tx1"/>
            </a:solidFill>
          </a:ln>
        </p:spPr>
        <p:txBody>
          <a:bodyPr wrap="square" rtlCol="0">
            <a:spAutoFit/>
          </a:bodyPr>
          <a:lstStyle/>
          <a:p>
            <a:r>
              <a:rPr lang="en-US" sz="1200" dirty="0"/>
              <a:t>704 MHz </a:t>
            </a:r>
            <a:r>
              <a:rPr lang="en-US" sz="1200" dirty="0" err="1"/>
              <a:t>Linac</a:t>
            </a:r>
            <a:endParaRPr lang="en-US" sz="1200" dirty="0"/>
          </a:p>
        </p:txBody>
      </p:sp>
      <p:cxnSp>
        <p:nvCxnSpPr>
          <p:cNvPr id="40" name="Straight Arrow Connector 39">
            <a:extLst>
              <a:ext uri="{FF2B5EF4-FFF2-40B4-BE49-F238E27FC236}">
                <a16:creationId xmlns:a16="http://schemas.microsoft.com/office/drawing/2014/main" xmlns="" id="{CF6CCB34-50FF-4108-A701-5A4C119BE447}"/>
              </a:ext>
            </a:extLst>
          </p:cNvPr>
          <p:cNvCxnSpPr>
            <a:cxnSpLocks/>
          </p:cNvCxnSpPr>
          <p:nvPr/>
        </p:nvCxnSpPr>
        <p:spPr>
          <a:xfrm>
            <a:off x="4727464" y="1079077"/>
            <a:ext cx="542510" cy="68341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622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28991" cy="1325563"/>
          </a:xfrm>
        </p:spPr>
        <p:txBody>
          <a:bodyPr/>
          <a:lstStyle/>
          <a:p>
            <a:r>
              <a:rPr lang="en-US" dirty="0"/>
              <a:t>113 MHz RF Cathode End</a:t>
            </a:r>
          </a:p>
        </p:txBody>
      </p:sp>
      <p:grpSp>
        <p:nvGrpSpPr>
          <p:cNvPr id="19" name="Group 18">
            <a:extLst>
              <a:ext uri="{FF2B5EF4-FFF2-40B4-BE49-F238E27FC236}">
                <a16:creationId xmlns:a16="http://schemas.microsoft.com/office/drawing/2014/main" xmlns="" id="{8B2ED827-9AC6-4471-BD3B-62AF7C069773}"/>
              </a:ext>
            </a:extLst>
          </p:cNvPr>
          <p:cNvGrpSpPr>
            <a:grpSpLocks noChangeAspect="1"/>
          </p:cNvGrpSpPr>
          <p:nvPr/>
        </p:nvGrpSpPr>
        <p:grpSpPr>
          <a:xfrm>
            <a:off x="77311" y="2565414"/>
            <a:ext cx="4627627" cy="3518917"/>
            <a:chOff x="752050" y="990600"/>
            <a:chExt cx="7477550" cy="5499100"/>
          </a:xfrm>
        </p:grpSpPr>
        <p:pic>
          <p:nvPicPr>
            <p:cNvPr id="20" name="Picture 3" descr="112HZ_CATHODE_ASM_ASM.bmp">
              <a:extLst>
                <a:ext uri="{FF2B5EF4-FFF2-40B4-BE49-F238E27FC236}">
                  <a16:creationId xmlns:a16="http://schemas.microsoft.com/office/drawing/2014/main" xmlns="" id="{6A76E1FC-1C88-4108-85F6-7A597D49007F}"/>
                </a:ext>
              </a:extLst>
            </p:cNvPr>
            <p:cNvPicPr>
              <a:picLocks noChangeAspect="1"/>
            </p:cNvPicPr>
            <p:nvPr/>
          </p:nvPicPr>
          <p:blipFill>
            <a:blip r:embed="rId2" cstate="print"/>
            <a:srcRect/>
            <a:stretch>
              <a:fillRect/>
            </a:stretch>
          </p:blipFill>
          <p:spPr bwMode="auto">
            <a:xfrm>
              <a:off x="838200" y="990600"/>
              <a:ext cx="7391400" cy="5499100"/>
            </a:xfrm>
            <a:prstGeom prst="rect">
              <a:avLst/>
            </a:prstGeom>
            <a:noFill/>
            <a:ln w="9525">
              <a:noFill/>
              <a:miter lim="800000"/>
              <a:headEnd/>
              <a:tailEnd/>
            </a:ln>
          </p:spPr>
        </p:pic>
        <p:sp>
          <p:nvSpPr>
            <p:cNvPr id="21" name="TextBox 4">
              <a:extLst>
                <a:ext uri="{FF2B5EF4-FFF2-40B4-BE49-F238E27FC236}">
                  <a16:creationId xmlns:a16="http://schemas.microsoft.com/office/drawing/2014/main" xmlns="" id="{F3FF216E-C333-4AB5-8D04-E67F7EFC1BA5}"/>
                </a:ext>
              </a:extLst>
            </p:cNvPr>
            <p:cNvSpPr txBox="1">
              <a:spLocks noChangeArrowheads="1"/>
            </p:cNvSpPr>
            <p:nvPr/>
          </p:nvSpPr>
          <p:spPr bwMode="auto">
            <a:xfrm>
              <a:off x="838201" y="4574922"/>
              <a:ext cx="3127103" cy="1261930"/>
            </a:xfrm>
            <a:prstGeom prst="rect">
              <a:avLst/>
            </a:prstGeom>
            <a:noFill/>
            <a:ln w="9525">
              <a:noFill/>
              <a:miter lim="800000"/>
              <a:headEnd/>
              <a:tailEnd/>
            </a:ln>
          </p:spPr>
          <p:txBody>
            <a:bodyPr wrap="square">
              <a:spAutoFit/>
            </a:bodyPr>
            <a:lstStyle/>
            <a:p>
              <a:r>
                <a:rPr lang="en-US" sz="1100" dirty="0">
                  <a:latin typeface="Calibri" pitchFamily="34" charset="0"/>
                </a:rPr>
                <a:t>Centering standoffs prevents damage to cathode on injection, Rolling contacts limit chip generation</a:t>
              </a:r>
            </a:p>
          </p:txBody>
        </p:sp>
        <p:cxnSp>
          <p:nvCxnSpPr>
            <p:cNvPr id="22" name="Straight Arrow Connector 21">
              <a:extLst>
                <a:ext uri="{FF2B5EF4-FFF2-40B4-BE49-F238E27FC236}">
                  <a16:creationId xmlns:a16="http://schemas.microsoft.com/office/drawing/2014/main" xmlns="" id="{CD5A832B-E2B6-439E-AB4E-E5B20AA63A70}"/>
                </a:ext>
              </a:extLst>
            </p:cNvPr>
            <p:cNvCxnSpPr/>
            <p:nvPr/>
          </p:nvCxnSpPr>
          <p:spPr>
            <a:xfrm rot="5400000" flipH="1" flipV="1">
              <a:off x="495300" y="2400300"/>
              <a:ext cx="1447800" cy="152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6">
              <a:extLst>
                <a:ext uri="{FF2B5EF4-FFF2-40B4-BE49-F238E27FC236}">
                  <a16:creationId xmlns:a16="http://schemas.microsoft.com/office/drawing/2014/main" xmlns="" id="{A1B59618-395C-4394-95C3-41D07A6B6B0A}"/>
                </a:ext>
              </a:extLst>
            </p:cNvPr>
            <p:cNvSpPr txBox="1">
              <a:spLocks noChangeArrowheads="1"/>
            </p:cNvSpPr>
            <p:nvPr/>
          </p:nvSpPr>
          <p:spPr bwMode="auto">
            <a:xfrm>
              <a:off x="752050" y="3240108"/>
              <a:ext cx="2050264" cy="706681"/>
            </a:xfrm>
            <a:prstGeom prst="rect">
              <a:avLst/>
            </a:prstGeom>
            <a:noFill/>
            <a:ln w="9525">
              <a:noFill/>
              <a:miter lim="800000"/>
              <a:headEnd/>
              <a:tailEnd/>
            </a:ln>
          </p:spPr>
          <p:txBody>
            <a:bodyPr wrap="square">
              <a:spAutoFit/>
            </a:bodyPr>
            <a:lstStyle/>
            <a:p>
              <a:r>
                <a:rPr lang="en-US" sz="1100" dirty="0">
                  <a:latin typeface="Calibri" pitchFamily="34" charset="0"/>
                </a:rPr>
                <a:t>Interface with manipulator arm</a:t>
              </a:r>
            </a:p>
          </p:txBody>
        </p:sp>
        <p:cxnSp>
          <p:nvCxnSpPr>
            <p:cNvPr id="24" name="Straight Arrow Connector 23">
              <a:extLst>
                <a:ext uri="{FF2B5EF4-FFF2-40B4-BE49-F238E27FC236}">
                  <a16:creationId xmlns:a16="http://schemas.microsoft.com/office/drawing/2014/main" xmlns="" id="{CD80EF22-35D4-4C7A-A2DC-30FC3F4836DB}"/>
                </a:ext>
              </a:extLst>
            </p:cNvPr>
            <p:cNvCxnSpPr/>
            <p:nvPr/>
          </p:nvCxnSpPr>
          <p:spPr>
            <a:xfrm rot="5400000" flipH="1" flipV="1">
              <a:off x="1866900" y="3390900"/>
              <a:ext cx="1752600"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8">
              <a:extLst>
                <a:ext uri="{FF2B5EF4-FFF2-40B4-BE49-F238E27FC236}">
                  <a16:creationId xmlns:a16="http://schemas.microsoft.com/office/drawing/2014/main" xmlns="" id="{F1B41BFC-CDF5-4CBF-B97D-B3233A61A2A8}"/>
                </a:ext>
              </a:extLst>
            </p:cNvPr>
            <p:cNvSpPr txBox="1">
              <a:spLocks noChangeArrowheads="1"/>
            </p:cNvSpPr>
            <p:nvPr/>
          </p:nvSpPr>
          <p:spPr bwMode="auto">
            <a:xfrm>
              <a:off x="5645180" y="2075469"/>
              <a:ext cx="2508222" cy="1539556"/>
            </a:xfrm>
            <a:prstGeom prst="rect">
              <a:avLst/>
            </a:prstGeom>
            <a:noFill/>
            <a:ln w="9525">
              <a:noFill/>
              <a:miter lim="800000"/>
              <a:headEnd/>
              <a:tailEnd/>
            </a:ln>
          </p:spPr>
          <p:txBody>
            <a:bodyPr wrap="square">
              <a:spAutoFit/>
            </a:bodyPr>
            <a:lstStyle/>
            <a:p>
              <a:r>
                <a:rPr lang="en-US" sz="1100" dirty="0">
                  <a:solidFill>
                    <a:schemeClr val="tx1">
                      <a:lumMod val="25000"/>
                      <a:lumOff val="75000"/>
                    </a:schemeClr>
                  </a:solidFill>
                  <a:latin typeface="Calibri" pitchFamily="34" charset="0"/>
                </a:rPr>
                <a:t>Cathode end cap multiple  groves allows manipulation and  extraction  in and out of the system</a:t>
              </a:r>
            </a:p>
          </p:txBody>
        </p:sp>
        <p:cxnSp>
          <p:nvCxnSpPr>
            <p:cNvPr id="26" name="Straight Arrow Connector 25">
              <a:extLst>
                <a:ext uri="{FF2B5EF4-FFF2-40B4-BE49-F238E27FC236}">
                  <a16:creationId xmlns:a16="http://schemas.microsoft.com/office/drawing/2014/main" xmlns="" id="{B30CE280-890C-4719-B96F-C94B7E37BDB9}"/>
                </a:ext>
              </a:extLst>
            </p:cNvPr>
            <p:cNvCxnSpPr/>
            <p:nvPr/>
          </p:nvCxnSpPr>
          <p:spPr>
            <a:xfrm rot="5400000" flipH="1" flipV="1">
              <a:off x="4343400" y="4876800"/>
              <a:ext cx="7620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10">
              <a:extLst>
                <a:ext uri="{FF2B5EF4-FFF2-40B4-BE49-F238E27FC236}">
                  <a16:creationId xmlns:a16="http://schemas.microsoft.com/office/drawing/2014/main" xmlns="" id="{623D475C-C7DD-449E-ABBF-97033F655CBC}"/>
                </a:ext>
              </a:extLst>
            </p:cNvPr>
            <p:cNvSpPr txBox="1">
              <a:spLocks noChangeArrowheads="1"/>
            </p:cNvSpPr>
            <p:nvPr/>
          </p:nvSpPr>
          <p:spPr bwMode="auto">
            <a:xfrm>
              <a:off x="3505200" y="5486401"/>
              <a:ext cx="2786083" cy="706681"/>
            </a:xfrm>
            <a:prstGeom prst="rect">
              <a:avLst/>
            </a:prstGeom>
            <a:noFill/>
            <a:ln w="9525">
              <a:noFill/>
              <a:miter lim="800000"/>
              <a:headEnd/>
              <a:tailEnd/>
            </a:ln>
          </p:spPr>
          <p:txBody>
            <a:bodyPr wrap="square">
              <a:spAutoFit/>
            </a:bodyPr>
            <a:lstStyle/>
            <a:p>
              <a:r>
                <a:rPr lang="en-US" sz="1100" dirty="0">
                  <a:latin typeface="Calibri" pitchFamily="34" charset="0"/>
                </a:rPr>
                <a:t>Gold plated RF spring finger contacts</a:t>
              </a:r>
            </a:p>
          </p:txBody>
        </p:sp>
        <p:cxnSp>
          <p:nvCxnSpPr>
            <p:cNvPr id="28" name="Straight Arrow Connector 27">
              <a:extLst>
                <a:ext uri="{FF2B5EF4-FFF2-40B4-BE49-F238E27FC236}">
                  <a16:creationId xmlns:a16="http://schemas.microsoft.com/office/drawing/2014/main" xmlns="" id="{FE0B8456-3D5A-4D75-A9A3-C82481E2A912}"/>
                </a:ext>
              </a:extLst>
            </p:cNvPr>
            <p:cNvCxnSpPr/>
            <p:nvPr/>
          </p:nvCxnSpPr>
          <p:spPr>
            <a:xfrm rot="16200000" flipH="1">
              <a:off x="6134100" y="3924300"/>
              <a:ext cx="6096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DAAB811E-4333-481E-A629-FBD3AD5211D9}"/>
              </a:ext>
            </a:extLst>
          </p:cNvPr>
          <p:cNvGrpSpPr>
            <a:grpSpLocks noChangeAspect="1"/>
          </p:cNvGrpSpPr>
          <p:nvPr/>
        </p:nvGrpSpPr>
        <p:grpSpPr>
          <a:xfrm>
            <a:off x="5548654" y="1552647"/>
            <a:ext cx="2780337" cy="1684550"/>
            <a:chOff x="2590801" y="4648200"/>
            <a:chExt cx="1923102" cy="921788"/>
          </a:xfrm>
        </p:grpSpPr>
        <p:pic>
          <p:nvPicPr>
            <p:cNvPr id="30" name="Picture 29">
              <a:extLst>
                <a:ext uri="{FF2B5EF4-FFF2-40B4-BE49-F238E27FC236}">
                  <a16:creationId xmlns:a16="http://schemas.microsoft.com/office/drawing/2014/main" xmlns="" id="{FE5C50A3-1737-450D-9334-18F8556AD6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455" t="24906" r="44636" b="22242"/>
            <a:stretch/>
          </p:blipFill>
          <p:spPr>
            <a:xfrm rot="5400000">
              <a:off x="3171352" y="4067649"/>
              <a:ext cx="761999" cy="1923102"/>
            </a:xfrm>
            <a:prstGeom prst="rect">
              <a:avLst/>
            </a:prstGeom>
            <a:ln w="28575" cmpd="sng">
              <a:solidFill>
                <a:srgbClr val="FFFFFF"/>
              </a:solidFill>
            </a:ln>
          </p:spPr>
        </p:pic>
        <p:sp>
          <p:nvSpPr>
            <p:cNvPr id="31" name="TextBox 30">
              <a:extLst>
                <a:ext uri="{FF2B5EF4-FFF2-40B4-BE49-F238E27FC236}">
                  <a16:creationId xmlns:a16="http://schemas.microsoft.com/office/drawing/2014/main" xmlns="" id="{4D6617AB-0772-4BF6-A55B-8203FD4B0399}"/>
                </a:ext>
              </a:extLst>
            </p:cNvPr>
            <p:cNvSpPr txBox="1"/>
            <p:nvPr/>
          </p:nvSpPr>
          <p:spPr>
            <a:xfrm>
              <a:off x="2705859" y="5401572"/>
              <a:ext cx="1744568" cy="168416"/>
            </a:xfrm>
            <a:prstGeom prst="rect">
              <a:avLst/>
            </a:prstGeom>
            <a:noFill/>
          </p:spPr>
          <p:txBody>
            <a:bodyPr wrap="square" rtlCol="0">
              <a:spAutoFit/>
            </a:bodyPr>
            <a:lstStyle/>
            <a:p>
              <a:r>
                <a:rPr lang="en-US" sz="1400" dirty="0"/>
                <a:t>Photocathode end assembly</a:t>
              </a:r>
            </a:p>
          </p:txBody>
        </p:sp>
      </p:grpSp>
      <p:grpSp>
        <p:nvGrpSpPr>
          <p:cNvPr id="32" name="Group 31">
            <a:extLst>
              <a:ext uri="{FF2B5EF4-FFF2-40B4-BE49-F238E27FC236}">
                <a16:creationId xmlns:a16="http://schemas.microsoft.com/office/drawing/2014/main" xmlns="" id="{279FCE5A-91B8-4E6A-B27B-73FF5786022B}"/>
              </a:ext>
            </a:extLst>
          </p:cNvPr>
          <p:cNvGrpSpPr/>
          <p:nvPr/>
        </p:nvGrpSpPr>
        <p:grpSpPr>
          <a:xfrm>
            <a:off x="4935670" y="3398597"/>
            <a:ext cx="4160520" cy="1947672"/>
            <a:chOff x="232235" y="4273910"/>
            <a:chExt cx="4160520" cy="1947672"/>
          </a:xfrm>
        </p:grpSpPr>
        <p:grpSp>
          <p:nvGrpSpPr>
            <p:cNvPr id="33" name="Group 2">
              <a:extLst>
                <a:ext uri="{FF2B5EF4-FFF2-40B4-BE49-F238E27FC236}">
                  <a16:creationId xmlns:a16="http://schemas.microsoft.com/office/drawing/2014/main" xmlns="" id="{FB0F7C5A-E54F-4B0F-8D6D-C15B62209AA4}"/>
                </a:ext>
              </a:extLst>
            </p:cNvPr>
            <p:cNvGrpSpPr/>
            <p:nvPr/>
          </p:nvGrpSpPr>
          <p:grpSpPr>
            <a:xfrm>
              <a:off x="232235" y="4273910"/>
              <a:ext cx="4160520" cy="1947672"/>
              <a:chOff x="228600" y="1389502"/>
              <a:chExt cx="8318653" cy="3891805"/>
            </a:xfrm>
          </p:grpSpPr>
          <p:pic>
            <p:nvPicPr>
              <p:cNvPr id="35" name="Picture 2" descr="C:\Users\triveni\Documents\CeCPoP\Cathode photographs\DSC_0168.JPG">
                <a:extLst>
                  <a:ext uri="{FF2B5EF4-FFF2-40B4-BE49-F238E27FC236}">
                    <a16:creationId xmlns:a16="http://schemas.microsoft.com/office/drawing/2014/main" xmlns="" id="{2CABE367-26EE-46B1-8B35-E4869C8C52A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996" t="14847" r="25060" b="10754"/>
              <a:stretch/>
            </p:blipFill>
            <p:spPr bwMode="auto">
              <a:xfrm>
                <a:off x="228600" y="1409700"/>
                <a:ext cx="3071871" cy="35248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 descr="C:\Users\triveni\Documents\CeCPoP\Cathode photographs\DSC_0156.JPG">
                <a:extLst>
                  <a:ext uri="{FF2B5EF4-FFF2-40B4-BE49-F238E27FC236}">
                    <a16:creationId xmlns:a16="http://schemas.microsoft.com/office/drawing/2014/main" xmlns="" id="{13C0B5C7-A825-4000-9600-E1794D6C779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147" t="28137" r="37539" b="26205"/>
              <a:stretch/>
            </p:blipFill>
            <p:spPr bwMode="auto">
              <a:xfrm>
                <a:off x="3365555" y="1409700"/>
                <a:ext cx="2836942" cy="30860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Users\triveni\Documents\CeCPoP\Cathode photographs\DSC_0171.JPG">
                <a:extLst>
                  <a:ext uri="{FF2B5EF4-FFF2-40B4-BE49-F238E27FC236}">
                    <a16:creationId xmlns:a16="http://schemas.microsoft.com/office/drawing/2014/main" xmlns="" id="{633C1F4B-3EA0-4A9A-A889-B406F4A500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060" t="6661" r="33976" b="11482"/>
              <a:stretch/>
            </p:blipFill>
            <p:spPr bwMode="auto">
              <a:xfrm>
                <a:off x="6324600" y="1389502"/>
                <a:ext cx="2222653" cy="3891805"/>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xmlns="" id="{8F52CD2C-484B-4E81-8EC0-53D8520469F9}"/>
                </a:ext>
              </a:extLst>
            </p:cNvPr>
            <p:cNvSpPr txBox="1"/>
            <p:nvPr/>
          </p:nvSpPr>
          <p:spPr>
            <a:xfrm>
              <a:off x="1832435" y="5871133"/>
              <a:ext cx="1300356" cy="307777"/>
            </a:xfrm>
            <a:prstGeom prst="rect">
              <a:avLst/>
            </a:prstGeom>
            <a:noFill/>
          </p:spPr>
          <p:txBody>
            <a:bodyPr wrap="none" rtlCol="0">
              <a:spAutoFit/>
            </a:bodyPr>
            <a:lstStyle/>
            <a:p>
              <a:r>
                <a:rPr lang="en-US" sz="1400" dirty="0">
                  <a:latin typeface="Arial" pitchFamily="34" charset="0"/>
                  <a:cs typeface="Arial" pitchFamily="34" charset="0"/>
                </a:rPr>
                <a:t>Cathode puck</a:t>
              </a:r>
            </a:p>
          </p:txBody>
        </p:sp>
      </p:grpSp>
      <p:pic>
        <p:nvPicPr>
          <p:cNvPr id="39" name="Picture 38">
            <a:extLst>
              <a:ext uri="{FF2B5EF4-FFF2-40B4-BE49-F238E27FC236}">
                <a16:creationId xmlns:a16="http://schemas.microsoft.com/office/drawing/2014/main" xmlns="" id="{9AB497DC-ACDA-4694-AE42-2BFDA000E8D9}"/>
              </a:ext>
            </a:extLst>
          </p:cNvPr>
          <p:cNvPicPr>
            <a:picLocks noChangeAspect="1"/>
          </p:cNvPicPr>
          <p:nvPr/>
        </p:nvPicPr>
        <p:blipFill>
          <a:blip r:embed="rId7"/>
          <a:stretch>
            <a:fillRect/>
          </a:stretch>
        </p:blipFill>
        <p:spPr>
          <a:xfrm>
            <a:off x="1234041" y="704300"/>
            <a:ext cx="2886219" cy="2217748"/>
          </a:xfrm>
          <a:prstGeom prst="rect">
            <a:avLst/>
          </a:prstGeom>
        </p:spPr>
      </p:pic>
    </p:spTree>
    <p:extLst>
      <p:ext uri="{BB962C8B-B14F-4D97-AF65-F5344CB8AC3E}">
        <p14:creationId xmlns:p14="http://schemas.microsoft.com/office/powerpoint/2010/main" val="872207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78" y="0"/>
            <a:ext cx="8229600" cy="838200"/>
          </a:xfrm>
        </p:spPr>
        <p:txBody>
          <a:bodyPr>
            <a:normAutofit fontScale="90000"/>
          </a:bodyPr>
          <a:lstStyle/>
          <a:p>
            <a:r>
              <a:rPr lang="en-US" dirty="0"/>
              <a:t>112 MHz FPC Inner Conductor Analysis</a:t>
            </a:r>
            <a:endParaRPr lang="en-US" sz="2200" dirty="0">
              <a:solidFill>
                <a:srgbClr val="00B050"/>
              </a:solidFill>
            </a:endParaRPr>
          </a:p>
        </p:txBody>
      </p:sp>
      <p:pic>
        <p:nvPicPr>
          <p:cNvPr id="307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274"/>
          <a:stretch/>
        </p:blipFill>
        <p:spPr bwMode="auto">
          <a:xfrm>
            <a:off x="87101" y="1210183"/>
            <a:ext cx="4484899" cy="326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165" y="1667383"/>
            <a:ext cx="4191000" cy="1929876"/>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3165" y="3714449"/>
            <a:ext cx="4191000" cy="1924351"/>
          </a:xfrm>
          <a:prstGeom prst="rect">
            <a:avLst/>
          </a:prstGeom>
        </p:spPr>
      </p:pic>
      <p:graphicFrame>
        <p:nvGraphicFramePr>
          <p:cNvPr id="38" name="Table 37"/>
          <p:cNvGraphicFramePr>
            <a:graphicFrameLocks noGrp="1"/>
          </p:cNvGraphicFramePr>
          <p:nvPr>
            <p:extLst/>
          </p:nvPr>
        </p:nvGraphicFramePr>
        <p:xfrm>
          <a:off x="381000" y="4562983"/>
          <a:ext cx="3733800" cy="932053"/>
        </p:xfrm>
        <a:graphic>
          <a:graphicData uri="http://schemas.openxmlformats.org/drawingml/2006/table">
            <a:tbl>
              <a:tblPr>
                <a:tableStyleId>{3C2FFA5D-87B4-456A-9821-1D502468CF0F}</a:tableStyleId>
              </a:tblPr>
              <a:tblGrid>
                <a:gridCol w="25908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533400">
                  <a:extLst>
                    <a:ext uri="{9D8B030D-6E8A-4147-A177-3AD203B41FA5}">
                      <a16:colId xmlns:a16="http://schemas.microsoft.com/office/drawing/2014/main" xmlns="" val="20002"/>
                    </a:ext>
                  </a:extLst>
                </a:gridCol>
              </a:tblGrid>
              <a:tr h="124333">
                <a:tc>
                  <a:txBody>
                    <a:bodyPr/>
                    <a:lstStyle/>
                    <a:p>
                      <a:pPr algn="r" fontAlgn="b"/>
                      <a:r>
                        <a:rPr lang="en-US" sz="800" b="1" i="0" u="none" strike="noStrike" kern="1200" dirty="0">
                          <a:solidFill>
                            <a:schemeClr val="tx1"/>
                          </a:solidFill>
                          <a:effectLst/>
                          <a:latin typeface="+mn-lt"/>
                          <a:ea typeface="+mn-ea"/>
                          <a:cs typeface="+mn-cs"/>
                        </a:rPr>
                        <a:t>Water Volume  Flow Rate, Q </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4.0023</a:t>
                      </a:r>
                    </a:p>
                  </a:txBody>
                  <a:tcPr marL="9525" marR="9525" marT="9525" marB="0" anchor="b"/>
                </a:tc>
                <a:tc>
                  <a:txBody>
                    <a:bodyPr/>
                    <a:lstStyle/>
                    <a:p>
                      <a:pPr algn="l" fontAlgn="b"/>
                      <a:r>
                        <a:rPr lang="en-US" sz="800" b="1" i="0" u="none" strike="noStrike" dirty="0">
                          <a:solidFill>
                            <a:schemeClr val="tx1"/>
                          </a:solidFill>
                          <a:effectLst/>
                          <a:latin typeface="+mj-lt"/>
                        </a:rPr>
                        <a:t>gpm</a:t>
                      </a:r>
                    </a:p>
                  </a:txBody>
                  <a:tcPr marL="9525" marR="9525" marT="9525" marB="0" anchor="b"/>
                </a:tc>
                <a:extLst>
                  <a:ext uri="{0D108BD9-81ED-4DB2-BD59-A6C34878D82A}">
                    <a16:rowId xmlns:a16="http://schemas.microsoft.com/office/drawing/2014/main" xmlns="" val="10000"/>
                  </a:ext>
                </a:extLst>
              </a:tr>
              <a:tr h="152908">
                <a:tc>
                  <a:txBody>
                    <a:bodyPr/>
                    <a:lstStyle/>
                    <a:p>
                      <a:pPr algn="r" fontAlgn="b"/>
                      <a:r>
                        <a:rPr lang="en-US" sz="800" b="1" u="none" strike="noStrike" dirty="0">
                          <a:solidFill>
                            <a:schemeClr val="tx1"/>
                          </a:solidFill>
                          <a:effectLst/>
                        </a:rPr>
                        <a:t>Pressure Drop</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&lt; 2</a:t>
                      </a:r>
                    </a:p>
                  </a:txBody>
                  <a:tcPr marL="9525" marR="9525" marT="9525" marB="0" anchor="b"/>
                </a:tc>
                <a:tc>
                  <a:txBody>
                    <a:bodyPr/>
                    <a:lstStyle/>
                    <a:p>
                      <a:pPr algn="l" fontAlgn="b"/>
                      <a:r>
                        <a:rPr lang="en-US" sz="800" b="1" u="none" strike="noStrike" dirty="0">
                          <a:solidFill>
                            <a:schemeClr val="tx1"/>
                          </a:solidFill>
                          <a:effectLst/>
                          <a:latin typeface="+mj-lt"/>
                        </a:rPr>
                        <a:t>psi</a:t>
                      </a:r>
                      <a:endParaRPr lang="en-US" sz="8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xmlns="" val="10001"/>
                  </a:ext>
                </a:extLst>
              </a:tr>
              <a:tr h="105283">
                <a:tc>
                  <a:txBody>
                    <a:bodyPr/>
                    <a:lstStyle/>
                    <a:p>
                      <a:pPr algn="r" fontAlgn="b"/>
                      <a:r>
                        <a:rPr lang="en-US" sz="800" b="1" u="none" strike="noStrike" dirty="0">
                          <a:solidFill>
                            <a:schemeClr val="tx1"/>
                          </a:solidFill>
                          <a:effectLst/>
                        </a:rPr>
                        <a:t>Inlet - Outlet Temp Difference</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0.8805</a:t>
                      </a:r>
                    </a:p>
                  </a:txBody>
                  <a:tcPr marL="9525" marR="9525" marT="9525" marB="0" anchor="b"/>
                </a:tc>
                <a:tc>
                  <a:txBody>
                    <a:bodyPr/>
                    <a:lstStyle/>
                    <a:p>
                      <a:pPr algn="l" fontAlgn="b"/>
                      <a:r>
                        <a:rPr lang="en-US" sz="800" b="1" u="none" strike="noStrike" dirty="0">
                          <a:solidFill>
                            <a:schemeClr val="tx1"/>
                          </a:solidFill>
                          <a:effectLst/>
                          <a:latin typeface="+mj-lt"/>
                        </a:rPr>
                        <a:t>K</a:t>
                      </a:r>
                      <a:endParaRPr lang="en-US" sz="8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xmlns="" val="10002"/>
                  </a:ext>
                </a:extLst>
              </a:tr>
              <a:tr h="89535">
                <a:tc>
                  <a:txBody>
                    <a:bodyPr/>
                    <a:lstStyle/>
                    <a:p>
                      <a:pPr algn="r" fontAlgn="b"/>
                      <a:r>
                        <a:rPr lang="en-US" sz="800" b="1" u="none" strike="noStrike" dirty="0">
                          <a:solidFill>
                            <a:schemeClr val="tx1"/>
                          </a:solidFill>
                          <a:effectLst/>
                        </a:rPr>
                        <a:t>Top and Bottom Inside Wall Temp Difference</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0.4402</a:t>
                      </a:r>
                    </a:p>
                  </a:txBody>
                  <a:tcPr marL="9525" marR="9525" marT="9525" marB="0" anchor="b"/>
                </a:tc>
                <a:tc>
                  <a:txBody>
                    <a:bodyPr/>
                    <a:lstStyle/>
                    <a:p>
                      <a:pPr algn="l" fontAlgn="b"/>
                      <a:r>
                        <a:rPr lang="en-US" sz="800" b="1" u="none" strike="noStrike" dirty="0">
                          <a:solidFill>
                            <a:schemeClr val="tx1"/>
                          </a:solidFill>
                          <a:effectLst/>
                          <a:latin typeface="+mj-lt"/>
                        </a:rPr>
                        <a:t>K</a:t>
                      </a:r>
                      <a:endParaRPr lang="en-US" sz="8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xmlns="" val="10003"/>
                  </a:ext>
                </a:extLst>
              </a:tr>
              <a:tr h="110490">
                <a:tc>
                  <a:txBody>
                    <a:bodyPr/>
                    <a:lstStyle/>
                    <a:p>
                      <a:pPr algn="r" fontAlgn="b"/>
                      <a:r>
                        <a:rPr lang="en-US" sz="800" b="1" u="none" strike="noStrike" dirty="0">
                          <a:solidFill>
                            <a:schemeClr val="tx1"/>
                          </a:solidFill>
                          <a:effectLst/>
                        </a:rPr>
                        <a:t>Temperature Difference between Fluid and Inside Surface</a:t>
                      </a:r>
                      <a:endParaRPr lang="en-US" sz="800" b="1" i="0" u="none" strike="noStrike" dirty="0">
                        <a:solidFill>
                          <a:schemeClr val="tx1"/>
                        </a:solidFill>
                        <a:effectLst/>
                        <a:latin typeface="Arial"/>
                      </a:endParaRPr>
                    </a:p>
                  </a:txBody>
                  <a:tcPr marL="9525" marR="9525" marT="9525" marB="0" anchor="b"/>
                </a:tc>
                <a:tc>
                  <a:txBody>
                    <a:bodyPr/>
                    <a:lstStyle/>
                    <a:p>
                      <a:pPr algn="ctr" fontAlgn="b"/>
                      <a:r>
                        <a:rPr lang="en-US" sz="800" b="1" i="0" u="none" strike="noStrike" dirty="0">
                          <a:solidFill>
                            <a:schemeClr val="tx1"/>
                          </a:solidFill>
                          <a:effectLst/>
                          <a:latin typeface="Arial"/>
                        </a:rPr>
                        <a:t>2.0648</a:t>
                      </a:r>
                    </a:p>
                  </a:txBody>
                  <a:tcPr marL="9525" marR="9525" marT="9525" marB="0" anchor="b"/>
                </a:tc>
                <a:tc>
                  <a:txBody>
                    <a:bodyPr/>
                    <a:lstStyle/>
                    <a:p>
                      <a:pPr algn="l" fontAlgn="b"/>
                      <a:r>
                        <a:rPr lang="en-US" sz="800" b="1" u="none" strike="noStrike" dirty="0">
                          <a:solidFill>
                            <a:schemeClr val="tx1"/>
                          </a:solidFill>
                          <a:effectLst/>
                          <a:latin typeface="+mj-lt"/>
                        </a:rPr>
                        <a:t>K</a:t>
                      </a:r>
                      <a:endParaRPr lang="en-US" sz="8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xmlns="" val="10004"/>
                  </a:ext>
                </a:extLst>
              </a:tr>
              <a:tr h="131445">
                <a:tc>
                  <a:txBody>
                    <a:bodyPr/>
                    <a:lstStyle/>
                    <a:p>
                      <a:pPr algn="r" fontAlgn="b"/>
                      <a:r>
                        <a:rPr lang="en-US" sz="800" b="1" u="none" strike="noStrike" dirty="0">
                          <a:solidFill>
                            <a:schemeClr val="tx1"/>
                          </a:solidFill>
                          <a:effectLst/>
                          <a:latin typeface="+mj-lt"/>
                        </a:rPr>
                        <a:t>Local heat transfer coefficient h =</a:t>
                      </a:r>
                      <a:endParaRPr lang="en-US" sz="800" b="1" i="0" u="none" strike="noStrike" dirty="0">
                        <a:solidFill>
                          <a:schemeClr val="tx1"/>
                        </a:solidFill>
                        <a:effectLst/>
                        <a:latin typeface="+mj-lt"/>
                      </a:endParaRPr>
                    </a:p>
                  </a:txBody>
                  <a:tcPr marL="0" marR="0" marT="0" marB="0" anchor="b"/>
                </a:tc>
                <a:tc>
                  <a:txBody>
                    <a:bodyPr/>
                    <a:lstStyle/>
                    <a:p>
                      <a:pPr algn="r" fontAlgn="b"/>
                      <a:r>
                        <a:rPr lang="en-US" sz="800" b="1" i="0" u="none" strike="noStrike" dirty="0">
                          <a:solidFill>
                            <a:schemeClr val="tx1"/>
                          </a:solidFill>
                          <a:effectLst/>
                          <a:latin typeface="Arial"/>
                        </a:rPr>
                        <a:t>3217.3941</a:t>
                      </a:r>
                    </a:p>
                  </a:txBody>
                  <a:tcPr marL="9525" marR="9525" marT="9525" marB="0" anchor="b"/>
                </a:tc>
                <a:tc>
                  <a:txBody>
                    <a:bodyPr/>
                    <a:lstStyle/>
                    <a:p>
                      <a:pPr algn="ctr" fontAlgn="b"/>
                      <a:r>
                        <a:rPr lang="en-US" sz="800" b="1" u="none" strike="noStrike" dirty="0">
                          <a:solidFill>
                            <a:schemeClr val="tx1"/>
                          </a:solidFill>
                          <a:effectLst/>
                          <a:latin typeface="+mj-lt"/>
                        </a:rPr>
                        <a:t>W/m^2-K</a:t>
                      </a:r>
                      <a:endParaRPr lang="en-US" sz="800" b="1" i="0" u="none" strike="noStrike" dirty="0">
                        <a:solidFill>
                          <a:schemeClr val="tx1"/>
                        </a:solidFill>
                        <a:effectLst/>
                        <a:latin typeface="+mj-lt"/>
                      </a:endParaRPr>
                    </a:p>
                  </a:txBody>
                  <a:tcPr marL="0" marR="0" marT="0" marB="0" anchor="b"/>
                </a:tc>
                <a:extLst>
                  <a:ext uri="{0D108BD9-81ED-4DB2-BD59-A6C34878D82A}">
                    <a16:rowId xmlns:a16="http://schemas.microsoft.com/office/drawing/2014/main" xmlns="" val="10005"/>
                  </a:ext>
                </a:extLst>
              </a:tr>
            </a:tbl>
          </a:graphicData>
        </a:graphic>
      </p:graphicFrame>
      <p:sp>
        <p:nvSpPr>
          <p:cNvPr id="3" name="TextBox 2"/>
          <p:cNvSpPr txBox="1"/>
          <p:nvPr/>
        </p:nvSpPr>
        <p:spPr>
          <a:xfrm>
            <a:off x="3429000" y="1079952"/>
            <a:ext cx="1814407" cy="338554"/>
          </a:xfrm>
          <a:prstGeom prst="rect">
            <a:avLst/>
          </a:prstGeom>
          <a:noFill/>
        </p:spPr>
        <p:txBody>
          <a:bodyPr wrap="none" rtlCol="0">
            <a:spAutoFit/>
          </a:bodyPr>
          <a:lstStyle/>
          <a:p>
            <a:pPr marL="285750" indent="-285750">
              <a:buFont typeface="Arial" pitchFamily="34" charset="0"/>
              <a:buChar char="•"/>
            </a:pPr>
            <a:r>
              <a:rPr lang="en-US" sz="1600" dirty="0"/>
              <a:t>Stress ~ 2600psi</a:t>
            </a:r>
          </a:p>
        </p:txBody>
      </p:sp>
      <p:sp>
        <p:nvSpPr>
          <p:cNvPr id="6" name="Rectangle 5"/>
          <p:cNvSpPr/>
          <p:nvPr/>
        </p:nvSpPr>
        <p:spPr>
          <a:xfrm>
            <a:off x="5467668" y="1905000"/>
            <a:ext cx="2114233" cy="369332"/>
          </a:xfrm>
          <a:prstGeom prst="rect">
            <a:avLst/>
          </a:prstGeom>
        </p:spPr>
        <p:txBody>
          <a:bodyPr wrap="none">
            <a:spAutoFit/>
          </a:bodyPr>
          <a:lstStyle/>
          <a:p>
            <a:pPr marL="285750" indent="-285750">
              <a:buFont typeface="Arial" pitchFamily="34" charset="0"/>
              <a:buChar char="•"/>
            </a:pPr>
            <a:r>
              <a:rPr lang="en-US" dirty="0"/>
              <a:t>Deflection 0.001”</a:t>
            </a:r>
          </a:p>
        </p:txBody>
      </p:sp>
      <p:sp>
        <p:nvSpPr>
          <p:cNvPr id="7" name="Rectangle 6"/>
          <p:cNvSpPr/>
          <p:nvPr/>
        </p:nvSpPr>
        <p:spPr>
          <a:xfrm>
            <a:off x="1414987" y="4193651"/>
            <a:ext cx="2014013" cy="369332"/>
          </a:xfrm>
          <a:prstGeom prst="rect">
            <a:avLst/>
          </a:prstGeom>
        </p:spPr>
        <p:txBody>
          <a:bodyPr wrap="none">
            <a:spAutoFit/>
          </a:bodyPr>
          <a:lstStyle/>
          <a:p>
            <a:pPr marL="285750" indent="-285750">
              <a:buFont typeface="Arial" pitchFamily="34" charset="0"/>
              <a:buChar char="•"/>
            </a:pPr>
            <a:r>
              <a:rPr lang="en-US" dirty="0">
                <a:solidFill>
                  <a:schemeClr val="bg1"/>
                </a:solidFill>
              </a:rPr>
              <a:t>MAX Temp 305K</a:t>
            </a:r>
          </a:p>
        </p:txBody>
      </p:sp>
      <p:sp>
        <p:nvSpPr>
          <p:cNvPr id="4" name="Rectangle 3"/>
          <p:cNvSpPr/>
          <p:nvPr/>
        </p:nvSpPr>
        <p:spPr>
          <a:xfrm>
            <a:off x="4572000" y="5080000"/>
            <a:ext cx="1677126" cy="369332"/>
          </a:xfrm>
          <a:prstGeom prst="rect">
            <a:avLst/>
          </a:prstGeom>
        </p:spPr>
        <p:txBody>
          <a:bodyPr wrap="none">
            <a:spAutoFit/>
          </a:bodyPr>
          <a:lstStyle/>
          <a:p>
            <a:pPr marL="285750" indent="-285750">
              <a:buFont typeface="Arial" pitchFamily="34" charset="0"/>
              <a:buChar char="•"/>
            </a:pPr>
            <a:r>
              <a:rPr lang="en-US" dirty="0"/>
              <a:t>Temperature</a:t>
            </a:r>
          </a:p>
        </p:txBody>
      </p:sp>
    </p:spTree>
    <p:extLst>
      <p:ext uri="{BB962C8B-B14F-4D97-AF65-F5344CB8AC3E}">
        <p14:creationId xmlns:p14="http://schemas.microsoft.com/office/powerpoint/2010/main" val="295939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xmlns="" id="{B0565516-06CA-42B6-AEBE-436261573023}"/>
              </a:ext>
            </a:extLst>
          </p:cNvPr>
          <p:cNvSpPr txBox="1">
            <a:spLocks/>
          </p:cNvSpPr>
          <p:nvPr/>
        </p:nvSpPr>
        <p:spPr>
          <a:xfrm>
            <a:off x="0" y="-5806"/>
            <a:ext cx="9144000" cy="56356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dirty="0"/>
              <a:t>CeC Cryogenics Model </a:t>
            </a:r>
          </a:p>
        </p:txBody>
      </p:sp>
      <p:pic>
        <p:nvPicPr>
          <p:cNvPr id="22" name="Picture 2" descr="B:\Pictures\BNL Model Pictures\2-oclock_assy.jpg">
            <a:extLst>
              <a:ext uri="{FF2B5EF4-FFF2-40B4-BE49-F238E27FC236}">
                <a16:creationId xmlns:a16="http://schemas.microsoft.com/office/drawing/2014/main" xmlns="" id="{6FF64944-ED69-4C64-989B-90566117DB4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622" t="26683" r="21968" b="32041"/>
          <a:stretch/>
        </p:blipFill>
        <p:spPr bwMode="auto">
          <a:xfrm>
            <a:off x="1135625" y="712649"/>
            <a:ext cx="6726139" cy="537700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FCF14ED2-EA4B-454F-9CED-77319B47AF0F}"/>
              </a:ext>
            </a:extLst>
          </p:cNvPr>
          <p:cNvSpPr txBox="1"/>
          <p:nvPr/>
        </p:nvSpPr>
        <p:spPr>
          <a:xfrm>
            <a:off x="6556592" y="814428"/>
            <a:ext cx="1767545" cy="646331"/>
          </a:xfrm>
          <a:prstGeom prst="rect">
            <a:avLst/>
          </a:prstGeom>
          <a:solidFill>
            <a:srgbClr val="FF0000"/>
          </a:solidFill>
          <a:ln w="19050">
            <a:solidFill>
              <a:schemeClr val="tx1"/>
            </a:solidFill>
          </a:ln>
        </p:spPr>
        <p:txBody>
          <a:bodyPr wrap="square" rtlCol="0">
            <a:spAutoFit/>
          </a:bodyPr>
          <a:lstStyle/>
          <a:p>
            <a:r>
              <a:rPr lang="en-US" dirty="0"/>
              <a:t>113MHz SCRF Cavity </a:t>
            </a:r>
            <a:r>
              <a:rPr lang="mr-IN" dirty="0"/>
              <a:t>–</a:t>
            </a:r>
            <a:r>
              <a:rPr lang="en-US" dirty="0"/>
              <a:t> 4.2K</a:t>
            </a:r>
          </a:p>
        </p:txBody>
      </p:sp>
      <p:cxnSp>
        <p:nvCxnSpPr>
          <p:cNvPr id="40" name="Straight Arrow Connector 39">
            <a:extLst>
              <a:ext uri="{FF2B5EF4-FFF2-40B4-BE49-F238E27FC236}">
                <a16:creationId xmlns:a16="http://schemas.microsoft.com/office/drawing/2014/main" xmlns="" id="{A68ECE70-C7DA-4FB7-9672-93A26A36E052}"/>
              </a:ext>
            </a:extLst>
          </p:cNvPr>
          <p:cNvCxnSpPr>
            <a:cxnSpLocks/>
            <a:stCxn id="39" idx="1"/>
          </p:cNvCxnSpPr>
          <p:nvPr/>
        </p:nvCxnSpPr>
        <p:spPr>
          <a:xfrm flipH="1">
            <a:off x="5066132" y="1137594"/>
            <a:ext cx="1490460" cy="6572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D0BE9D05-6B17-4EF4-95A9-F09FAFC62ADD}"/>
              </a:ext>
            </a:extLst>
          </p:cNvPr>
          <p:cNvSpPr txBox="1"/>
          <p:nvPr/>
        </p:nvSpPr>
        <p:spPr>
          <a:xfrm>
            <a:off x="4444430" y="2924303"/>
            <a:ext cx="1219770" cy="646331"/>
          </a:xfrm>
          <a:prstGeom prst="rect">
            <a:avLst/>
          </a:prstGeom>
          <a:solidFill>
            <a:srgbClr val="FF0000"/>
          </a:solidFill>
          <a:ln w="19050">
            <a:solidFill>
              <a:schemeClr val="tx1"/>
            </a:solidFill>
          </a:ln>
        </p:spPr>
        <p:txBody>
          <a:bodyPr wrap="square" rtlCol="0">
            <a:spAutoFit/>
          </a:bodyPr>
          <a:lstStyle/>
          <a:p>
            <a:r>
              <a:rPr lang="en-US" dirty="0"/>
              <a:t>Phase Separator</a:t>
            </a:r>
          </a:p>
        </p:txBody>
      </p:sp>
      <p:sp>
        <p:nvSpPr>
          <p:cNvPr id="42" name="TextBox 41">
            <a:extLst>
              <a:ext uri="{FF2B5EF4-FFF2-40B4-BE49-F238E27FC236}">
                <a16:creationId xmlns:a16="http://schemas.microsoft.com/office/drawing/2014/main" xmlns="" id="{4627DC75-4A08-4939-9633-5A3B7FB73213}"/>
              </a:ext>
            </a:extLst>
          </p:cNvPr>
          <p:cNvSpPr txBox="1"/>
          <p:nvPr/>
        </p:nvSpPr>
        <p:spPr>
          <a:xfrm>
            <a:off x="6072394" y="2430666"/>
            <a:ext cx="1524000" cy="646331"/>
          </a:xfrm>
          <a:prstGeom prst="rect">
            <a:avLst/>
          </a:prstGeom>
          <a:solidFill>
            <a:srgbClr val="FF0000"/>
          </a:solidFill>
          <a:ln w="19050">
            <a:solidFill>
              <a:schemeClr val="tx1"/>
            </a:solidFill>
          </a:ln>
        </p:spPr>
        <p:txBody>
          <a:bodyPr wrap="square" rtlCol="0">
            <a:spAutoFit/>
          </a:bodyPr>
          <a:lstStyle/>
          <a:p>
            <a:r>
              <a:rPr lang="en-US" dirty="0"/>
              <a:t>Quiet Helium Source</a:t>
            </a:r>
          </a:p>
        </p:txBody>
      </p:sp>
      <p:sp>
        <p:nvSpPr>
          <p:cNvPr id="43" name="TextBox 42">
            <a:extLst>
              <a:ext uri="{FF2B5EF4-FFF2-40B4-BE49-F238E27FC236}">
                <a16:creationId xmlns:a16="http://schemas.microsoft.com/office/drawing/2014/main" xmlns="" id="{0EC4B678-8C4A-419F-8F2D-6395A86C1381}"/>
              </a:ext>
            </a:extLst>
          </p:cNvPr>
          <p:cNvSpPr txBox="1"/>
          <p:nvPr/>
        </p:nvSpPr>
        <p:spPr>
          <a:xfrm>
            <a:off x="222250" y="2186322"/>
            <a:ext cx="1954624" cy="646331"/>
          </a:xfrm>
          <a:prstGeom prst="rect">
            <a:avLst/>
          </a:prstGeom>
          <a:solidFill>
            <a:srgbClr val="00B0F0"/>
          </a:solidFill>
          <a:ln w="19050">
            <a:solidFill>
              <a:schemeClr val="tx1"/>
            </a:solidFill>
          </a:ln>
        </p:spPr>
        <p:txBody>
          <a:bodyPr wrap="square" rtlCol="0">
            <a:spAutoFit/>
          </a:bodyPr>
          <a:lstStyle/>
          <a:p>
            <a:r>
              <a:rPr lang="en-US" dirty="0"/>
              <a:t>704MHz SCRF Cavity  - 2K</a:t>
            </a:r>
          </a:p>
        </p:txBody>
      </p:sp>
      <p:sp>
        <p:nvSpPr>
          <p:cNvPr id="44" name="TextBox 43">
            <a:extLst>
              <a:ext uri="{FF2B5EF4-FFF2-40B4-BE49-F238E27FC236}">
                <a16:creationId xmlns:a16="http://schemas.microsoft.com/office/drawing/2014/main" xmlns="" id="{529A3192-0550-4051-990B-6A489DD42D59}"/>
              </a:ext>
            </a:extLst>
          </p:cNvPr>
          <p:cNvSpPr txBox="1"/>
          <p:nvPr/>
        </p:nvSpPr>
        <p:spPr>
          <a:xfrm>
            <a:off x="5866026" y="3777299"/>
            <a:ext cx="1524000" cy="646331"/>
          </a:xfrm>
          <a:prstGeom prst="rect">
            <a:avLst/>
          </a:prstGeom>
          <a:solidFill>
            <a:srgbClr val="00B0F0"/>
          </a:solidFill>
          <a:ln w="53975">
            <a:solidFill>
              <a:srgbClr val="92D050"/>
            </a:solidFill>
          </a:ln>
        </p:spPr>
        <p:txBody>
          <a:bodyPr wrap="square" rtlCol="0">
            <a:spAutoFit/>
          </a:bodyPr>
          <a:lstStyle/>
          <a:p>
            <a:r>
              <a:rPr lang="en-US" dirty="0"/>
              <a:t>Vacuum Pump Skids</a:t>
            </a:r>
          </a:p>
        </p:txBody>
      </p:sp>
      <p:sp>
        <p:nvSpPr>
          <p:cNvPr id="45" name="TextBox 44">
            <a:extLst>
              <a:ext uri="{FF2B5EF4-FFF2-40B4-BE49-F238E27FC236}">
                <a16:creationId xmlns:a16="http://schemas.microsoft.com/office/drawing/2014/main" xmlns="" id="{85D66318-6E76-411B-B280-A8ECCADD2566}"/>
              </a:ext>
            </a:extLst>
          </p:cNvPr>
          <p:cNvSpPr txBox="1"/>
          <p:nvPr/>
        </p:nvSpPr>
        <p:spPr>
          <a:xfrm>
            <a:off x="6886738" y="5296976"/>
            <a:ext cx="1524000" cy="646331"/>
          </a:xfrm>
          <a:prstGeom prst="rect">
            <a:avLst/>
          </a:prstGeom>
          <a:solidFill>
            <a:srgbClr val="FF0000"/>
          </a:solidFill>
          <a:ln w="57150">
            <a:solidFill>
              <a:srgbClr val="92D050"/>
            </a:solidFill>
          </a:ln>
        </p:spPr>
        <p:txBody>
          <a:bodyPr wrap="square" rtlCol="0">
            <a:spAutoFit/>
          </a:bodyPr>
          <a:lstStyle/>
          <a:p>
            <a:r>
              <a:rPr lang="en-US" dirty="0"/>
              <a:t>Helium Compressor</a:t>
            </a:r>
          </a:p>
        </p:txBody>
      </p:sp>
      <p:sp>
        <p:nvSpPr>
          <p:cNvPr id="46" name="Pentagon 15">
            <a:extLst>
              <a:ext uri="{FF2B5EF4-FFF2-40B4-BE49-F238E27FC236}">
                <a16:creationId xmlns:a16="http://schemas.microsoft.com/office/drawing/2014/main" xmlns="" id="{894F295D-4ABF-45D6-92B4-EE0C2EE05A21}"/>
              </a:ext>
            </a:extLst>
          </p:cNvPr>
          <p:cNvSpPr/>
          <p:nvPr/>
        </p:nvSpPr>
        <p:spPr>
          <a:xfrm>
            <a:off x="1028700" y="1024287"/>
            <a:ext cx="1291003" cy="226612"/>
          </a:xfrm>
          <a:prstGeom prst="homePlate">
            <a:avLst>
              <a:gd name="adj" fmla="val 120176"/>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RHIC tap</a:t>
            </a:r>
          </a:p>
        </p:txBody>
      </p:sp>
      <p:cxnSp>
        <p:nvCxnSpPr>
          <p:cNvPr id="47" name="Straight Arrow Connector 46">
            <a:extLst>
              <a:ext uri="{FF2B5EF4-FFF2-40B4-BE49-F238E27FC236}">
                <a16:creationId xmlns:a16="http://schemas.microsoft.com/office/drawing/2014/main" xmlns="" id="{AE5D8F1F-A78B-4F1D-B238-38A5EA54CE6B}"/>
              </a:ext>
            </a:extLst>
          </p:cNvPr>
          <p:cNvCxnSpPr/>
          <p:nvPr/>
        </p:nvCxnSpPr>
        <p:spPr>
          <a:xfrm flipH="1">
            <a:off x="5066129" y="4423630"/>
            <a:ext cx="1075996" cy="5007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DCF779E5-E1DB-4807-83E0-FBA79114F4D7}"/>
              </a:ext>
            </a:extLst>
          </p:cNvPr>
          <p:cNvCxnSpPr>
            <a:stCxn id="45" idx="1"/>
          </p:cNvCxnSpPr>
          <p:nvPr/>
        </p:nvCxnSpPr>
        <p:spPr>
          <a:xfrm flipH="1">
            <a:off x="4680167" y="5620142"/>
            <a:ext cx="2206571" cy="1942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7F5AA558-A76F-433C-899F-C33577510AF8}"/>
              </a:ext>
            </a:extLst>
          </p:cNvPr>
          <p:cNvCxnSpPr>
            <a:cxnSpLocks/>
            <a:stCxn id="41" idx="1"/>
          </p:cNvCxnSpPr>
          <p:nvPr/>
        </p:nvCxnSpPr>
        <p:spPr>
          <a:xfrm flipH="1" flipV="1">
            <a:off x="3238500" y="1250899"/>
            <a:ext cx="1205930" cy="1996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52595545-1B8B-415E-ACA5-614BCB3E213B}"/>
              </a:ext>
            </a:extLst>
          </p:cNvPr>
          <p:cNvCxnSpPr>
            <a:cxnSpLocks/>
            <a:stCxn id="43" idx="3"/>
          </p:cNvCxnSpPr>
          <p:nvPr/>
        </p:nvCxnSpPr>
        <p:spPr>
          <a:xfrm flipV="1">
            <a:off x="2176874" y="1890135"/>
            <a:ext cx="354533" cy="61935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137F3D25-F94E-4BBA-8FCE-11DE0F24EC69}"/>
              </a:ext>
            </a:extLst>
          </p:cNvPr>
          <p:cNvCxnSpPr>
            <a:stCxn id="42" idx="1"/>
          </p:cNvCxnSpPr>
          <p:nvPr/>
        </p:nvCxnSpPr>
        <p:spPr>
          <a:xfrm flipH="1" flipV="1">
            <a:off x="3700874" y="1460759"/>
            <a:ext cx="2371520" cy="12930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Left-Right Arrow 18">
            <a:extLst>
              <a:ext uri="{FF2B5EF4-FFF2-40B4-BE49-F238E27FC236}">
                <a16:creationId xmlns:a16="http://schemas.microsoft.com/office/drawing/2014/main" xmlns="" id="{1607BFC7-8562-4B01-84CC-A6C21D852E70}"/>
              </a:ext>
            </a:extLst>
          </p:cNvPr>
          <p:cNvSpPr/>
          <p:nvPr/>
        </p:nvSpPr>
        <p:spPr>
          <a:xfrm>
            <a:off x="4996051" y="612348"/>
            <a:ext cx="1216152" cy="484632"/>
          </a:xfrm>
          <a:prstGeom prst="leftRightArrow">
            <a:avLst/>
          </a:prstGeom>
          <a:solidFill>
            <a:srgbClr val="7030A0"/>
          </a:solidFill>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WR</a:t>
            </a:r>
          </a:p>
        </p:txBody>
      </p:sp>
      <p:sp>
        <p:nvSpPr>
          <p:cNvPr id="2" name="TextBox 1"/>
          <p:cNvSpPr txBox="1"/>
          <p:nvPr/>
        </p:nvSpPr>
        <p:spPr>
          <a:xfrm>
            <a:off x="1750896" y="6274522"/>
            <a:ext cx="5135842" cy="600164"/>
          </a:xfrm>
          <a:prstGeom prst="rect">
            <a:avLst/>
          </a:prstGeom>
          <a:noFill/>
        </p:spPr>
        <p:txBody>
          <a:bodyPr wrap="square" rtlCol="0">
            <a:spAutoFit/>
          </a:bodyPr>
          <a:lstStyle/>
          <a:p>
            <a:pPr marL="171450" indent="-171450">
              <a:buFont typeface="Arial" charset="0"/>
              <a:buChar char="•"/>
            </a:pPr>
            <a:r>
              <a:rPr lang="en-US" sz="1100" dirty="0"/>
              <a:t>20 </a:t>
            </a:r>
            <a:r>
              <a:rPr lang="en-US" sz="1100" dirty="0" err="1"/>
              <a:t>Torr</a:t>
            </a:r>
            <a:r>
              <a:rPr lang="en-US" sz="1100" dirty="0"/>
              <a:t> of vacuum heater is to warm up 2k gas from 704 and </a:t>
            </a:r>
            <a:r>
              <a:rPr lang="en-US" sz="1100" dirty="0" err="1"/>
              <a:t>LeREC</a:t>
            </a:r>
            <a:r>
              <a:rPr lang="en-US" sz="1100" dirty="0"/>
              <a:t>.  Need to warm gas before it gets to vacuum pumps.  </a:t>
            </a:r>
          </a:p>
          <a:p>
            <a:pPr marL="171450" indent="-171450">
              <a:buFont typeface="Arial" charset="0"/>
              <a:buChar char="•"/>
            </a:pPr>
            <a:r>
              <a:rPr lang="en-US" sz="1100" dirty="0"/>
              <a:t>Vacuum pump skids are needed to get from 4k to 2K.</a:t>
            </a:r>
          </a:p>
        </p:txBody>
      </p:sp>
    </p:spTree>
    <p:extLst>
      <p:ext uri="{BB962C8B-B14F-4D97-AF65-F5344CB8AC3E}">
        <p14:creationId xmlns:p14="http://schemas.microsoft.com/office/powerpoint/2010/main" val="1725745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1E25E3F6-A45B-455D-A1E5-F259992050C6}"/>
              </a:ext>
            </a:extLst>
          </p:cNvPr>
          <p:cNvPicPr>
            <a:picLocks noChangeAspect="1"/>
          </p:cNvPicPr>
          <p:nvPr/>
        </p:nvPicPr>
        <p:blipFill>
          <a:blip r:embed="rId2"/>
          <a:stretch>
            <a:fillRect/>
          </a:stretch>
        </p:blipFill>
        <p:spPr>
          <a:xfrm>
            <a:off x="-66675" y="581959"/>
            <a:ext cx="9144000" cy="2267211"/>
          </a:xfrm>
          <a:prstGeom prst="rect">
            <a:avLst/>
          </a:prstGeom>
        </p:spPr>
      </p:pic>
      <p:sp>
        <p:nvSpPr>
          <p:cNvPr id="2" name="Title 1"/>
          <p:cNvSpPr>
            <a:spLocks noGrp="1"/>
          </p:cNvSpPr>
          <p:nvPr>
            <p:ph type="title"/>
          </p:nvPr>
        </p:nvSpPr>
        <p:spPr>
          <a:xfrm>
            <a:off x="0" y="10459"/>
            <a:ext cx="9144000" cy="1143000"/>
          </a:xfrm>
        </p:spPr>
        <p:txBody>
          <a:bodyPr/>
          <a:lstStyle/>
          <a:p>
            <a:pPr algn="ctr"/>
            <a:r>
              <a:rPr lang="en-US" dirty="0"/>
              <a:t>CeC PoP Beam Line</a:t>
            </a:r>
          </a:p>
        </p:txBody>
      </p:sp>
      <p:sp>
        <p:nvSpPr>
          <p:cNvPr id="3" name="Rectangle 2"/>
          <p:cNvSpPr/>
          <p:nvPr/>
        </p:nvSpPr>
        <p:spPr>
          <a:xfrm>
            <a:off x="647700" y="854692"/>
            <a:ext cx="3219450" cy="101255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Arrow Connector 20"/>
          <p:cNvCxnSpPr>
            <a:cxnSpLocks/>
            <a:stCxn id="3" idx="2"/>
          </p:cNvCxnSpPr>
          <p:nvPr/>
        </p:nvCxnSpPr>
        <p:spPr>
          <a:xfrm>
            <a:off x="2257425" y="1867250"/>
            <a:ext cx="765175" cy="79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xmlns="" id="{EA611C96-41D7-4D60-B71A-1BD969D316D1}"/>
              </a:ext>
            </a:extLst>
          </p:cNvPr>
          <p:cNvPicPr>
            <a:picLocks noChangeAspect="1"/>
          </p:cNvPicPr>
          <p:nvPr/>
        </p:nvPicPr>
        <p:blipFill>
          <a:blip r:embed="rId3"/>
          <a:stretch>
            <a:fillRect/>
          </a:stretch>
        </p:blipFill>
        <p:spPr>
          <a:xfrm>
            <a:off x="164391" y="2845411"/>
            <a:ext cx="8904642" cy="3389243"/>
          </a:xfrm>
          <a:prstGeom prst="rect">
            <a:avLst/>
          </a:prstGeom>
        </p:spPr>
      </p:pic>
      <p:sp>
        <p:nvSpPr>
          <p:cNvPr id="4" name="TextBox 3"/>
          <p:cNvSpPr txBox="1"/>
          <p:nvPr/>
        </p:nvSpPr>
        <p:spPr>
          <a:xfrm>
            <a:off x="5604388" y="945472"/>
            <a:ext cx="1164101" cy="830997"/>
          </a:xfrm>
          <a:prstGeom prst="rect">
            <a:avLst/>
          </a:prstGeom>
          <a:noFill/>
        </p:spPr>
        <p:txBody>
          <a:bodyPr wrap="none" rtlCol="0">
            <a:spAutoFit/>
          </a:bodyPr>
          <a:lstStyle/>
          <a:p>
            <a:r>
              <a:rPr lang="en-US" sz="1000" dirty="0"/>
              <a:t>2 profile monitors</a:t>
            </a:r>
          </a:p>
          <a:p>
            <a:r>
              <a:rPr lang="en-US" sz="1000" dirty="0"/>
              <a:t>1 V/H slit</a:t>
            </a:r>
          </a:p>
          <a:p>
            <a:r>
              <a:rPr lang="en-US" sz="1000" dirty="0"/>
              <a:t>BPMs</a:t>
            </a:r>
          </a:p>
          <a:p>
            <a:endParaRPr lang="en-US" dirty="0"/>
          </a:p>
        </p:txBody>
      </p:sp>
    </p:spTree>
    <p:extLst>
      <p:ext uri="{BB962C8B-B14F-4D97-AF65-F5344CB8AC3E}">
        <p14:creationId xmlns:p14="http://schemas.microsoft.com/office/powerpoint/2010/main" val="1711972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021m0003-a.jpg">
            <a:extLst>
              <a:ext uri="{FF2B5EF4-FFF2-40B4-BE49-F238E27FC236}">
                <a16:creationId xmlns:a16="http://schemas.microsoft.com/office/drawing/2014/main" xmlns="" id="{31FC13B8-36EF-4769-9D36-06661664BE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62746"/>
            <a:ext cx="9144000" cy="1038904"/>
          </a:xfrm>
          <a:prstGeom prst="rect">
            <a:avLst/>
          </a:prstGeom>
        </p:spPr>
      </p:pic>
      <p:pic>
        <p:nvPicPr>
          <p:cNvPr id="18" name="Picture 17">
            <a:extLst>
              <a:ext uri="{FF2B5EF4-FFF2-40B4-BE49-F238E27FC236}">
                <a16:creationId xmlns:a16="http://schemas.microsoft.com/office/drawing/2014/main" xmlns="" id="{A589F3F0-C0AD-4406-8414-E9A041B12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7943"/>
            <a:ext cx="9144000" cy="1454442"/>
          </a:xfrm>
          <a:prstGeom prst="rect">
            <a:avLst/>
          </a:prstGeom>
        </p:spPr>
      </p:pic>
      <p:sp>
        <p:nvSpPr>
          <p:cNvPr id="20" name="Rectangle 19">
            <a:extLst>
              <a:ext uri="{FF2B5EF4-FFF2-40B4-BE49-F238E27FC236}">
                <a16:creationId xmlns:a16="http://schemas.microsoft.com/office/drawing/2014/main" xmlns="" id="{61494248-9FBA-44F8-AD36-10178356417C}"/>
              </a:ext>
            </a:extLst>
          </p:cNvPr>
          <p:cNvSpPr/>
          <p:nvPr/>
        </p:nvSpPr>
        <p:spPr>
          <a:xfrm>
            <a:off x="1862667" y="2658520"/>
            <a:ext cx="1282377" cy="369332"/>
          </a:xfrm>
          <a:prstGeom prst="rect">
            <a:avLst/>
          </a:prstGeom>
        </p:spPr>
        <p:txBody>
          <a:bodyPr wrap="square">
            <a:spAutoFit/>
          </a:bodyPr>
          <a:lstStyle/>
          <a:p>
            <a:r>
              <a:rPr lang="en-US" dirty="0">
                <a:latin typeface="Times New Roman"/>
                <a:cs typeface="Times New Roman"/>
              </a:rPr>
              <a:t>4-cell PCA</a:t>
            </a:r>
          </a:p>
        </p:txBody>
      </p:sp>
      <p:sp>
        <p:nvSpPr>
          <p:cNvPr id="21" name="Rectangle 20">
            <a:extLst>
              <a:ext uri="{FF2B5EF4-FFF2-40B4-BE49-F238E27FC236}">
                <a16:creationId xmlns:a16="http://schemas.microsoft.com/office/drawing/2014/main" xmlns="" id="{6D8CA7AC-9567-4139-84EF-39045CFDE6EA}"/>
              </a:ext>
            </a:extLst>
          </p:cNvPr>
          <p:cNvSpPr/>
          <p:nvPr/>
        </p:nvSpPr>
        <p:spPr>
          <a:xfrm>
            <a:off x="3245847" y="1986767"/>
            <a:ext cx="990998" cy="307777"/>
          </a:xfrm>
          <a:prstGeom prst="rect">
            <a:avLst/>
          </a:prstGeom>
        </p:spPr>
        <p:txBody>
          <a:bodyPr wrap="square">
            <a:spAutoFit/>
          </a:bodyPr>
          <a:lstStyle/>
          <a:p>
            <a:r>
              <a:rPr lang="en-US" sz="1400" dirty="0">
                <a:latin typeface="Times New Roman"/>
                <a:cs typeface="Times New Roman"/>
              </a:rPr>
              <a:t>Modulator</a:t>
            </a:r>
          </a:p>
        </p:txBody>
      </p:sp>
      <p:sp>
        <p:nvSpPr>
          <p:cNvPr id="22" name="Rectangle 21">
            <a:extLst>
              <a:ext uri="{FF2B5EF4-FFF2-40B4-BE49-F238E27FC236}">
                <a16:creationId xmlns:a16="http://schemas.microsoft.com/office/drawing/2014/main" xmlns="" id="{9E990788-E1D4-4C4B-A426-40009B5F4C0F}"/>
              </a:ext>
            </a:extLst>
          </p:cNvPr>
          <p:cNvSpPr/>
          <p:nvPr/>
        </p:nvSpPr>
        <p:spPr>
          <a:xfrm>
            <a:off x="747276" y="2108857"/>
            <a:ext cx="990998" cy="307777"/>
          </a:xfrm>
          <a:prstGeom prst="rect">
            <a:avLst/>
          </a:prstGeom>
        </p:spPr>
        <p:txBody>
          <a:bodyPr wrap="square">
            <a:spAutoFit/>
          </a:bodyPr>
          <a:lstStyle/>
          <a:p>
            <a:r>
              <a:rPr lang="en-US" sz="1400" dirty="0">
                <a:latin typeface="Times New Roman"/>
                <a:cs typeface="Times New Roman"/>
              </a:rPr>
              <a:t>Kicker</a:t>
            </a:r>
          </a:p>
        </p:txBody>
      </p:sp>
      <p:sp>
        <p:nvSpPr>
          <p:cNvPr id="23" name="Rectangle 22">
            <a:extLst>
              <a:ext uri="{FF2B5EF4-FFF2-40B4-BE49-F238E27FC236}">
                <a16:creationId xmlns:a16="http://schemas.microsoft.com/office/drawing/2014/main" xmlns="" id="{8ECA004C-7A71-40DC-8DF3-7AE44E8A10F1}"/>
              </a:ext>
            </a:extLst>
          </p:cNvPr>
          <p:cNvSpPr/>
          <p:nvPr/>
        </p:nvSpPr>
        <p:spPr>
          <a:xfrm>
            <a:off x="6084316" y="1678990"/>
            <a:ext cx="1230883" cy="307777"/>
          </a:xfrm>
          <a:prstGeom prst="rect">
            <a:avLst/>
          </a:prstGeom>
        </p:spPr>
        <p:txBody>
          <a:bodyPr wrap="square">
            <a:spAutoFit/>
          </a:bodyPr>
          <a:lstStyle/>
          <a:p>
            <a:r>
              <a:rPr lang="en-US" sz="1400" b="1" dirty="0">
                <a:solidFill>
                  <a:srgbClr val="FF0000"/>
                </a:solidFill>
                <a:latin typeface="Times New Roman"/>
                <a:cs typeface="Times New Roman"/>
              </a:rPr>
              <a:t>Unchanged</a:t>
            </a:r>
          </a:p>
        </p:txBody>
      </p:sp>
      <p:cxnSp>
        <p:nvCxnSpPr>
          <p:cNvPr id="24" name="Straight Arrow Connector 23">
            <a:extLst>
              <a:ext uri="{FF2B5EF4-FFF2-40B4-BE49-F238E27FC236}">
                <a16:creationId xmlns:a16="http://schemas.microsoft.com/office/drawing/2014/main" xmlns="" id="{C182AC71-1D3D-4905-AA37-32313CFDD988}"/>
              </a:ext>
            </a:extLst>
          </p:cNvPr>
          <p:cNvCxnSpPr>
            <a:cxnSpLocks/>
          </p:cNvCxnSpPr>
          <p:nvPr/>
        </p:nvCxnSpPr>
        <p:spPr>
          <a:xfrm flipV="1">
            <a:off x="4445000" y="2108857"/>
            <a:ext cx="4661161" cy="31800"/>
          </a:xfrm>
          <a:prstGeom prst="straightConnector1">
            <a:avLst/>
          </a:prstGeom>
          <a:ln w="76200" cmpd="tri">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xmlns="" id="{0DE9B0F7-8635-4816-BF49-0833DEFDFE18}"/>
              </a:ext>
            </a:extLst>
          </p:cNvPr>
          <p:cNvSpPr/>
          <p:nvPr/>
        </p:nvSpPr>
        <p:spPr>
          <a:xfrm rot="18877659">
            <a:off x="104625" y="3000782"/>
            <a:ext cx="958437" cy="276999"/>
          </a:xfrm>
          <a:prstGeom prst="rect">
            <a:avLst/>
          </a:prstGeom>
        </p:spPr>
        <p:txBody>
          <a:bodyPr wrap="square">
            <a:spAutoFit/>
          </a:bodyPr>
          <a:lstStyle/>
          <a:p>
            <a:r>
              <a:rPr lang="en-US" sz="1200" b="1" dirty="0">
                <a:solidFill>
                  <a:srgbClr val="FF0000"/>
                </a:solidFill>
                <a:latin typeface="Times New Roman"/>
                <a:cs typeface="Times New Roman"/>
              </a:rPr>
              <a:t>Unchanged</a:t>
            </a:r>
          </a:p>
        </p:txBody>
      </p:sp>
      <p:sp>
        <p:nvSpPr>
          <p:cNvPr id="26" name="Rectangle 25">
            <a:extLst>
              <a:ext uri="{FF2B5EF4-FFF2-40B4-BE49-F238E27FC236}">
                <a16:creationId xmlns:a16="http://schemas.microsoft.com/office/drawing/2014/main" xmlns="" id="{6D3CA7A4-7086-412B-8927-E53051E3F3EE}"/>
              </a:ext>
            </a:extLst>
          </p:cNvPr>
          <p:cNvSpPr/>
          <p:nvPr/>
        </p:nvSpPr>
        <p:spPr>
          <a:xfrm>
            <a:off x="5366766" y="616968"/>
            <a:ext cx="2037334" cy="307777"/>
          </a:xfrm>
          <a:prstGeom prst="rect">
            <a:avLst/>
          </a:prstGeom>
        </p:spPr>
        <p:txBody>
          <a:bodyPr wrap="square">
            <a:spAutoFit/>
          </a:bodyPr>
          <a:lstStyle/>
          <a:p>
            <a:r>
              <a:rPr lang="en-US" sz="1400" b="1" dirty="0">
                <a:solidFill>
                  <a:srgbClr val="FF0000"/>
                </a:solidFill>
                <a:latin typeface="Times New Roman"/>
                <a:cs typeface="Times New Roman"/>
              </a:rPr>
              <a:t>CeC SRF accelerator</a:t>
            </a:r>
          </a:p>
        </p:txBody>
      </p:sp>
      <p:pic>
        <p:nvPicPr>
          <p:cNvPr id="7" name="Picture 6">
            <a:extLst>
              <a:ext uri="{FF2B5EF4-FFF2-40B4-BE49-F238E27FC236}">
                <a16:creationId xmlns:a16="http://schemas.microsoft.com/office/drawing/2014/main" xmlns="" id="{B33B49BB-3A2F-41D5-B861-234F9A8CE789}"/>
              </a:ext>
            </a:extLst>
          </p:cNvPr>
          <p:cNvPicPr>
            <a:picLocks noChangeAspect="1"/>
          </p:cNvPicPr>
          <p:nvPr/>
        </p:nvPicPr>
        <p:blipFill rotWithShape="1">
          <a:blip r:embed="rId4"/>
          <a:srcRect t="3663" r="19677" b="21027"/>
          <a:stretch/>
        </p:blipFill>
        <p:spPr>
          <a:xfrm>
            <a:off x="3473761" y="3656741"/>
            <a:ext cx="5686915" cy="3164613"/>
          </a:xfrm>
          <a:prstGeom prst="rect">
            <a:avLst/>
          </a:prstGeom>
          <a:ln>
            <a:solidFill>
              <a:srgbClr val="002060"/>
            </a:solidFill>
          </a:ln>
        </p:spPr>
      </p:pic>
      <p:sp>
        <p:nvSpPr>
          <p:cNvPr id="2" name="Title 1">
            <a:extLst>
              <a:ext uri="{FF2B5EF4-FFF2-40B4-BE49-F238E27FC236}">
                <a16:creationId xmlns:a16="http://schemas.microsoft.com/office/drawing/2014/main" xmlns="" id="{63D2EBA0-8308-784E-A67D-296694B9E6A4}"/>
              </a:ext>
            </a:extLst>
          </p:cNvPr>
          <p:cNvSpPr>
            <a:spLocks noGrp="1"/>
          </p:cNvSpPr>
          <p:nvPr>
            <p:ph type="title"/>
          </p:nvPr>
        </p:nvSpPr>
        <p:spPr>
          <a:xfrm>
            <a:off x="7816" y="1140"/>
            <a:ext cx="9128368" cy="1325563"/>
          </a:xfrm>
        </p:spPr>
        <p:txBody>
          <a:bodyPr/>
          <a:lstStyle/>
          <a:p>
            <a:pPr algn="ctr"/>
            <a:r>
              <a:rPr lang="en-US" dirty="0"/>
              <a:t>CeC PCA Beam Line</a:t>
            </a:r>
          </a:p>
        </p:txBody>
      </p:sp>
      <p:sp>
        <p:nvSpPr>
          <p:cNvPr id="8" name="TextBox 7">
            <a:extLst>
              <a:ext uri="{FF2B5EF4-FFF2-40B4-BE49-F238E27FC236}">
                <a16:creationId xmlns:a16="http://schemas.microsoft.com/office/drawing/2014/main" xmlns="" id="{51B4AD83-E09E-444E-A938-4EE08B27D66F}"/>
              </a:ext>
            </a:extLst>
          </p:cNvPr>
          <p:cNvSpPr txBox="1"/>
          <p:nvPr/>
        </p:nvSpPr>
        <p:spPr>
          <a:xfrm>
            <a:off x="17278" y="3767040"/>
            <a:ext cx="3547124" cy="2631490"/>
          </a:xfrm>
          <a:prstGeom prst="rect">
            <a:avLst/>
          </a:prstGeom>
          <a:noFill/>
          <a:ln>
            <a:noFill/>
          </a:ln>
        </p:spPr>
        <p:txBody>
          <a:bodyPr wrap="square" rtlCol="0">
            <a:spAutoFit/>
          </a:bodyPr>
          <a:lstStyle/>
          <a:p>
            <a:pPr marL="342900" indent="-342900">
              <a:buFontTx/>
              <a:buAutoNum type="arabicParenR"/>
            </a:pPr>
            <a:r>
              <a:rPr lang="en-US" sz="1100" dirty="0">
                <a:solidFill>
                  <a:srgbClr val="FF0000"/>
                </a:solidFill>
              </a:rPr>
              <a:t>New water cooled solenoids </a:t>
            </a:r>
          </a:p>
          <a:p>
            <a:pPr marL="342900" indent="-342900">
              <a:buFontTx/>
              <a:buAutoNum type="arabicParenR"/>
            </a:pPr>
            <a:r>
              <a:rPr lang="en-US" sz="1100" dirty="0"/>
              <a:t>Dipoles gap modification </a:t>
            </a:r>
          </a:p>
          <a:p>
            <a:pPr marL="342900" indent="-342900">
              <a:buFontTx/>
              <a:buAutoNum type="arabicParenR"/>
            </a:pPr>
            <a:r>
              <a:rPr lang="en-US" sz="1100" dirty="0"/>
              <a:t>New Stands </a:t>
            </a:r>
            <a:endParaRPr lang="en-US" sz="1100" dirty="0">
              <a:solidFill>
                <a:srgbClr val="00B050"/>
              </a:solidFill>
            </a:endParaRPr>
          </a:p>
          <a:p>
            <a:pPr marL="342900" indent="-342900">
              <a:buFontTx/>
              <a:buAutoNum type="arabicParenR"/>
            </a:pPr>
            <a:r>
              <a:rPr lang="en-US" sz="1100" dirty="0"/>
              <a:t>New Profile Monitor</a:t>
            </a:r>
            <a:endParaRPr lang="en-US" sz="1100" dirty="0">
              <a:solidFill>
                <a:srgbClr val="00B050"/>
              </a:solidFill>
            </a:endParaRPr>
          </a:p>
          <a:p>
            <a:pPr marL="342900" indent="-342900">
              <a:buFontTx/>
              <a:buAutoNum type="arabicParenR"/>
            </a:pPr>
            <a:r>
              <a:rPr lang="en-US" sz="1100" dirty="0"/>
              <a:t>New BPM housing and buttons </a:t>
            </a:r>
          </a:p>
          <a:p>
            <a:pPr marL="342900" indent="-342900">
              <a:buFontTx/>
              <a:buAutoNum type="arabicParenR"/>
            </a:pPr>
            <a:r>
              <a:rPr lang="en-US" sz="1100" dirty="0">
                <a:solidFill>
                  <a:srgbClr val="FF0000"/>
                </a:solidFill>
              </a:rPr>
              <a:t>6 pairs of corrector magnets </a:t>
            </a:r>
          </a:p>
          <a:p>
            <a:pPr marL="342900" indent="-342900">
              <a:buFontTx/>
              <a:buAutoNum type="arabicParenR"/>
            </a:pPr>
            <a:r>
              <a:rPr lang="en-US" sz="1100" dirty="0"/>
              <a:t>New Y vacuum chamber for dipoles</a:t>
            </a:r>
          </a:p>
          <a:p>
            <a:pPr marL="342900" indent="-342900">
              <a:buFontTx/>
              <a:buAutoNum type="arabicParenR"/>
            </a:pPr>
            <a:r>
              <a:rPr lang="en-US" sz="1100" dirty="0"/>
              <a:t>New NEG coated beam line vacuum chambers</a:t>
            </a:r>
          </a:p>
          <a:p>
            <a:pPr marL="342900" indent="-342900">
              <a:buFontTx/>
              <a:buAutoNum type="arabicParenR"/>
            </a:pPr>
            <a:r>
              <a:rPr lang="en-US" sz="1100" dirty="0"/>
              <a:t>New stand supports for magnets </a:t>
            </a:r>
            <a:endParaRPr lang="en-US" sz="1100" dirty="0">
              <a:solidFill>
                <a:srgbClr val="00B050"/>
              </a:solidFill>
            </a:endParaRPr>
          </a:p>
          <a:p>
            <a:pPr marL="342900" indent="-342900">
              <a:buFontTx/>
              <a:buAutoNum type="arabicParenR"/>
            </a:pPr>
            <a:r>
              <a:rPr lang="en-US" sz="1100" dirty="0"/>
              <a:t> New RF shielded bellows </a:t>
            </a:r>
            <a:endParaRPr lang="en-US" sz="1100" dirty="0">
              <a:solidFill>
                <a:srgbClr val="00B050"/>
              </a:solidFill>
            </a:endParaRPr>
          </a:p>
          <a:p>
            <a:pPr marL="342900" indent="-342900">
              <a:buFontTx/>
              <a:buAutoNum type="arabicParenR"/>
            </a:pPr>
            <a:r>
              <a:rPr lang="en-US" sz="1100" dirty="0"/>
              <a:t> New conical transitions to RHIC </a:t>
            </a:r>
            <a:endParaRPr lang="en-US" sz="1100" dirty="0">
              <a:solidFill>
                <a:srgbClr val="00B050"/>
              </a:solidFill>
            </a:endParaRPr>
          </a:p>
          <a:p>
            <a:pPr marL="342900" indent="-342900">
              <a:buFontTx/>
              <a:buAutoNum type="arabicParenR"/>
            </a:pPr>
            <a:r>
              <a:rPr lang="en-US" sz="1100" dirty="0"/>
              <a:t> New beam line supports </a:t>
            </a:r>
            <a:endParaRPr lang="en-US" sz="1100" dirty="0">
              <a:solidFill>
                <a:srgbClr val="00B050"/>
              </a:solidFill>
            </a:endParaRPr>
          </a:p>
          <a:p>
            <a:pPr marL="342900" indent="-342900">
              <a:buAutoNum type="arabicParenR"/>
            </a:pPr>
            <a:r>
              <a:rPr lang="en-US" sz="1100" dirty="0">
                <a:solidFill>
                  <a:srgbClr val="FF0000"/>
                </a:solidFill>
              </a:rPr>
              <a:t>Water Manifold for Solenoids</a:t>
            </a:r>
          </a:p>
          <a:p>
            <a:pPr marL="342900" indent="-342900">
              <a:buAutoNum type="arabicParenR"/>
            </a:pPr>
            <a:endParaRPr lang="en-US" sz="1100" dirty="0"/>
          </a:p>
          <a:p>
            <a:pPr marL="285750" indent="-285750">
              <a:buFontTx/>
              <a:buChar char="-"/>
            </a:pPr>
            <a:endParaRPr lang="en-US" sz="1100" dirty="0"/>
          </a:p>
        </p:txBody>
      </p:sp>
      <p:cxnSp>
        <p:nvCxnSpPr>
          <p:cNvPr id="9" name="Straight Arrow Connector 8">
            <a:extLst>
              <a:ext uri="{FF2B5EF4-FFF2-40B4-BE49-F238E27FC236}">
                <a16:creationId xmlns:a16="http://schemas.microsoft.com/office/drawing/2014/main" xmlns="" id="{66812ECA-43B7-4927-BA87-5EC161ADE520}"/>
              </a:ext>
            </a:extLst>
          </p:cNvPr>
          <p:cNvCxnSpPr>
            <a:cxnSpLocks/>
          </p:cNvCxnSpPr>
          <p:nvPr/>
        </p:nvCxnSpPr>
        <p:spPr>
          <a:xfrm>
            <a:off x="7365280" y="4057650"/>
            <a:ext cx="261310" cy="41895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xmlns="" id="{8F21B4B2-6276-41A1-9BA0-7493C56CC2A9}"/>
              </a:ext>
            </a:extLst>
          </p:cNvPr>
          <p:cNvSpPr txBox="1"/>
          <p:nvPr/>
        </p:nvSpPr>
        <p:spPr>
          <a:xfrm>
            <a:off x="6884346" y="3767040"/>
            <a:ext cx="1153646" cy="3077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2"/>
                </a:solidFill>
              </a:rPr>
              <a:t>Solenoid</a:t>
            </a:r>
          </a:p>
        </p:txBody>
      </p:sp>
      <p:cxnSp>
        <p:nvCxnSpPr>
          <p:cNvPr id="11" name="Straight Arrow Connector 10">
            <a:extLst>
              <a:ext uri="{FF2B5EF4-FFF2-40B4-BE49-F238E27FC236}">
                <a16:creationId xmlns:a16="http://schemas.microsoft.com/office/drawing/2014/main" xmlns="" id="{861475B3-A5CC-48EB-9F4D-F22FCF573F2C}"/>
              </a:ext>
            </a:extLst>
          </p:cNvPr>
          <p:cNvCxnSpPr>
            <a:cxnSpLocks/>
          </p:cNvCxnSpPr>
          <p:nvPr/>
        </p:nvCxnSpPr>
        <p:spPr>
          <a:xfrm>
            <a:off x="6325035" y="4117937"/>
            <a:ext cx="559311" cy="76273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xmlns="" id="{87A272F5-14E7-4220-83CC-3FEA83F44C82}"/>
              </a:ext>
            </a:extLst>
          </p:cNvPr>
          <p:cNvSpPr txBox="1"/>
          <p:nvPr/>
        </p:nvSpPr>
        <p:spPr>
          <a:xfrm>
            <a:off x="4600268" y="4322716"/>
            <a:ext cx="1958663" cy="3077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2"/>
                </a:solidFill>
              </a:rPr>
              <a:t>Profile Monitor </a:t>
            </a:r>
          </a:p>
        </p:txBody>
      </p:sp>
      <p:cxnSp>
        <p:nvCxnSpPr>
          <p:cNvPr id="13" name="Straight Arrow Connector 12">
            <a:extLst>
              <a:ext uri="{FF2B5EF4-FFF2-40B4-BE49-F238E27FC236}">
                <a16:creationId xmlns:a16="http://schemas.microsoft.com/office/drawing/2014/main" xmlns="" id="{BDDAB4A4-0C56-4D17-B836-5BE631E8EE11}"/>
              </a:ext>
            </a:extLst>
          </p:cNvPr>
          <p:cNvCxnSpPr>
            <a:cxnSpLocks/>
            <a:stCxn id="12" idx="2"/>
          </p:cNvCxnSpPr>
          <p:nvPr/>
        </p:nvCxnSpPr>
        <p:spPr>
          <a:xfrm>
            <a:off x="5579600" y="4630493"/>
            <a:ext cx="737619" cy="47416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xmlns="" id="{DC6FEBF4-82C5-49CE-A7A0-DDAA53835655}"/>
              </a:ext>
            </a:extLst>
          </p:cNvPr>
          <p:cNvSpPr txBox="1"/>
          <p:nvPr/>
        </p:nvSpPr>
        <p:spPr>
          <a:xfrm>
            <a:off x="6016611" y="3832353"/>
            <a:ext cx="773601" cy="3077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2"/>
                </a:solidFill>
              </a:rPr>
              <a:t>BPM</a:t>
            </a:r>
          </a:p>
        </p:txBody>
      </p:sp>
      <p:sp>
        <p:nvSpPr>
          <p:cNvPr id="15" name="TextBox 14">
            <a:extLst>
              <a:ext uri="{FF2B5EF4-FFF2-40B4-BE49-F238E27FC236}">
                <a16:creationId xmlns:a16="http://schemas.microsoft.com/office/drawing/2014/main" xmlns="" id="{78E21DA5-A6D3-418E-AFE5-B8911B8E9628}"/>
              </a:ext>
            </a:extLst>
          </p:cNvPr>
          <p:cNvSpPr txBox="1"/>
          <p:nvPr/>
        </p:nvSpPr>
        <p:spPr>
          <a:xfrm>
            <a:off x="3577372" y="4879722"/>
            <a:ext cx="1281999" cy="3077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1400" b="1" dirty="0">
                <a:ln/>
                <a:solidFill>
                  <a:schemeClr val="accent2"/>
                </a:solidFill>
              </a:rPr>
              <a:t>V/H Trims</a:t>
            </a:r>
          </a:p>
        </p:txBody>
      </p:sp>
      <p:cxnSp>
        <p:nvCxnSpPr>
          <p:cNvPr id="16" name="Straight Arrow Connector 15">
            <a:extLst>
              <a:ext uri="{FF2B5EF4-FFF2-40B4-BE49-F238E27FC236}">
                <a16:creationId xmlns:a16="http://schemas.microsoft.com/office/drawing/2014/main" xmlns="" id="{894A3FBE-1295-41A9-9DD8-226222D65883}"/>
              </a:ext>
            </a:extLst>
          </p:cNvPr>
          <p:cNvCxnSpPr>
            <a:cxnSpLocks/>
          </p:cNvCxnSpPr>
          <p:nvPr/>
        </p:nvCxnSpPr>
        <p:spPr>
          <a:xfrm>
            <a:off x="4172311" y="5162103"/>
            <a:ext cx="664969" cy="53792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32" name="Picture 31">
            <a:extLst>
              <a:ext uri="{FF2B5EF4-FFF2-40B4-BE49-F238E27FC236}">
                <a16:creationId xmlns:a16="http://schemas.microsoft.com/office/drawing/2014/main" xmlns="" id="{EFDE1FA8-E6A3-4529-BEC8-5E7BFB69CB72}"/>
              </a:ext>
            </a:extLst>
          </p:cNvPr>
          <p:cNvPicPr>
            <a:picLocks noChangeAspect="1"/>
          </p:cNvPicPr>
          <p:nvPr/>
        </p:nvPicPr>
        <p:blipFill>
          <a:blip r:embed="rId5"/>
          <a:stretch>
            <a:fillRect/>
          </a:stretch>
        </p:blipFill>
        <p:spPr>
          <a:xfrm>
            <a:off x="7269166" y="5418202"/>
            <a:ext cx="1836995" cy="1377746"/>
          </a:xfrm>
          <a:prstGeom prst="rect">
            <a:avLst/>
          </a:prstGeom>
        </p:spPr>
      </p:pic>
      <p:sp>
        <p:nvSpPr>
          <p:cNvPr id="4" name="Rectangle 3">
            <a:extLst>
              <a:ext uri="{FF2B5EF4-FFF2-40B4-BE49-F238E27FC236}">
                <a16:creationId xmlns:a16="http://schemas.microsoft.com/office/drawing/2014/main" xmlns="" id="{7262C652-55BE-4B14-93E1-7B17D6F7D0D6}"/>
              </a:ext>
            </a:extLst>
          </p:cNvPr>
          <p:cNvSpPr/>
          <p:nvPr/>
        </p:nvSpPr>
        <p:spPr>
          <a:xfrm>
            <a:off x="37838" y="1944180"/>
            <a:ext cx="4365173" cy="15586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6">
            <a:extLst>
              <a:ext uri="{FF2B5EF4-FFF2-40B4-BE49-F238E27FC236}">
                <a16:creationId xmlns:a16="http://schemas.microsoft.com/office/drawing/2014/main" xmlns="" id="{B9124D95-BCFE-4BD3-B38D-6B801F0F2360}"/>
              </a:ext>
            </a:extLst>
          </p:cNvPr>
          <p:cNvSpPr/>
          <p:nvPr/>
        </p:nvSpPr>
        <p:spPr>
          <a:xfrm>
            <a:off x="1898345" y="1376422"/>
            <a:ext cx="569927" cy="8093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xmlns="" id="{7F3AAC4C-BC23-492B-9835-021760C0A68F}"/>
              </a:ext>
            </a:extLst>
          </p:cNvPr>
          <p:cNvCxnSpPr>
            <a:cxnSpLocks/>
            <a:stCxn id="4" idx="2"/>
          </p:cNvCxnSpPr>
          <p:nvPr/>
        </p:nvCxnSpPr>
        <p:spPr>
          <a:xfrm>
            <a:off x="2220425" y="3502852"/>
            <a:ext cx="1245520" cy="89203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652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fig54_3.png">
            <a:extLst>
              <a:ext uri="{FF2B5EF4-FFF2-40B4-BE49-F238E27FC236}">
                <a16:creationId xmlns:a16="http://schemas.microsoft.com/office/drawing/2014/main" xmlns="" id="{AE11881E-955D-4F7F-996A-CB2C0BB464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42489" y="701548"/>
            <a:ext cx="5023661" cy="2956724"/>
          </a:xfrm>
          <a:prstGeom prst="rect">
            <a:avLst/>
          </a:prstGeom>
        </p:spPr>
      </p:pic>
      <p:sp>
        <p:nvSpPr>
          <p:cNvPr id="2" name="Title 1"/>
          <p:cNvSpPr>
            <a:spLocks noGrp="1"/>
          </p:cNvSpPr>
          <p:nvPr>
            <p:ph type="title"/>
          </p:nvPr>
        </p:nvSpPr>
        <p:spPr>
          <a:xfrm>
            <a:off x="1" y="0"/>
            <a:ext cx="8686800" cy="1690689"/>
          </a:xfrm>
        </p:spPr>
        <p:txBody>
          <a:bodyPr/>
          <a:lstStyle/>
          <a:p>
            <a:pPr algn="ctr"/>
            <a:r>
              <a:rPr lang="en-US" dirty="0"/>
              <a:t>113 MHz SRF Gun</a:t>
            </a:r>
          </a:p>
        </p:txBody>
      </p:sp>
      <p:sp>
        <p:nvSpPr>
          <p:cNvPr id="16" name="TextBox 15">
            <a:extLst>
              <a:ext uri="{FF2B5EF4-FFF2-40B4-BE49-F238E27FC236}">
                <a16:creationId xmlns:a16="http://schemas.microsoft.com/office/drawing/2014/main" xmlns="" id="{FF5911E2-A2D7-6B4B-9100-8794F5D361CB}"/>
              </a:ext>
            </a:extLst>
          </p:cNvPr>
          <p:cNvSpPr txBox="1"/>
          <p:nvPr/>
        </p:nvSpPr>
        <p:spPr>
          <a:xfrm>
            <a:off x="3477187" y="3926296"/>
            <a:ext cx="2997937" cy="1815882"/>
          </a:xfrm>
          <a:prstGeom prst="rect">
            <a:avLst/>
          </a:prstGeom>
          <a:noFill/>
        </p:spPr>
        <p:txBody>
          <a:bodyPr wrap="none" rtlCol="0">
            <a:spAutoFit/>
          </a:bodyPr>
          <a:lstStyle/>
          <a:p>
            <a:pPr marL="285750" indent="-285750">
              <a:buFont typeface="Arial" panose="020B0604020202020204" pitchFamily="34" charset="0"/>
              <a:buChar char="•"/>
            </a:pPr>
            <a:r>
              <a:rPr lang="en-US" sz="1400" dirty="0"/>
              <a:t>Quarter wave design</a:t>
            </a:r>
          </a:p>
          <a:p>
            <a:pPr marL="285750" indent="-285750">
              <a:buFont typeface="Arial" panose="020B0604020202020204" pitchFamily="34" charset="0"/>
              <a:buChar char="•"/>
            </a:pPr>
            <a:r>
              <a:rPr lang="en-US" sz="1400" dirty="0"/>
              <a:t>Operates at 4.2ºK</a:t>
            </a:r>
          </a:p>
          <a:p>
            <a:pPr marL="285750" indent="-285750">
              <a:buFont typeface="Arial" panose="020B0604020202020204" pitchFamily="34" charset="0"/>
              <a:buChar char="•"/>
            </a:pPr>
            <a:r>
              <a:rPr lang="en-US" sz="1400" dirty="0"/>
              <a:t>Cathode is at room temperature</a:t>
            </a:r>
          </a:p>
          <a:p>
            <a:pPr marL="285750" indent="-285750">
              <a:buFont typeface="Arial" panose="020B0604020202020204" pitchFamily="34" charset="0"/>
              <a:buChar char="•"/>
            </a:pPr>
            <a:r>
              <a:rPr lang="en-US" sz="1400" dirty="0"/>
              <a:t>Stalk serves as field pick-up</a:t>
            </a:r>
          </a:p>
          <a:p>
            <a:pPr marL="285750" indent="-285750">
              <a:buFont typeface="Arial" panose="020B0604020202020204" pitchFamily="34" charset="0"/>
              <a:buChar char="•"/>
            </a:pPr>
            <a:r>
              <a:rPr lang="en-US" sz="1400" dirty="0"/>
              <a:t>Manual coarse tuners</a:t>
            </a:r>
          </a:p>
          <a:p>
            <a:pPr marL="285750" indent="-285750">
              <a:buFont typeface="Arial" panose="020B0604020202020204" pitchFamily="34" charset="0"/>
              <a:buChar char="•"/>
            </a:pPr>
            <a:r>
              <a:rPr lang="en-US" sz="1400" dirty="0"/>
              <a:t>FPC serves as fine tuner</a:t>
            </a:r>
          </a:p>
          <a:p>
            <a:pPr marL="285750" indent="-285750">
              <a:buFont typeface="Arial" panose="020B0604020202020204" pitchFamily="34" charset="0"/>
              <a:buChar char="•"/>
            </a:pPr>
            <a:r>
              <a:rPr lang="en-US" sz="1400" dirty="0"/>
              <a:t>Maximal CW voltage 1.25 MV</a:t>
            </a:r>
          </a:p>
          <a:p>
            <a:pPr marL="285750" indent="-285750">
              <a:buFont typeface="Arial" panose="020B0604020202020204" pitchFamily="34" charset="0"/>
              <a:buChar char="•"/>
            </a:pPr>
            <a:r>
              <a:rPr lang="en-US" sz="1400" dirty="0"/>
              <a:t>Maximal charge 10.7 </a:t>
            </a:r>
            <a:r>
              <a:rPr lang="en-US" sz="1400" dirty="0" err="1"/>
              <a:t>nC</a:t>
            </a:r>
            <a:endParaRPr lang="en-US" sz="1400" dirty="0"/>
          </a:p>
        </p:txBody>
      </p:sp>
      <p:pic>
        <p:nvPicPr>
          <p:cNvPr id="6" name="Picture 5">
            <a:extLst>
              <a:ext uri="{FF2B5EF4-FFF2-40B4-BE49-F238E27FC236}">
                <a16:creationId xmlns:a16="http://schemas.microsoft.com/office/drawing/2014/main" xmlns="" id="{F23D6C1A-D1BF-47B7-AAA2-7173A5E5E1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10" t="4251" r="5554" b="6879"/>
          <a:stretch/>
        </p:blipFill>
        <p:spPr>
          <a:xfrm>
            <a:off x="53828" y="1232143"/>
            <a:ext cx="3082703" cy="4393713"/>
          </a:xfrm>
          <a:prstGeom prst="rect">
            <a:avLst/>
          </a:prstGeom>
        </p:spPr>
      </p:pic>
      <p:pic>
        <p:nvPicPr>
          <p:cNvPr id="7" name="Picture 6">
            <a:extLst>
              <a:ext uri="{FF2B5EF4-FFF2-40B4-BE49-F238E27FC236}">
                <a16:creationId xmlns:a16="http://schemas.microsoft.com/office/drawing/2014/main" xmlns="" id="{1F1FD3D1-C8CA-4777-A8EA-91F3DDB0F8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15781" y="3744828"/>
            <a:ext cx="2064459" cy="1904061"/>
          </a:xfrm>
          <a:prstGeom prst="rect">
            <a:avLst/>
          </a:prstGeom>
          <a:ln>
            <a:noFill/>
          </a:ln>
        </p:spPr>
      </p:pic>
    </p:spTree>
    <p:extLst>
      <p:ext uri="{BB962C8B-B14F-4D97-AF65-F5344CB8AC3E}">
        <p14:creationId xmlns:p14="http://schemas.microsoft.com/office/powerpoint/2010/main" val="2390502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sz="3600" dirty="0"/>
              <a:t>113 MHz Fundamental Power Coupler</a:t>
            </a:r>
          </a:p>
        </p:txBody>
      </p:sp>
      <p:pic>
        <p:nvPicPr>
          <p:cNvPr id="21" name="Picture 2" descr="C:\Users\jcbrutus\Desktop\New folder\112_fpc_solenoid-1.jpg">
            <a:extLst>
              <a:ext uri="{FF2B5EF4-FFF2-40B4-BE49-F238E27FC236}">
                <a16:creationId xmlns:a16="http://schemas.microsoft.com/office/drawing/2014/main" xmlns="" id="{EACCC1E1-A3C9-49C7-9A74-91A1ABFAD5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26408" b="18638"/>
          <a:stretch/>
        </p:blipFill>
        <p:spPr bwMode="auto">
          <a:xfrm>
            <a:off x="46973" y="677197"/>
            <a:ext cx="2705088" cy="1808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xmlns="" id="{B49022A9-A470-4FD2-A8C6-768635AE09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0" r="10205"/>
          <a:stretch/>
        </p:blipFill>
        <p:spPr>
          <a:xfrm>
            <a:off x="5148124" y="677198"/>
            <a:ext cx="2093077" cy="1808626"/>
          </a:xfrm>
          <a:prstGeom prst="rect">
            <a:avLst/>
          </a:prstGeom>
        </p:spPr>
      </p:pic>
      <p:pic>
        <p:nvPicPr>
          <p:cNvPr id="24" name="Picture 23">
            <a:extLst>
              <a:ext uri="{FF2B5EF4-FFF2-40B4-BE49-F238E27FC236}">
                <a16:creationId xmlns:a16="http://schemas.microsoft.com/office/drawing/2014/main" xmlns="" id="{416C064F-1E28-4864-9467-BB3313939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6" r="3293"/>
          <a:stretch/>
        </p:blipFill>
        <p:spPr>
          <a:xfrm>
            <a:off x="2844909" y="677197"/>
            <a:ext cx="2223932" cy="1808626"/>
          </a:xfrm>
          <a:prstGeom prst="rect">
            <a:avLst/>
          </a:prstGeom>
        </p:spPr>
      </p:pic>
      <p:pic>
        <p:nvPicPr>
          <p:cNvPr id="25" name="Picture 24">
            <a:extLst>
              <a:ext uri="{FF2B5EF4-FFF2-40B4-BE49-F238E27FC236}">
                <a16:creationId xmlns:a16="http://schemas.microsoft.com/office/drawing/2014/main" xmlns="" id="{F34F5DE9-ECB9-408C-B069-D1213B702F09}"/>
              </a:ext>
            </a:extLst>
          </p:cNvPr>
          <p:cNvPicPr>
            <a:picLocks noChangeAspect="1"/>
          </p:cNvPicPr>
          <p:nvPr/>
        </p:nvPicPr>
        <p:blipFill rotWithShape="1">
          <a:blip r:embed="rId5"/>
          <a:srcRect t="5488" b="4924"/>
          <a:stretch/>
        </p:blipFill>
        <p:spPr>
          <a:xfrm>
            <a:off x="46973" y="2581357"/>
            <a:ext cx="2813793" cy="1352954"/>
          </a:xfrm>
          <a:prstGeom prst="rect">
            <a:avLst/>
          </a:prstGeom>
        </p:spPr>
      </p:pic>
      <p:sp>
        <p:nvSpPr>
          <p:cNvPr id="27" name="Rectangle 26">
            <a:extLst>
              <a:ext uri="{FF2B5EF4-FFF2-40B4-BE49-F238E27FC236}">
                <a16:creationId xmlns:a16="http://schemas.microsoft.com/office/drawing/2014/main" xmlns="" id="{403854F2-C1B0-4844-90F6-483669F44E81}"/>
              </a:ext>
            </a:extLst>
          </p:cNvPr>
          <p:cNvSpPr/>
          <p:nvPr/>
        </p:nvSpPr>
        <p:spPr>
          <a:xfrm>
            <a:off x="69251" y="3955905"/>
            <a:ext cx="9119355" cy="2308324"/>
          </a:xfrm>
          <a:prstGeom prst="rect">
            <a:avLst/>
          </a:prstGeom>
        </p:spPr>
        <p:txBody>
          <a:bodyPr wrap="square">
            <a:spAutoFit/>
          </a:bodyPr>
          <a:lstStyle/>
          <a:p>
            <a:pPr marL="342900" indent="-342900">
              <a:buFont typeface="Arial" panose="020B0604020202020204" pitchFamily="34" charset="0"/>
              <a:buChar char="•"/>
            </a:pPr>
            <a:r>
              <a:rPr lang="en-US" sz="1600" dirty="0"/>
              <a:t>The fundamental power coupler(FPC) is a coaxial-type coupler similar to one used in the Naval Postgraduate School (NPS) gun. </a:t>
            </a:r>
          </a:p>
          <a:p>
            <a:pPr marL="342900" indent="-342900">
              <a:buFont typeface="Arial" panose="020B0604020202020204" pitchFamily="34" charset="0"/>
              <a:buChar char="•"/>
            </a:pPr>
            <a:r>
              <a:rPr lang="en-US" sz="1600" dirty="0"/>
              <a:t>The FPC is attached to the beam exit port of the SRF gun. </a:t>
            </a:r>
          </a:p>
          <a:p>
            <a:pPr marL="342900" indent="-342900">
              <a:buFont typeface="Arial" panose="020B0604020202020204" pitchFamily="34" charset="0"/>
              <a:buChar char="•"/>
            </a:pPr>
            <a:r>
              <a:rPr lang="en-US" sz="1600" dirty="0"/>
              <a:t>Its hollow center conductor, or coupling tube, allows the passage of the laser and electron beams.</a:t>
            </a:r>
          </a:p>
          <a:p>
            <a:pPr marL="342900" indent="-342900">
              <a:buFont typeface="Arial" panose="020B0604020202020204" pitchFamily="34" charset="0"/>
              <a:buChar char="•"/>
            </a:pPr>
            <a:r>
              <a:rPr lang="en-US" sz="1600" dirty="0"/>
              <a:t>The cavity’s resonant frequency can be tuned by adjusting the penetration of the coupling tube as well as adjust the coupling strength.</a:t>
            </a:r>
          </a:p>
          <a:p>
            <a:pPr marL="342900" indent="-342900">
              <a:buFont typeface="Arial" panose="020B0604020202020204" pitchFamily="34" charset="0"/>
              <a:buChar char="•"/>
            </a:pPr>
            <a:r>
              <a:rPr lang="en-US" sz="1600" dirty="0"/>
              <a:t>The FPC is gold plated to reduce radiation heat load into 4.2K niobium cavity.</a:t>
            </a:r>
          </a:p>
          <a:p>
            <a:pPr marL="342900" indent="-342900">
              <a:buFont typeface="Arial" panose="020B0604020202020204" pitchFamily="34" charset="0"/>
              <a:buChar char="•"/>
            </a:pPr>
            <a:endParaRPr lang="en-US" sz="1600" dirty="0"/>
          </a:p>
        </p:txBody>
      </p:sp>
      <p:pic>
        <p:nvPicPr>
          <p:cNvPr id="22" name="Picture 21">
            <a:extLst>
              <a:ext uri="{FF2B5EF4-FFF2-40B4-BE49-F238E27FC236}">
                <a16:creationId xmlns:a16="http://schemas.microsoft.com/office/drawing/2014/main" xmlns="" id="{81B9E947-2553-4143-B7B1-447D9AF426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11" r="17440"/>
          <a:stretch/>
        </p:blipFill>
        <p:spPr>
          <a:xfrm>
            <a:off x="7331051" y="675142"/>
            <a:ext cx="1749517" cy="1808626"/>
          </a:xfrm>
          <a:prstGeom prst="rect">
            <a:avLst/>
          </a:prstGeom>
        </p:spPr>
      </p:pic>
      <p:pic>
        <p:nvPicPr>
          <p:cNvPr id="28" name="Picture 27">
            <a:extLst>
              <a:ext uri="{FF2B5EF4-FFF2-40B4-BE49-F238E27FC236}">
                <a16:creationId xmlns:a16="http://schemas.microsoft.com/office/drawing/2014/main" xmlns="" id="{DEB76BC3-F27B-4862-8259-BF689B289E56}"/>
              </a:ext>
            </a:extLst>
          </p:cNvPr>
          <p:cNvPicPr>
            <a:picLocks noChangeAspect="1"/>
          </p:cNvPicPr>
          <p:nvPr/>
        </p:nvPicPr>
        <p:blipFill>
          <a:blip r:embed="rId7"/>
          <a:stretch>
            <a:fillRect/>
          </a:stretch>
        </p:blipFill>
        <p:spPr>
          <a:xfrm>
            <a:off x="2956350" y="2581357"/>
            <a:ext cx="3326886" cy="1352954"/>
          </a:xfrm>
          <a:prstGeom prst="rect">
            <a:avLst/>
          </a:prstGeom>
        </p:spPr>
      </p:pic>
      <p:pic>
        <p:nvPicPr>
          <p:cNvPr id="32" name="Picture 31">
            <a:extLst>
              <a:ext uri="{FF2B5EF4-FFF2-40B4-BE49-F238E27FC236}">
                <a16:creationId xmlns:a16="http://schemas.microsoft.com/office/drawing/2014/main" xmlns="" id="{984681E1-F554-49DF-8F90-980D10057DF8}"/>
              </a:ext>
            </a:extLst>
          </p:cNvPr>
          <p:cNvPicPr>
            <a:picLocks noChangeAspect="1"/>
          </p:cNvPicPr>
          <p:nvPr/>
        </p:nvPicPr>
        <p:blipFill rotWithShape="1">
          <a:blip r:embed="rId8"/>
          <a:srcRect b="8596"/>
          <a:stretch/>
        </p:blipFill>
        <p:spPr>
          <a:xfrm>
            <a:off x="6346206" y="2581357"/>
            <a:ext cx="2734362" cy="1352954"/>
          </a:xfrm>
          <a:prstGeom prst="rect">
            <a:avLst/>
          </a:prstGeom>
        </p:spPr>
      </p:pic>
    </p:spTree>
    <p:extLst>
      <p:ext uri="{BB962C8B-B14F-4D97-AF65-F5344CB8AC3E}">
        <p14:creationId xmlns:p14="http://schemas.microsoft.com/office/powerpoint/2010/main" val="2159081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130654"/>
            <a:ext cx="9144000" cy="1802866"/>
          </a:xfrm>
          <a:prstGeom prst="rect">
            <a:avLst/>
          </a:prstGeom>
        </p:spPr>
      </p:pic>
      <p:sp>
        <p:nvSpPr>
          <p:cNvPr id="2" name="Title 1"/>
          <p:cNvSpPr>
            <a:spLocks noGrp="1"/>
          </p:cNvSpPr>
          <p:nvPr>
            <p:ph type="title"/>
          </p:nvPr>
        </p:nvSpPr>
        <p:spPr>
          <a:xfrm>
            <a:off x="-1" y="0"/>
            <a:ext cx="9143999" cy="641350"/>
          </a:xfrm>
          <a:solidFill>
            <a:schemeClr val="bg1"/>
          </a:solidFill>
        </p:spPr>
        <p:txBody>
          <a:bodyPr>
            <a:normAutofit fontScale="90000"/>
          </a:bodyPr>
          <a:lstStyle/>
          <a:p>
            <a:pPr algn="ctr"/>
            <a:r>
              <a:rPr lang="en-US" dirty="0"/>
              <a:t>113 MHz </a:t>
            </a:r>
            <a:r>
              <a:rPr lang="en-US" sz="4400" dirty="0"/>
              <a:t>Fundamental</a:t>
            </a:r>
            <a:r>
              <a:rPr lang="en-US" dirty="0"/>
              <a:t> Power Coupler</a:t>
            </a:r>
            <a:endParaRPr lang="en-US" sz="2200" dirty="0">
              <a:solidFill>
                <a:srgbClr val="00B050"/>
              </a:solidFill>
            </a:endParaRPr>
          </a:p>
        </p:txBody>
      </p:sp>
      <p:sp>
        <p:nvSpPr>
          <p:cNvPr id="4" name="Oval 3"/>
          <p:cNvSpPr/>
          <p:nvPr/>
        </p:nvSpPr>
        <p:spPr>
          <a:xfrm>
            <a:off x="7581901" y="1134687"/>
            <a:ext cx="419099" cy="389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8542971">
            <a:off x="6324791" y="1868742"/>
            <a:ext cx="1614704" cy="15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981" t="20185" r="18004" b="27795"/>
          <a:stretch/>
        </p:blipFill>
        <p:spPr>
          <a:xfrm>
            <a:off x="1400596" y="4197769"/>
            <a:ext cx="6448004" cy="2279231"/>
          </a:xfrm>
          <a:prstGeom prst="rect">
            <a:avLst/>
          </a:prstGeom>
        </p:spPr>
      </p:pic>
      <p:sp>
        <p:nvSpPr>
          <p:cNvPr id="22" name="TextBox 21"/>
          <p:cNvSpPr txBox="1"/>
          <p:nvPr/>
        </p:nvSpPr>
        <p:spPr>
          <a:xfrm>
            <a:off x="0" y="1825032"/>
            <a:ext cx="9523141" cy="2062103"/>
          </a:xfrm>
          <a:prstGeom prst="rect">
            <a:avLst/>
          </a:prstGeom>
          <a:noFill/>
        </p:spPr>
        <p:txBody>
          <a:bodyPr wrap="square" rtlCol="0">
            <a:spAutoFit/>
          </a:bodyPr>
          <a:lstStyle/>
          <a:p>
            <a:pPr marL="285750" indent="-285750">
              <a:buFont typeface="Arial" charset="0"/>
              <a:buChar char="•"/>
            </a:pPr>
            <a:r>
              <a:rPr lang="en-US" sz="1600" dirty="0"/>
              <a:t> Cooling of inner and outer conductor for heat load shown below</a:t>
            </a:r>
          </a:p>
          <a:p>
            <a:pPr marL="285750" indent="-285750">
              <a:buFont typeface="Arial" charset="0"/>
              <a:buChar char="•"/>
            </a:pPr>
            <a:r>
              <a:rPr lang="en-US" sz="1600" dirty="0"/>
              <a:t> FPC Inner conductor is Water Cooled </a:t>
            </a:r>
          </a:p>
          <a:p>
            <a:pPr marL="285750" indent="-285750">
              <a:buFont typeface="Arial" charset="0"/>
              <a:buChar char="•"/>
            </a:pPr>
            <a:r>
              <a:rPr lang="en-US" sz="1600" dirty="0"/>
              <a:t> FPC Outer conductor is forced Air Cooled </a:t>
            </a:r>
          </a:p>
          <a:p>
            <a:pPr marL="285750" indent="-285750">
              <a:buFont typeface="Arial" charset="0"/>
              <a:buChar char="•"/>
            </a:pPr>
            <a:r>
              <a:rPr lang="en-US" sz="1600" dirty="0"/>
              <a:t> Tuning range 4cm with special bellows allowing </a:t>
            </a:r>
            <a:r>
              <a:rPr lang="en-US" sz="1600" u="sng" dirty="0"/>
              <a:t>+</a:t>
            </a:r>
            <a:r>
              <a:rPr lang="en-US" sz="1600" dirty="0"/>
              <a:t> .984” travel from Ameriflex</a:t>
            </a:r>
          </a:p>
          <a:p>
            <a:pPr marL="285750" indent="-285750">
              <a:buFont typeface="Arial" charset="0"/>
              <a:buChar char="•"/>
            </a:pPr>
            <a:r>
              <a:rPr lang="en-US" sz="1600" dirty="0"/>
              <a:t> Position Resolution 500nm </a:t>
            </a:r>
          </a:p>
          <a:p>
            <a:pPr marL="285750" indent="-285750">
              <a:buFont typeface="Arial" charset="0"/>
              <a:buChar char="•"/>
            </a:pPr>
            <a:r>
              <a:rPr lang="en-US" sz="1600" dirty="0"/>
              <a:t> Copper plate (25 microns) ID of outer conductor (including formed bellows and antenna) </a:t>
            </a:r>
          </a:p>
          <a:p>
            <a:pPr marL="285750" indent="-285750">
              <a:buFont typeface="Arial" charset="0"/>
              <a:buChar char="•"/>
            </a:pPr>
            <a:r>
              <a:rPr lang="en-US" sz="1600" dirty="0"/>
              <a:t> Copper plate (25 microns) OD of inner conductor</a:t>
            </a:r>
          </a:p>
          <a:p>
            <a:pPr marL="285750" indent="-285750">
              <a:buFont typeface="Arial" charset="0"/>
              <a:buChar char="•"/>
            </a:pPr>
            <a:r>
              <a:rPr lang="en-US" sz="1600" dirty="0"/>
              <a:t> 1 cm thick inner conduction with 5mm radius at the end</a:t>
            </a:r>
          </a:p>
        </p:txBody>
      </p:sp>
      <p:cxnSp>
        <p:nvCxnSpPr>
          <p:cNvPr id="23" name="Straight Connector 22"/>
          <p:cNvCxnSpPr/>
          <p:nvPr/>
        </p:nvCxnSpPr>
        <p:spPr>
          <a:xfrm>
            <a:off x="3124200" y="5181600"/>
            <a:ext cx="1982895"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p:nvPr/>
        </p:nvCxnSpPr>
        <p:spPr>
          <a:xfrm>
            <a:off x="3124200" y="5127108"/>
            <a:ext cx="0" cy="13069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a:off x="3048000" y="5257800"/>
            <a:ext cx="4645641"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a:xfrm flipV="1">
            <a:off x="3962400" y="4267200"/>
            <a:ext cx="685800" cy="914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705600" y="3962400"/>
            <a:ext cx="762000" cy="12954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2667000" y="4495800"/>
            <a:ext cx="4572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286000" y="4191000"/>
            <a:ext cx="1295400" cy="369332"/>
          </a:xfrm>
          <a:prstGeom prst="rect">
            <a:avLst/>
          </a:prstGeom>
        </p:spPr>
        <p:txBody>
          <a:bodyPr wrap="square">
            <a:spAutoFit/>
          </a:bodyPr>
          <a:lstStyle/>
          <a:p>
            <a:r>
              <a:rPr lang="en-US" dirty="0">
                <a:solidFill>
                  <a:srgbClr val="C00000"/>
                </a:solidFill>
              </a:rPr>
              <a:t>21.9 W</a:t>
            </a:r>
          </a:p>
        </p:txBody>
      </p:sp>
      <p:sp>
        <p:nvSpPr>
          <p:cNvPr id="31" name="Rectangle 30"/>
          <p:cNvSpPr/>
          <p:nvPr/>
        </p:nvSpPr>
        <p:spPr>
          <a:xfrm>
            <a:off x="4343400" y="3962400"/>
            <a:ext cx="1066800" cy="369332"/>
          </a:xfrm>
          <a:prstGeom prst="rect">
            <a:avLst/>
          </a:prstGeom>
        </p:spPr>
        <p:txBody>
          <a:bodyPr wrap="square">
            <a:spAutoFit/>
          </a:bodyPr>
          <a:lstStyle/>
          <a:p>
            <a:r>
              <a:rPr lang="en-US" dirty="0">
                <a:solidFill>
                  <a:schemeClr val="accent6"/>
                </a:solidFill>
              </a:rPr>
              <a:t>554.6 W</a:t>
            </a:r>
          </a:p>
        </p:txBody>
      </p:sp>
      <p:sp>
        <p:nvSpPr>
          <p:cNvPr id="32" name="Rectangle 31"/>
          <p:cNvSpPr/>
          <p:nvPr/>
        </p:nvSpPr>
        <p:spPr>
          <a:xfrm>
            <a:off x="7239000" y="3657600"/>
            <a:ext cx="838200" cy="369332"/>
          </a:xfrm>
          <a:prstGeom prst="rect">
            <a:avLst/>
          </a:prstGeom>
        </p:spPr>
        <p:txBody>
          <a:bodyPr wrap="square">
            <a:spAutoFit/>
          </a:bodyPr>
          <a:lstStyle/>
          <a:p>
            <a:r>
              <a:rPr lang="en-US" dirty="0">
                <a:solidFill>
                  <a:srgbClr val="92D050"/>
                </a:solidFill>
              </a:rPr>
              <a:t>1 kW</a:t>
            </a:r>
          </a:p>
        </p:txBody>
      </p:sp>
    </p:spTree>
    <p:extLst>
      <p:ext uri="{BB962C8B-B14F-4D97-AF65-F5344CB8AC3E}">
        <p14:creationId xmlns:p14="http://schemas.microsoft.com/office/powerpoint/2010/main" val="34637956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C-layout-060618.potx" id="{8B7CDE3D-D89C-4A36-BC3E-E437AD1D2D60}" vid="{20E400B8-72C1-41A5-AA0D-1D3FAC9B08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CeC-layout-060618</Template>
  <TotalTime>2047</TotalTime>
  <Words>1263</Words>
  <Application>Microsoft Macintosh PowerPoint</Application>
  <PresentationFormat>On-screen Show (4:3)</PresentationFormat>
  <Paragraphs>278</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Calibri</vt:lpstr>
      <vt:lpstr>Mangal</vt:lpstr>
      <vt:lpstr>ＭＳ Ｐゴシック</vt:lpstr>
      <vt:lpstr>Symbol</vt:lpstr>
      <vt:lpstr>Times New Roman</vt:lpstr>
      <vt:lpstr>Arial</vt:lpstr>
      <vt:lpstr>Office Theme</vt:lpstr>
      <vt:lpstr>CeC Engineering</vt:lpstr>
      <vt:lpstr>Outline</vt:lpstr>
      <vt:lpstr>1002 Building Layout</vt:lpstr>
      <vt:lpstr>PowerPoint Presentation</vt:lpstr>
      <vt:lpstr>CeC PoP Beam Line</vt:lpstr>
      <vt:lpstr>CeC PCA Beam Line</vt:lpstr>
      <vt:lpstr>113 MHz SRF Gun</vt:lpstr>
      <vt:lpstr>113 MHz Fundamental Power Coupler</vt:lpstr>
      <vt:lpstr>113 MHz Fundamental Power Coupler</vt:lpstr>
      <vt:lpstr>113 MHz RF Cathode Stalk</vt:lpstr>
      <vt:lpstr>113 MHz Cathode Injection System</vt:lpstr>
      <vt:lpstr>113 MHz Water Interlock System</vt:lpstr>
      <vt:lpstr>500MHz Buncher Cavity System</vt:lpstr>
      <vt:lpstr>704 MHz SRF Booster Cryomodule</vt:lpstr>
      <vt:lpstr>704 MHz 5-Cell Cavity</vt:lpstr>
      <vt:lpstr>704 MHz 5-Cell Cavity Tuning Analysis</vt:lpstr>
      <vt:lpstr>704 MHz SRF Cavity FPC</vt:lpstr>
      <vt:lpstr>704 MHz SRF Cavity Tuner</vt:lpstr>
      <vt:lpstr>704 MHz SRF Cavity Repair</vt:lpstr>
      <vt:lpstr>Solenoids</vt:lpstr>
      <vt:lpstr>Y dipole chamber</vt:lpstr>
      <vt:lpstr>Dipole Gap Modification</vt:lpstr>
      <vt:lpstr>Profile Monitor</vt:lpstr>
      <vt:lpstr>RHIC to CeC Transition</vt:lpstr>
      <vt:lpstr>CeC CPA Common Section</vt:lpstr>
      <vt:lpstr>CeC CPA Common Section</vt:lpstr>
      <vt:lpstr>Summary</vt:lpstr>
      <vt:lpstr>Acknowledgment</vt:lpstr>
      <vt:lpstr>113 MHz FPC Components</vt:lpstr>
      <vt:lpstr>113 MHz RF Cathode End</vt:lpstr>
      <vt:lpstr>112 MHz FPC Inner Conductor Analysis</vt:lpstr>
    </vt:vector>
  </TitlesOfParts>
  <Manager/>
  <Company/>
  <LinksUpToDate>false</LinksUpToDate>
  <SharedDoc>false</SharedDoc>
  <HyperlinkBase/>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Hamdi, Karim</dc:creator>
  <cp:keywords/>
  <dc:description/>
  <cp:lastModifiedBy>Microsoft Office User</cp:lastModifiedBy>
  <cp:revision>109</cp:revision>
  <cp:lastPrinted>2018-08-21T19:13:24Z</cp:lastPrinted>
  <dcterms:created xsi:type="dcterms:W3CDTF">2018-06-06T13:40:52Z</dcterms:created>
  <dcterms:modified xsi:type="dcterms:W3CDTF">2019-07-25T17:44:14Z</dcterms:modified>
  <cp:category/>
</cp:coreProperties>
</file>