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8" r:id="rId1"/>
  </p:sldMasterIdLst>
  <p:notesMasterIdLst>
    <p:notesMasterId r:id="rId11"/>
  </p:notesMasterIdLst>
  <p:handoutMasterIdLst>
    <p:handoutMasterId r:id="rId12"/>
  </p:handoutMasterIdLst>
  <p:sldIdLst>
    <p:sldId id="1041" r:id="rId2"/>
    <p:sldId id="1080" r:id="rId3"/>
    <p:sldId id="448" r:id="rId4"/>
    <p:sldId id="1084" r:id="rId5"/>
    <p:sldId id="1083" r:id="rId6"/>
    <p:sldId id="1085" r:id="rId7"/>
    <p:sldId id="1087" r:id="rId8"/>
    <p:sldId id="877" r:id="rId9"/>
    <p:sldId id="1088" r:id="rId10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0033CC"/>
    <a:srgbClr val="FF66CC"/>
    <a:srgbClr val="FF66FF"/>
    <a:srgbClr val="FF0000"/>
    <a:srgbClr val="FF00FF"/>
    <a:srgbClr val="FF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9" autoAdjust="0"/>
    <p:restoredTop sz="96208" autoAdjust="0"/>
  </p:normalViewPr>
  <p:slideViewPr>
    <p:cSldViewPr>
      <p:cViewPr varScale="1">
        <p:scale>
          <a:sx n="124" d="100"/>
          <a:sy n="124" d="100"/>
        </p:scale>
        <p:origin x="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56" y="-4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1288" y="200"/>
      </p:cViewPr>
      <p:guideLst/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6F69BB85-52EB-8E4E-88B2-CB733D6F8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3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CD6FF4B7-CC0D-CC44-B0E6-CE7928851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C356E-086B-0044-B74E-5E69526ECE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FF4B7-CC0D-CC44-B0E6-CE79288510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0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FF4B7-CC0D-CC44-B0E6-CE79288510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7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5715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879657"/>
            <a:ext cx="16485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C-AD</a:t>
            </a:r>
            <a:r>
              <a:rPr lang="en-US" sz="1600" b="0" kern="1200" baseline="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 MAC-13</a:t>
            </a:r>
            <a:b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</a:br>
            <a: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October 31, 2016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7719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14500"/>
            <a:ext cx="77724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47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420280" y="5319236"/>
            <a:ext cx="21683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Thomas</a:t>
            </a:r>
            <a:r>
              <a:rPr lang="en-US" sz="1600" b="1" baseline="0" dirty="0">
                <a:latin typeface="Helvetica" charset="0"/>
                <a:cs typeface="Helvetica" charset="0"/>
              </a:rPr>
              <a:t> Roser</a:t>
            </a:r>
            <a:endParaRPr lang="en-US" sz="1600" b="1" dirty="0">
              <a:latin typeface="Helvetica" charset="0"/>
              <a:cs typeface="Helvetica" charset="0"/>
            </a:endParaRPr>
          </a:p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C-AD</a:t>
            </a:r>
            <a:r>
              <a:rPr lang="en-US" sz="1600" b="1" baseline="0" dirty="0">
                <a:latin typeface="Helvetica" charset="0"/>
                <a:cs typeface="Helvetica" charset="0"/>
              </a:rPr>
              <a:t> MAC-14</a:t>
            </a:r>
            <a:endParaRPr lang="en-US" sz="1600" b="1" dirty="0">
              <a:latin typeface="Helvetica" charset="0"/>
              <a:cs typeface="Helvetica" charset="0"/>
            </a:endParaRPr>
          </a:p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October 25</a:t>
            </a:r>
            <a:r>
              <a:rPr lang="en-US" sz="1600" b="1" baseline="0" dirty="0">
                <a:latin typeface="Helvetica" charset="0"/>
                <a:cs typeface="Helvetica" charset="0"/>
              </a:rPr>
              <a:t> - 27</a:t>
            </a:r>
            <a:r>
              <a:rPr lang="en-US" sz="1600" b="1" dirty="0">
                <a:latin typeface="Helvetica" charset="0"/>
                <a:cs typeface="Helvetica" charset="0"/>
              </a:rPr>
              <a:t>, 2017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342901" y="3543300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1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3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4" r:id="rId2"/>
    <p:sldLayoutId id="2147484131" r:id="rId3"/>
    <p:sldLayoutId id="2147484132" r:id="rId4"/>
    <p:sldLayoutId id="2147484130" r:id="rId5"/>
    <p:sldLayoutId id="2147484133" r:id="rId6"/>
    <p:sldLayoutId id="2147484135" r:id="rId7"/>
    <p:sldLayoutId id="2147484136" r:id="rId8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1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2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3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347870" y="1841500"/>
            <a:ext cx="833893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Why Strong Hadron Cooling Is Needed</a:t>
            </a:r>
            <a:br>
              <a:rPr lang="en-US" sz="3600" dirty="0">
                <a:solidFill>
                  <a:srgbClr val="FF0000"/>
                </a:solidFill>
                <a:latin typeface="Helvetica" charset="0"/>
                <a:ea typeface="ＭＳ Ｐゴシック" charset="0"/>
              </a:rPr>
            </a:br>
            <a:endParaRPr lang="en-US" sz="36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347870" y="4343400"/>
            <a:ext cx="6510130" cy="2514600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b="1" dirty="0">
              <a:latin typeface="Helvetica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b="1" dirty="0">
              <a:latin typeface="Helvetica" charset="0"/>
            </a:endParaRPr>
          </a:p>
          <a:p>
            <a:r>
              <a:rPr lang="en-US" sz="2000" b="1" dirty="0">
                <a:ea typeface="ＭＳ Ｐゴシック" charset="0"/>
              </a:rPr>
              <a:t>Thomas Roser</a:t>
            </a:r>
          </a:p>
          <a:p>
            <a:r>
              <a:rPr lang="en-US" sz="2000" b="1" dirty="0">
                <a:ea typeface="ＭＳ Ｐゴシック" charset="0"/>
              </a:rPr>
              <a:t>Coherent electron Cooling WS</a:t>
            </a:r>
          </a:p>
          <a:p>
            <a:r>
              <a:rPr lang="en-US" sz="2000" b="1" dirty="0">
                <a:ea typeface="ＭＳ Ｐゴシック" charset="0"/>
              </a:rPr>
              <a:t>July 24, 2019</a:t>
            </a:r>
          </a:p>
          <a:p>
            <a:endParaRPr lang="en-US" sz="20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D032E-E0CC-FA4C-97A6-83F594C45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628900"/>
            <a:ext cx="8677275" cy="4229100"/>
          </a:xfrm>
        </p:spPr>
        <p:txBody>
          <a:bodyPr/>
          <a:lstStyle/>
          <a:p>
            <a:r>
              <a:rPr lang="en-US" dirty="0"/>
              <a:t>Luminosity is inversely proportional to transverse beam size (</a:t>
            </a:r>
            <a:r>
              <a:rPr lang="en-US" dirty="0" err="1">
                <a:latin typeface="Symbol" pitchFamily="2" charset="2"/>
              </a:rPr>
              <a:t>s</a:t>
            </a:r>
            <a:r>
              <a:rPr lang="en-US" baseline="-25000" dirty="0" err="1">
                <a:latin typeface="Helvetica" pitchFamily="2" charset="0"/>
              </a:rPr>
              <a:t>x</a:t>
            </a:r>
            <a:r>
              <a:rPr lang="en-US" dirty="0" err="1">
                <a:latin typeface="Symbol" pitchFamily="2" charset="2"/>
              </a:rPr>
              <a:t>s</a:t>
            </a:r>
            <a:r>
              <a:rPr lang="en-US" baseline="-25000" dirty="0" err="1">
                <a:latin typeface="Helvetica" pitchFamily="2" charset="0"/>
              </a:rPr>
              <a:t>y</a:t>
            </a:r>
            <a:r>
              <a:rPr lang="en-US" dirty="0">
                <a:latin typeface="Helvetica" pitchFamily="2" charset="0"/>
              </a:rPr>
              <a:t>)</a:t>
            </a:r>
            <a:r>
              <a:rPr lang="en-US" dirty="0"/>
              <a:t> at the collision point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Extreme focusing to reach small transverse beam size is limited by short focal length, short vertex length (hour glass effect) needing short bunches and high peak current and large non-linear optical effects</a:t>
            </a:r>
          </a:p>
          <a:p>
            <a:endParaRPr lang="en-US" dirty="0"/>
          </a:p>
          <a:p>
            <a:r>
              <a:rPr lang="en-US" dirty="0"/>
              <a:t>Full energy beam cooling gives small transverse beam size without the need for extreme focusing. Beam cooling can also reduce beam halo and reduces beam losses and detector background.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1A46F-517B-8243-9EAE-BA1A4908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of Storage Ring Colliders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9E40D-3706-2D4D-B3F1-02625D2F378F}"/>
                  </a:ext>
                </a:extLst>
              </p:cNvPr>
              <p:cNvSpPr txBox="1"/>
              <p:nvPr/>
            </p:nvSpPr>
            <p:spPr bwMode="auto">
              <a:xfrm>
                <a:off x="1371600" y="1028700"/>
                <a:ext cx="6400800" cy="1004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/>
                        </a:rPr>
                        <m:t>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en-US" sz="2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9E40D-3706-2D4D-B3F1-02625D2F3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1028700"/>
                <a:ext cx="6400800" cy="1004570"/>
              </a:xfrm>
              <a:prstGeom prst="rect">
                <a:avLst/>
              </a:prstGeom>
              <a:blipFill>
                <a:blip r:embed="rId2"/>
                <a:stretch>
                  <a:fillRect b="-87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3184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266700" y="815975"/>
            <a:ext cx="5043318" cy="44869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latin typeface="Helvetica" charset="0"/>
              </a:rPr>
              <a:t>First high energy, bunched beam stochastic cooling gives record heavy ion collision rates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Helvetica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Helvetica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Helvetica" charset="0"/>
              </a:rPr>
              <a:t>First bunched beam electron cooling for luminosity upgrade of “low” energy heavy ion collisions</a:t>
            </a: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/>
              </a:solidFill>
              <a:latin typeface="Helvetica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  <a:latin typeface="Helvetica" charset="0"/>
            </a:endParaRPr>
          </a:p>
          <a:p>
            <a:pPr eaLnBrk="1" hangingPunct="1">
              <a:defRPr/>
            </a:pPr>
            <a:r>
              <a:rPr lang="en-US" dirty="0">
                <a:latin typeface="Helvetica" charset="0"/>
              </a:rPr>
              <a:t>Experimental demonstration of Coherent electron Cooling, a combination of stochastic and electron cooling, for fast cooling of high energy hadron beams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sym typeface="Arial Bold" charset="0"/>
              </a:rPr>
              <a:t>Strong high energy hadron cooling at RHIC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77" name="Picture 77" descr="IMG_37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41" y="5262668"/>
            <a:ext cx="7363624" cy="15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133649"/>
            <a:ext cx="4040679" cy="21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53B93AB6-9846-9B41-A732-4A0D6C477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01563"/>
              </p:ext>
            </p:extLst>
          </p:nvPr>
        </p:nvGraphicFramePr>
        <p:xfrm>
          <a:off x="6223870" y="647700"/>
          <a:ext cx="280583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6" imgW="8250840" imgH="7170480" progId="">
                  <p:embed/>
                </p:oleObj>
              </mc:Choice>
              <mc:Fallback>
                <p:oleObj name="Visio" r:id="rId6" imgW="8250840" imgH="7170480" progId="">
                  <p:embed/>
                  <p:pic>
                    <p:nvPicPr>
                      <p:cNvPr id="36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870" y="647700"/>
                        <a:ext cx="280583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4304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C1A46F-517B-8243-9EAE-BA1A4908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limits with hadron cooling – burn-off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D032E-E0CC-FA4C-97A6-83F594C4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Burn-off: particles are lost from beam intensity due to collision interaction (total cross section)</a:t>
            </a:r>
          </a:p>
          <a:p>
            <a:pPr lvl="1">
              <a:defRPr/>
            </a:pPr>
            <a:r>
              <a:rPr lang="en-US" dirty="0">
                <a:latin typeface="Helvetica" charset="0"/>
              </a:rPr>
              <a:t>For Au-Au collisions (total cross section ~ 400 barns) maximum luminosity is about 1 x 10</a:t>
            </a:r>
            <a:r>
              <a:rPr lang="en-US" baseline="30000" dirty="0">
                <a:latin typeface="Helvetica" charset="0"/>
              </a:rPr>
              <a:t>28</a:t>
            </a:r>
            <a:r>
              <a:rPr lang="en-US" dirty="0">
                <a:latin typeface="Helvetica" charset="0"/>
              </a:rPr>
              <a:t> cm</a:t>
            </a:r>
            <a:r>
              <a:rPr lang="en-US" baseline="30000" dirty="0">
                <a:latin typeface="Helvetica" charset="0"/>
              </a:rPr>
              <a:t>-2</a:t>
            </a:r>
            <a:r>
              <a:rPr lang="en-US" dirty="0">
                <a:latin typeface="Helvetica" charset="0"/>
              </a:rPr>
              <a:t>s</a:t>
            </a:r>
            <a:r>
              <a:rPr lang="en-US" baseline="30000" dirty="0">
                <a:latin typeface="Helvetica" charset="0"/>
              </a:rPr>
              <a:t>-1</a:t>
            </a:r>
            <a:r>
              <a:rPr lang="en-US" dirty="0">
                <a:latin typeface="Helvetica" charset="0"/>
              </a:rPr>
              <a:t> at RHIC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Helvetica" charset="0"/>
              </a:rPr>
              <a:t>For proton-proton collisions (total cross section ~ 60 mb) maximum luminosity is about 1 x 10</a:t>
            </a:r>
            <a:r>
              <a:rPr lang="en-US" baseline="30000" dirty="0">
                <a:solidFill>
                  <a:schemeClr val="tx1"/>
                </a:solidFill>
                <a:latin typeface="Helvetica" charset="0"/>
              </a:rPr>
              <a:t>34</a:t>
            </a:r>
            <a:r>
              <a:rPr lang="en-US" dirty="0">
                <a:solidFill>
                  <a:schemeClr val="tx1"/>
                </a:solidFill>
                <a:latin typeface="Helvetica" charset="0"/>
              </a:rPr>
              <a:t> cm</a:t>
            </a:r>
            <a:r>
              <a:rPr lang="en-US" baseline="30000" dirty="0">
                <a:solidFill>
                  <a:schemeClr val="tx1"/>
                </a:solidFill>
                <a:latin typeface="Helvetica" charset="0"/>
              </a:rPr>
              <a:t>-2</a:t>
            </a:r>
            <a:r>
              <a:rPr lang="en-US" dirty="0">
                <a:solidFill>
                  <a:schemeClr val="tx1"/>
                </a:solidFill>
                <a:latin typeface="Helvetica" charset="0"/>
              </a:rPr>
              <a:t>s</a:t>
            </a:r>
            <a:r>
              <a:rPr lang="en-US" baseline="30000" dirty="0">
                <a:solidFill>
                  <a:schemeClr val="tx1"/>
                </a:solidFill>
                <a:latin typeface="Helvetica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Helvetica" charset="0"/>
              </a:rPr>
              <a:t> at RHIC</a:t>
            </a:r>
            <a:endParaRPr lang="en-US" baseline="30000" dirty="0">
              <a:solidFill>
                <a:schemeClr val="tx1"/>
              </a:solidFill>
              <a:latin typeface="Helvetica" charset="0"/>
            </a:endParaRPr>
          </a:p>
          <a:p>
            <a:pPr>
              <a:defRPr/>
            </a:pPr>
            <a:r>
              <a:rPr lang="en-US" dirty="0"/>
              <a:t>LHC and particularly HL-LHC would not benefit much from full energy beam cooling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For electron-ion colliders the total cross section is much smaller and burn-off is not a problem. This is the primary application for strong hadron cooling.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351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266700" y="815975"/>
            <a:ext cx="4419600" cy="2384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Helvetica" charset="0"/>
              </a:rPr>
              <a:t>First high energy, bunched beam stochastic cooling gives record heavy ion collision rates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Helvetica" charset="0"/>
              </a:rPr>
              <a:t>Reached normalized emittances of</a:t>
            </a:r>
            <a:br>
              <a:rPr lang="en-US" dirty="0">
                <a:solidFill>
                  <a:schemeClr val="tx1"/>
                </a:solidFill>
                <a:latin typeface="Helvetica" charset="0"/>
              </a:rPr>
            </a:br>
            <a:r>
              <a:rPr lang="en-US" dirty="0">
                <a:solidFill>
                  <a:schemeClr val="tx1"/>
                </a:solidFill>
                <a:latin typeface="Helvetica" charset="0"/>
              </a:rPr>
              <a:t>0.3 - 0.8 𝜇m</a:t>
            </a:r>
          </a:p>
          <a:p>
            <a:pPr marL="0" indent="0" eaLnBrk="1" hangingPunct="1">
              <a:buNone/>
              <a:defRPr/>
            </a:pPr>
            <a:endParaRPr lang="en-US" dirty="0">
              <a:latin typeface="Helvetica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Helvetica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Helvetica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sym typeface="Arial Bold" charset="0"/>
              </a:rPr>
              <a:t>Heavy ion stochastic cooling – reaching burn-off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78" name="Picture 10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274531" cy="29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5B5FF9-485A-EA4B-B7A6-EF7271F7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6" y="3385555"/>
            <a:ext cx="4724288" cy="2989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76682-F46D-884C-9150-0C6E3F52D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3657600"/>
            <a:ext cx="3657600" cy="3145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54BA4-EFA6-504E-82EA-DFBFF0F71DB1}"/>
              </a:ext>
            </a:extLst>
          </p:cNvPr>
          <p:cNvSpPr/>
          <p:nvPr/>
        </p:nvSpPr>
        <p:spPr bwMode="auto">
          <a:xfrm>
            <a:off x="1943100" y="3812228"/>
            <a:ext cx="2057400" cy="1331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85F5A-08A5-084E-AA58-0A81739AFF25}"/>
              </a:ext>
            </a:extLst>
          </p:cNvPr>
          <p:cNvSpPr txBox="1"/>
          <p:nvPr/>
        </p:nvSpPr>
        <p:spPr bwMode="auto">
          <a:xfrm>
            <a:off x="5467606" y="3853694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latin typeface="Helvetica"/>
                <a:cs typeface="Helvetica"/>
              </a:rPr>
              <a:t>U - 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7BE08-9449-CD41-9D31-1B6FBB0C1B9E}"/>
              </a:ext>
            </a:extLst>
          </p:cNvPr>
          <p:cNvSpPr txBox="1"/>
          <p:nvPr/>
        </p:nvSpPr>
        <p:spPr bwMode="auto">
          <a:xfrm>
            <a:off x="7576913" y="740022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latin typeface="Helvetica"/>
                <a:cs typeface="Helvetica"/>
              </a:rPr>
              <a:t>Au-Au</a:t>
            </a:r>
          </a:p>
        </p:txBody>
      </p:sp>
    </p:spTree>
    <p:extLst>
      <p:ext uri="{BB962C8B-B14F-4D97-AF65-F5344CB8AC3E}">
        <p14:creationId xmlns:p14="http://schemas.microsoft.com/office/powerpoint/2010/main" val="17979696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D032E-E0CC-FA4C-97A6-83F594C45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3200400"/>
            <a:ext cx="8677275" cy="3657600"/>
          </a:xfrm>
        </p:spPr>
        <p:txBody>
          <a:bodyPr/>
          <a:lstStyle/>
          <a:p>
            <a:r>
              <a:rPr lang="en-US" dirty="0"/>
              <a:t>Beam-beam interactions: emittance growth from collision interactions cannot be cooled fast enough.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Beam-beam limitation is greatly reduced for linac (or ERL-ring) colliders with only a single interaction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1A46F-517B-8243-9EAE-BA1A4908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limits with hadron cooling – beam-beam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9E40D-3706-2D4D-B3F1-02625D2F378F}"/>
                  </a:ext>
                </a:extLst>
              </p:cNvPr>
              <p:cNvSpPr txBox="1"/>
              <p:nvPr/>
            </p:nvSpPr>
            <p:spPr bwMode="auto">
              <a:xfrm>
                <a:off x="571500" y="1166913"/>
                <a:ext cx="7543798" cy="78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2;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2;</m:t>
                                </m:r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2;</m:t>
                                </m:r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/>
                          <m:sup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800" b="0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 (for equal round beams)</a:t>
                </a:r>
                <a:endParaRPr lang="en-US" sz="1800" b="0" dirty="0">
                  <a:latin typeface="Helvetica"/>
                  <a:cs typeface="Helvetica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9E40D-3706-2D4D-B3F1-02625D2F3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166913"/>
                <a:ext cx="7543798" cy="785280"/>
              </a:xfrm>
              <a:prstGeom prst="rect">
                <a:avLst/>
              </a:prstGeom>
              <a:blipFill>
                <a:blip r:embed="rId2"/>
                <a:stretch>
                  <a:fillRect l="-2185" r="-168" b="-634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E6CB16-8981-574B-A8E6-41D5E143CF87}"/>
                  </a:ext>
                </a:extLst>
              </p:cNvPr>
              <p:cNvSpPr txBox="1"/>
              <p:nvPr/>
            </p:nvSpPr>
            <p:spPr bwMode="auto">
              <a:xfrm>
                <a:off x="571500" y="2073375"/>
                <a:ext cx="8001000" cy="784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/>
                      </a:rPr>
                      <m:t>                                                  =</m:t>
                    </m:r>
                    <m:f>
                      <m:f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𝜋𝛾</m:t>
                        </m:r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2;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2;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 </a:t>
                </a:r>
                <a:r>
                  <a:rPr lang="en-US" sz="1800" b="0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(for flat beams)</a:t>
                </a:r>
                <a:endParaRPr lang="en-US" sz="2800" b="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E6CB16-8981-574B-A8E6-41D5E143C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073375"/>
                <a:ext cx="8001000" cy="784125"/>
              </a:xfrm>
              <a:prstGeom prst="rect">
                <a:avLst/>
              </a:prstGeom>
              <a:blipFill>
                <a:blip r:embed="rId3"/>
                <a:stretch>
                  <a:fillRect l="-2219" b="-634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443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D032E-E0CC-FA4C-97A6-83F594C45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748926"/>
            <a:ext cx="8677275" cy="4109074"/>
          </a:xfrm>
        </p:spPr>
        <p:txBody>
          <a:bodyPr/>
          <a:lstStyle/>
          <a:p>
            <a:r>
              <a:rPr lang="en-US" dirty="0"/>
              <a:t>Increase bunch frequency and reduce bunch charge with constant beam current</a:t>
            </a:r>
          </a:p>
          <a:p>
            <a:r>
              <a:rPr lang="en-US" dirty="0">
                <a:solidFill>
                  <a:schemeClr val="tx1"/>
                </a:solidFill>
              </a:rPr>
              <a:t>Cool beam emittance at lower bunch charge to get the same beam-beam parameter (N/𝜀)</a:t>
            </a:r>
          </a:p>
          <a:p>
            <a:r>
              <a:rPr lang="en-US" dirty="0"/>
              <a:t>This results in the same luminosity</a:t>
            </a:r>
          </a:p>
          <a:p>
            <a:r>
              <a:rPr lang="en-US" dirty="0">
                <a:solidFill>
                  <a:schemeClr val="tx1"/>
                </a:solidFill>
              </a:rPr>
              <a:t>Now reduce 𝛽*, which is possible because of the smaller emittance, to get increased luminosity</a:t>
            </a:r>
          </a:p>
          <a:p>
            <a:r>
              <a:rPr lang="en-US" dirty="0"/>
              <a:t>This requires large crossing angle to avoid parasitic collisions and crab cavities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1A46F-517B-8243-9EAE-BA1A4908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bunch frequency and beam cooling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1F77E-ADFA-5442-9AAB-CD79DA238FD8}"/>
                  </a:ext>
                </a:extLst>
              </p:cNvPr>
              <p:cNvSpPr txBox="1"/>
              <p:nvPr/>
            </p:nvSpPr>
            <p:spPr bwMode="auto">
              <a:xfrm>
                <a:off x="1404937" y="1280165"/>
                <a:ext cx="6400800" cy="101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/>
                        </a:rPr>
                        <m:t>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/>
                            <m:sup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/>
                            <m:sup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41F77E-ADFA-5442-9AAB-CD79DA238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4937" y="1280165"/>
                <a:ext cx="6400800" cy="1011687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4712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F88BD729-8691-CC49-B145-064DEEA9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19138"/>
          </a:xfrm>
        </p:spPr>
        <p:txBody>
          <a:bodyPr/>
          <a:lstStyle/>
          <a:p>
            <a:pPr eaLnBrk="1" hangingPunct="1"/>
            <a:r>
              <a:rPr altLang="en-US">
                <a:latin typeface="Helvetica" pitchFamily="2" charset="0"/>
                <a:ea typeface="ＭＳ Ｐゴシック" panose="020B0600070205080204" pitchFamily="34" charset="-128"/>
              </a:rPr>
              <a:t>CeC for RHIC: High Luminosity with large Piwinski angle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71BBE096-6A97-BD47-84EF-B2E5673E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499"/>
            <a:ext cx="5815780" cy="3425826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en-US" altLang="en-US" dirty="0">
                <a:solidFill>
                  <a:srgbClr val="0000FF"/>
                </a:solidFill>
              </a:rPr>
              <a:t>If head-on collisions are at beam-beam limit large </a:t>
            </a:r>
            <a:r>
              <a:rPr lang="en-US" altLang="en-US" dirty="0" err="1">
                <a:solidFill>
                  <a:srgbClr val="0000FF"/>
                </a:solidFill>
              </a:rPr>
              <a:t>Piwinski</a:t>
            </a:r>
            <a:r>
              <a:rPr lang="en-US" altLang="en-US" dirty="0">
                <a:solidFill>
                  <a:srgbClr val="0000FF"/>
                </a:solidFill>
              </a:rPr>
              <a:t> angle collisions of long bunches with very small emittance can increase luminosity (Super B factory)</a:t>
            </a:r>
          </a:p>
          <a:p>
            <a:pPr lvl="1" eaLnBrk="1" hangingPunct="1"/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Needs strong cooling: synchrotron rad. or </a:t>
            </a:r>
            <a:r>
              <a:rPr lang="en-US" altLang="en-US" b="1" dirty="0">
                <a:latin typeface="Helvetica" pitchFamily="2" charset="0"/>
                <a:ea typeface="ＭＳ Ｐゴシック" panose="020B0600070205080204" pitchFamily="34" charset="-128"/>
              </a:rPr>
              <a:t>CeC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Separate bunches outside high luminosity region to avoid beam-beam from low luminosity region.</a:t>
            </a:r>
          </a:p>
          <a:p>
            <a:pPr lvl="1" eaLnBrk="1" hangingPunct="1"/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Reducing beam emittance back to beam-beam limit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Smaller emittance and shorter overlap region allows for smaller beta-star</a:t>
            </a:r>
          </a:p>
          <a:p>
            <a:pPr lvl="1" eaLnBrk="1" hangingPunct="1"/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RHIC: overlap length ~ 10 cm, </a:t>
            </a:r>
            <a:r>
              <a:rPr lang="en-US" altLang="en-US" dirty="0" err="1">
                <a:latin typeface="Symbol" pitchFamily="2" charset="2"/>
                <a:ea typeface="ＭＳ Ｐゴシック" panose="020B0600070205080204" pitchFamily="34" charset="-128"/>
              </a:rPr>
              <a:t>e</a:t>
            </a:r>
            <a:r>
              <a:rPr lang="en-US" altLang="en-US" baseline="30000" dirty="0" err="1">
                <a:latin typeface="Helvetica" pitchFamily="2" charset="0"/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(rms) ~ 0.2 </a:t>
            </a:r>
            <a:r>
              <a:rPr lang="en-US" altLang="en-US" dirty="0">
                <a:latin typeface="Symbol" pitchFamily="2" charset="2"/>
                <a:ea typeface="ＭＳ Ｐゴシック" panose="020B0600070205080204" pitchFamily="34" charset="-128"/>
              </a:rPr>
              <a:t>m</a:t>
            </a: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m , </a:t>
            </a:r>
            <a:b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Symbol" pitchFamily="2" charset="2"/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* ~ 10 cm gives ~ x10 luminosity increase </a:t>
            </a:r>
            <a:b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( ~ 5 x10</a:t>
            </a:r>
            <a:r>
              <a:rPr lang="en-US" altLang="en-US" baseline="30000" dirty="0">
                <a:latin typeface="Helvetica" pitchFamily="2" charset="0"/>
                <a:ea typeface="ＭＳ Ｐゴシック" panose="020B0600070205080204" pitchFamily="34" charset="-128"/>
              </a:rPr>
              <a:t>33</a:t>
            </a: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cm</a:t>
            </a:r>
            <a:r>
              <a:rPr lang="en-US" altLang="en-US" baseline="30000" dirty="0">
                <a:latin typeface="Helvetica" pitchFamily="2" charset="0"/>
                <a:ea typeface="ＭＳ Ｐゴシック" panose="020B0600070205080204" pitchFamily="34" charset="-128"/>
              </a:rPr>
              <a:t>-2</a:t>
            </a: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s</a:t>
            </a:r>
            <a:r>
              <a:rPr lang="en-US" altLang="en-US" baseline="30000" dirty="0">
                <a:latin typeface="Helvetica" pitchFamily="2" charset="0"/>
                <a:ea typeface="ＭＳ Ｐゴシック" panose="020B0600070205080204" pitchFamily="34" charset="-128"/>
              </a:rPr>
              <a:t>-1</a:t>
            </a: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!)</a:t>
            </a:r>
          </a:p>
        </p:txBody>
      </p:sp>
      <p:grpSp>
        <p:nvGrpSpPr>
          <p:cNvPr id="66563" name="Group 3">
            <a:extLst>
              <a:ext uri="{FF2B5EF4-FFF2-40B4-BE49-F238E27FC236}">
                <a16:creationId xmlns:a16="http://schemas.microsoft.com/office/drawing/2014/main" id="{FC126F5C-8000-2049-BCFF-B6162551DDB4}"/>
              </a:ext>
            </a:extLst>
          </p:cNvPr>
          <p:cNvGrpSpPr>
            <a:grpSpLocks/>
          </p:cNvGrpSpPr>
          <p:nvPr/>
        </p:nvGrpSpPr>
        <p:grpSpPr bwMode="auto">
          <a:xfrm>
            <a:off x="5788025" y="685800"/>
            <a:ext cx="3206750" cy="1417638"/>
            <a:chOff x="374650" y="4296832"/>
            <a:chExt cx="3207155" cy="1418168"/>
          </a:xfrm>
        </p:grpSpPr>
        <p:sp>
          <p:nvSpPr>
            <p:cNvPr id="66668" name="Freeform 4">
              <a:extLst>
                <a:ext uri="{FF2B5EF4-FFF2-40B4-BE49-F238E27FC236}">
                  <a16:creationId xmlns:a16="http://schemas.microsoft.com/office/drawing/2014/main" id="{2AB52F90-B1E9-3047-A104-4329340B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" y="4296832"/>
              <a:ext cx="3200400" cy="1418167"/>
            </a:xfrm>
            <a:custGeom>
              <a:avLst/>
              <a:gdLst>
                <a:gd name="T0" fmla="*/ 0 w 3200400"/>
                <a:gd name="T1" fmla="*/ 2117 h 1418167"/>
                <a:gd name="T2" fmla="*/ 1225550 w 3200400"/>
                <a:gd name="T3" fmla="*/ 491067 h 1418167"/>
                <a:gd name="T4" fmla="*/ 2076450 w 3200400"/>
                <a:gd name="T5" fmla="*/ 491067 h 1418167"/>
                <a:gd name="T6" fmla="*/ 3200400 w 3200400"/>
                <a:gd name="T7" fmla="*/ 0 h 1418167"/>
                <a:gd name="T8" fmla="*/ 3200400 w 3200400"/>
                <a:gd name="T9" fmla="*/ 1418167 h 1418167"/>
                <a:gd name="T10" fmla="*/ 2051050 w 3200400"/>
                <a:gd name="T11" fmla="*/ 916517 h 1418167"/>
                <a:gd name="T12" fmla="*/ 1248833 w 3200400"/>
                <a:gd name="T13" fmla="*/ 922867 h 1418167"/>
                <a:gd name="T14" fmla="*/ 12700 w 3200400"/>
                <a:gd name="T15" fmla="*/ 1418167 h 1418167"/>
                <a:gd name="T16" fmla="*/ 0 w 3200400"/>
                <a:gd name="T17" fmla="*/ 2117 h 1418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00400" h="1418167">
                  <a:moveTo>
                    <a:pt x="0" y="2117"/>
                  </a:moveTo>
                  <a:lnTo>
                    <a:pt x="1225550" y="491067"/>
                  </a:lnTo>
                  <a:cubicBezTo>
                    <a:pt x="1504950" y="579967"/>
                    <a:pt x="1792817" y="592667"/>
                    <a:pt x="2076450" y="491067"/>
                  </a:cubicBezTo>
                  <a:lnTo>
                    <a:pt x="3200400" y="0"/>
                  </a:lnTo>
                  <a:lnTo>
                    <a:pt x="3200400" y="1418167"/>
                  </a:lnTo>
                  <a:lnTo>
                    <a:pt x="2051050" y="916517"/>
                  </a:lnTo>
                  <a:cubicBezTo>
                    <a:pt x="1779411" y="817034"/>
                    <a:pt x="1512006" y="831850"/>
                    <a:pt x="1248833" y="922867"/>
                  </a:cubicBezTo>
                  <a:lnTo>
                    <a:pt x="12700" y="1418167"/>
                  </a:lnTo>
                  <a:cubicBezTo>
                    <a:pt x="10583" y="948267"/>
                    <a:pt x="6350" y="8467"/>
                    <a:pt x="0" y="2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id="{76CA39CF-40FD-2C45-8035-909426F8DBA1}"/>
                </a:ext>
              </a:extLst>
            </p:cNvPr>
            <p:cNvGrpSpPr/>
            <p:nvPr/>
          </p:nvGrpSpPr>
          <p:grpSpPr>
            <a:xfrm>
              <a:off x="375803" y="4302043"/>
              <a:ext cx="3206002" cy="1412957"/>
              <a:chOff x="375803" y="4302043"/>
              <a:chExt cx="3206002" cy="1412957"/>
            </a:xfrm>
            <a:solidFill>
              <a:schemeClr val="bg1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B01F53F-44BB-4049-942B-2180FE563804}"/>
                  </a:ext>
                </a:extLst>
              </p:cNvPr>
              <p:cNvSpPr/>
              <p:nvPr/>
            </p:nvSpPr>
            <p:spPr bwMode="auto">
              <a:xfrm>
                <a:off x="375803" y="4302043"/>
                <a:ext cx="3200805" cy="618351"/>
              </a:xfrm>
              <a:custGeom>
                <a:avLst/>
                <a:gdLst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12215"/>
                  <a:gd name="connsiteX1" fmla="*/ 1490253 w 3200805"/>
                  <a:gd name="connsiteY1" fmla="*/ 570150 h 612215"/>
                  <a:gd name="connsiteX2" fmla="*/ 1904933 w 3200805"/>
                  <a:gd name="connsiteY2" fmla="*/ 557192 h 612215"/>
                  <a:gd name="connsiteX3" fmla="*/ 3200805 w 3200805"/>
                  <a:gd name="connsiteY3" fmla="*/ 0 h 612215"/>
                  <a:gd name="connsiteX4" fmla="*/ 3200805 w 3200805"/>
                  <a:gd name="connsiteY4" fmla="*/ 0 h 612215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299753 w 3200805"/>
                  <a:gd name="connsiteY1" fmla="*/ 5066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01417"/>
                  <a:gd name="connsiteX1" fmla="*/ 1299753 w 3200805"/>
                  <a:gd name="connsiteY1" fmla="*/ 506650 h 601417"/>
                  <a:gd name="connsiteX2" fmla="*/ 1989599 w 3200805"/>
                  <a:gd name="connsiteY2" fmla="*/ 523326 h 601417"/>
                  <a:gd name="connsiteX3" fmla="*/ 3200805 w 3200805"/>
                  <a:gd name="connsiteY3" fmla="*/ 0 h 601417"/>
                  <a:gd name="connsiteX4" fmla="*/ 3200805 w 3200805"/>
                  <a:gd name="connsiteY4" fmla="*/ 0 h 601417"/>
                  <a:gd name="connsiteX0" fmla="*/ 0 w 3200805"/>
                  <a:gd name="connsiteY0" fmla="*/ 0 h 592951"/>
                  <a:gd name="connsiteX1" fmla="*/ 1299753 w 3200805"/>
                  <a:gd name="connsiteY1" fmla="*/ 506650 h 592951"/>
                  <a:gd name="connsiteX2" fmla="*/ 2002299 w 3200805"/>
                  <a:gd name="connsiteY2" fmla="*/ 514860 h 592951"/>
                  <a:gd name="connsiteX3" fmla="*/ 3200805 w 3200805"/>
                  <a:gd name="connsiteY3" fmla="*/ 0 h 592951"/>
                  <a:gd name="connsiteX4" fmla="*/ 3200805 w 3200805"/>
                  <a:gd name="connsiteY4" fmla="*/ 0 h 5929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0805" h="618351">
                    <a:moveTo>
                      <a:pt x="0" y="0"/>
                    </a:moveTo>
                    <a:cubicBezTo>
                      <a:pt x="586382" y="238642"/>
                      <a:pt x="546230" y="235986"/>
                      <a:pt x="1270120" y="502417"/>
                    </a:cubicBezTo>
                    <a:cubicBezTo>
                      <a:pt x="1553743" y="607982"/>
                      <a:pt x="1751073" y="618351"/>
                      <a:pt x="2002299" y="514860"/>
                    </a:cubicBezTo>
                    <a:cubicBezTo>
                      <a:pt x="2659924" y="242035"/>
                      <a:pt x="2752072" y="194733"/>
                      <a:pt x="3200805" y="0"/>
                    </a:cubicBezTo>
                    <a:lnTo>
                      <a:pt x="3200805" y="0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0">
                  <a:latin typeface="Helvetica"/>
                  <a:cs typeface="Helvetica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E685569-0112-FC48-A728-FE1209ABD37C}"/>
                  </a:ext>
                </a:extLst>
              </p:cNvPr>
              <p:cNvSpPr/>
              <p:nvPr/>
            </p:nvSpPr>
            <p:spPr bwMode="auto">
              <a:xfrm flipV="1">
                <a:off x="381000" y="5096649"/>
                <a:ext cx="3200805" cy="618351"/>
              </a:xfrm>
              <a:custGeom>
                <a:avLst/>
                <a:gdLst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9150"/>
                  <a:gd name="connsiteX1" fmla="*/ 1490253 w 3200805"/>
                  <a:gd name="connsiteY1" fmla="*/ 570150 h 669150"/>
                  <a:gd name="connsiteX2" fmla="*/ 1904933 w 3200805"/>
                  <a:gd name="connsiteY2" fmla="*/ 557192 h 669150"/>
                  <a:gd name="connsiteX3" fmla="*/ 3200805 w 3200805"/>
                  <a:gd name="connsiteY3" fmla="*/ 0 h 669150"/>
                  <a:gd name="connsiteX4" fmla="*/ 3200805 w 3200805"/>
                  <a:gd name="connsiteY4" fmla="*/ 0 h 669150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63015"/>
                  <a:gd name="connsiteX1" fmla="*/ 1490253 w 3200805"/>
                  <a:gd name="connsiteY1" fmla="*/ 570150 h 663015"/>
                  <a:gd name="connsiteX2" fmla="*/ 1904933 w 3200805"/>
                  <a:gd name="connsiteY2" fmla="*/ 557192 h 663015"/>
                  <a:gd name="connsiteX3" fmla="*/ 3200805 w 3200805"/>
                  <a:gd name="connsiteY3" fmla="*/ 0 h 663015"/>
                  <a:gd name="connsiteX4" fmla="*/ 3200805 w 3200805"/>
                  <a:gd name="connsiteY4" fmla="*/ 0 h 663015"/>
                  <a:gd name="connsiteX0" fmla="*/ 0 w 3200805"/>
                  <a:gd name="connsiteY0" fmla="*/ 0 h 612215"/>
                  <a:gd name="connsiteX1" fmla="*/ 1490253 w 3200805"/>
                  <a:gd name="connsiteY1" fmla="*/ 570150 h 612215"/>
                  <a:gd name="connsiteX2" fmla="*/ 1904933 w 3200805"/>
                  <a:gd name="connsiteY2" fmla="*/ 557192 h 612215"/>
                  <a:gd name="connsiteX3" fmla="*/ 3200805 w 3200805"/>
                  <a:gd name="connsiteY3" fmla="*/ 0 h 612215"/>
                  <a:gd name="connsiteX4" fmla="*/ 3200805 w 3200805"/>
                  <a:gd name="connsiteY4" fmla="*/ 0 h 612215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07982"/>
                  <a:gd name="connsiteX1" fmla="*/ 1490253 w 3200805"/>
                  <a:gd name="connsiteY1" fmla="*/ 570150 h 607982"/>
                  <a:gd name="connsiteX2" fmla="*/ 1904933 w 3200805"/>
                  <a:gd name="connsiteY2" fmla="*/ 557192 h 607982"/>
                  <a:gd name="connsiteX3" fmla="*/ 3200805 w 3200805"/>
                  <a:gd name="connsiteY3" fmla="*/ 0 h 607982"/>
                  <a:gd name="connsiteX4" fmla="*/ 3200805 w 3200805"/>
                  <a:gd name="connsiteY4" fmla="*/ 0 h 607982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490253 w 3200805"/>
                  <a:gd name="connsiteY1" fmla="*/ 5701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35283"/>
                  <a:gd name="connsiteX1" fmla="*/ 1299753 w 3200805"/>
                  <a:gd name="connsiteY1" fmla="*/ 506650 h 635283"/>
                  <a:gd name="connsiteX2" fmla="*/ 1904933 w 3200805"/>
                  <a:gd name="connsiteY2" fmla="*/ 557192 h 635283"/>
                  <a:gd name="connsiteX3" fmla="*/ 3200805 w 3200805"/>
                  <a:gd name="connsiteY3" fmla="*/ 0 h 635283"/>
                  <a:gd name="connsiteX4" fmla="*/ 3200805 w 3200805"/>
                  <a:gd name="connsiteY4" fmla="*/ 0 h 635283"/>
                  <a:gd name="connsiteX0" fmla="*/ 0 w 3200805"/>
                  <a:gd name="connsiteY0" fmla="*/ 0 h 601417"/>
                  <a:gd name="connsiteX1" fmla="*/ 1299753 w 3200805"/>
                  <a:gd name="connsiteY1" fmla="*/ 506650 h 601417"/>
                  <a:gd name="connsiteX2" fmla="*/ 1989599 w 3200805"/>
                  <a:gd name="connsiteY2" fmla="*/ 523326 h 601417"/>
                  <a:gd name="connsiteX3" fmla="*/ 3200805 w 3200805"/>
                  <a:gd name="connsiteY3" fmla="*/ 0 h 601417"/>
                  <a:gd name="connsiteX4" fmla="*/ 3200805 w 3200805"/>
                  <a:gd name="connsiteY4" fmla="*/ 0 h 601417"/>
                  <a:gd name="connsiteX0" fmla="*/ 0 w 3200805"/>
                  <a:gd name="connsiteY0" fmla="*/ 0 h 592951"/>
                  <a:gd name="connsiteX1" fmla="*/ 1299753 w 3200805"/>
                  <a:gd name="connsiteY1" fmla="*/ 506650 h 592951"/>
                  <a:gd name="connsiteX2" fmla="*/ 2002299 w 3200805"/>
                  <a:gd name="connsiteY2" fmla="*/ 514860 h 592951"/>
                  <a:gd name="connsiteX3" fmla="*/ 3200805 w 3200805"/>
                  <a:gd name="connsiteY3" fmla="*/ 0 h 592951"/>
                  <a:gd name="connsiteX4" fmla="*/ 3200805 w 3200805"/>
                  <a:gd name="connsiteY4" fmla="*/ 0 h 5929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99753 w 3200805"/>
                  <a:gd name="connsiteY1" fmla="*/ 506650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  <a:gd name="connsiteX0" fmla="*/ 0 w 3200805"/>
                  <a:gd name="connsiteY0" fmla="*/ 0 h 618351"/>
                  <a:gd name="connsiteX1" fmla="*/ 1270120 w 3200805"/>
                  <a:gd name="connsiteY1" fmla="*/ 502417 h 618351"/>
                  <a:gd name="connsiteX2" fmla="*/ 2002299 w 3200805"/>
                  <a:gd name="connsiteY2" fmla="*/ 514860 h 618351"/>
                  <a:gd name="connsiteX3" fmla="*/ 3200805 w 3200805"/>
                  <a:gd name="connsiteY3" fmla="*/ 0 h 618351"/>
                  <a:gd name="connsiteX4" fmla="*/ 3200805 w 3200805"/>
                  <a:gd name="connsiteY4" fmla="*/ 0 h 61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0805" h="618351">
                    <a:moveTo>
                      <a:pt x="0" y="0"/>
                    </a:moveTo>
                    <a:cubicBezTo>
                      <a:pt x="586382" y="238642"/>
                      <a:pt x="546230" y="235986"/>
                      <a:pt x="1270120" y="502417"/>
                    </a:cubicBezTo>
                    <a:cubicBezTo>
                      <a:pt x="1553743" y="607982"/>
                      <a:pt x="1751073" y="618351"/>
                      <a:pt x="2002299" y="514860"/>
                    </a:cubicBezTo>
                    <a:cubicBezTo>
                      <a:pt x="2659924" y="242035"/>
                      <a:pt x="2752072" y="194733"/>
                      <a:pt x="3200805" y="0"/>
                    </a:cubicBezTo>
                    <a:lnTo>
                      <a:pt x="3200805" y="0"/>
                    </a:ln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0"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66564" name="TextBox 18">
            <a:extLst>
              <a:ext uri="{FF2B5EF4-FFF2-40B4-BE49-F238E27FC236}">
                <a16:creationId xmlns:a16="http://schemas.microsoft.com/office/drawing/2014/main" id="{830799A1-312E-E240-A567-C58E1163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1676400"/>
            <a:ext cx="1443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0">
                <a:latin typeface="Helvetica" pitchFamily="2" charset="0"/>
              </a:rPr>
              <a:t>Head-on collisions</a:t>
            </a:r>
          </a:p>
        </p:txBody>
      </p:sp>
      <p:grpSp>
        <p:nvGrpSpPr>
          <p:cNvPr id="66565" name="Group 1">
            <a:extLst>
              <a:ext uri="{FF2B5EF4-FFF2-40B4-BE49-F238E27FC236}">
                <a16:creationId xmlns:a16="http://schemas.microsoft.com/office/drawing/2014/main" id="{5EC2EF23-48E3-254D-97A1-37F0167A2E23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2673350"/>
            <a:ext cx="3222625" cy="984250"/>
            <a:chOff x="5902325" y="3222625"/>
            <a:chExt cx="3222625" cy="984250"/>
          </a:xfrm>
        </p:grpSpPr>
        <p:grpSp>
          <p:nvGrpSpPr>
            <p:cNvPr id="66661" name="Group 8">
              <a:extLst>
                <a:ext uri="{FF2B5EF4-FFF2-40B4-BE49-F238E27FC236}">
                  <a16:creationId xmlns:a16="http://schemas.microsoft.com/office/drawing/2014/main" id="{CF0412B2-4AE9-3E42-AB2C-D7B9659BE6A0}"/>
                </a:ext>
              </a:extLst>
            </p:cNvPr>
            <p:cNvGrpSpPr>
              <a:grpSpLocks/>
            </p:cNvGrpSpPr>
            <p:nvPr/>
          </p:nvGrpSpPr>
          <p:grpSpPr bwMode="auto">
            <a:xfrm rot="804587">
              <a:off x="5902325" y="3222625"/>
              <a:ext cx="3206750" cy="533400"/>
              <a:chOff x="374650" y="4296832"/>
              <a:chExt cx="3207155" cy="1418168"/>
            </a:xfrm>
          </p:grpSpPr>
          <p:sp>
            <p:nvSpPr>
              <p:cNvPr id="66666" name="Freeform 9">
                <a:extLst>
                  <a:ext uri="{FF2B5EF4-FFF2-40B4-BE49-F238E27FC236}">
                    <a16:creationId xmlns:a16="http://schemas.microsoft.com/office/drawing/2014/main" id="{7B210AA3-4D98-3A4F-91A2-5189C200D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" y="4296832"/>
                <a:ext cx="3200400" cy="1418167"/>
              </a:xfrm>
              <a:custGeom>
                <a:avLst/>
                <a:gdLst>
                  <a:gd name="T0" fmla="*/ 0 w 3200400"/>
                  <a:gd name="T1" fmla="*/ 2117 h 1418167"/>
                  <a:gd name="T2" fmla="*/ 1225550 w 3200400"/>
                  <a:gd name="T3" fmla="*/ 491067 h 1418167"/>
                  <a:gd name="T4" fmla="*/ 2076450 w 3200400"/>
                  <a:gd name="T5" fmla="*/ 491067 h 1418167"/>
                  <a:gd name="T6" fmla="*/ 3200400 w 3200400"/>
                  <a:gd name="T7" fmla="*/ 0 h 1418167"/>
                  <a:gd name="T8" fmla="*/ 3200400 w 3200400"/>
                  <a:gd name="T9" fmla="*/ 1418167 h 1418167"/>
                  <a:gd name="T10" fmla="*/ 2051050 w 3200400"/>
                  <a:gd name="T11" fmla="*/ 916517 h 1418167"/>
                  <a:gd name="T12" fmla="*/ 1248833 w 3200400"/>
                  <a:gd name="T13" fmla="*/ 922867 h 1418167"/>
                  <a:gd name="T14" fmla="*/ 12700 w 3200400"/>
                  <a:gd name="T15" fmla="*/ 1418167 h 1418167"/>
                  <a:gd name="T16" fmla="*/ 0 w 3200400"/>
                  <a:gd name="T17" fmla="*/ 2117 h 1418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00400" h="1418167">
                    <a:moveTo>
                      <a:pt x="0" y="2117"/>
                    </a:moveTo>
                    <a:lnTo>
                      <a:pt x="1225550" y="491067"/>
                    </a:lnTo>
                    <a:cubicBezTo>
                      <a:pt x="1504950" y="579967"/>
                      <a:pt x="1792817" y="592667"/>
                      <a:pt x="2076450" y="491067"/>
                    </a:cubicBezTo>
                    <a:lnTo>
                      <a:pt x="3200400" y="0"/>
                    </a:lnTo>
                    <a:lnTo>
                      <a:pt x="3200400" y="1418167"/>
                    </a:lnTo>
                    <a:lnTo>
                      <a:pt x="2051050" y="916517"/>
                    </a:lnTo>
                    <a:cubicBezTo>
                      <a:pt x="1779411" y="817034"/>
                      <a:pt x="1512006" y="831850"/>
                      <a:pt x="1248833" y="922867"/>
                    </a:cubicBezTo>
                    <a:lnTo>
                      <a:pt x="12700" y="1418167"/>
                    </a:lnTo>
                    <a:cubicBezTo>
                      <a:pt x="10583" y="948267"/>
                      <a:pt x="6350" y="8467"/>
                      <a:pt x="0" y="2117"/>
                    </a:cubicBezTo>
                    <a:close/>
                  </a:path>
                </a:pathLst>
              </a:custGeom>
              <a:solidFill>
                <a:srgbClr val="3366FF">
                  <a:alpha val="9215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8478E75-4626-A646-90B2-57A230E281EE}"/>
                  </a:ext>
                </a:extLst>
              </p:cNvPr>
              <p:cNvGrpSpPr/>
              <p:nvPr/>
            </p:nvGrpSpPr>
            <p:grpSpPr>
              <a:xfrm>
                <a:off x="375803" y="4302043"/>
                <a:ext cx="3206002" cy="1412957"/>
                <a:chOff x="375803" y="4302043"/>
                <a:chExt cx="3206002" cy="1412957"/>
              </a:xfrm>
              <a:solidFill>
                <a:schemeClr val="bg1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45BD35F-EDBF-1246-A57F-358D32A58A57}"/>
                    </a:ext>
                  </a:extLst>
                </p:cNvPr>
                <p:cNvSpPr/>
                <p:nvPr/>
              </p:nvSpPr>
              <p:spPr bwMode="auto">
                <a:xfrm>
                  <a:off x="375803" y="4302043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AC8B815-345B-4446-A36E-913FE62A4B4A}"/>
                    </a:ext>
                  </a:extLst>
                </p:cNvPr>
                <p:cNvSpPr/>
                <p:nvPr/>
              </p:nvSpPr>
              <p:spPr bwMode="auto">
                <a:xfrm flipV="1">
                  <a:off x="381000" y="5096649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</p:grpSp>
        </p:grpSp>
        <p:grpSp>
          <p:nvGrpSpPr>
            <p:cNvPr id="66662" name="Group 13">
              <a:extLst>
                <a:ext uri="{FF2B5EF4-FFF2-40B4-BE49-F238E27FC236}">
                  <a16:creationId xmlns:a16="http://schemas.microsoft.com/office/drawing/2014/main" id="{A14FC438-AC29-214A-8CC5-7167E165B03A}"/>
                </a:ext>
              </a:extLst>
            </p:cNvPr>
            <p:cNvGrpSpPr>
              <a:grpSpLocks/>
            </p:cNvGrpSpPr>
            <p:nvPr/>
          </p:nvGrpSpPr>
          <p:grpSpPr bwMode="auto">
            <a:xfrm rot="-780000">
              <a:off x="5918200" y="3240088"/>
              <a:ext cx="3206750" cy="533400"/>
              <a:chOff x="374650" y="4296832"/>
              <a:chExt cx="3207155" cy="1418168"/>
            </a:xfrm>
          </p:grpSpPr>
          <p:sp>
            <p:nvSpPr>
              <p:cNvPr id="66664" name="Freeform 14">
                <a:extLst>
                  <a:ext uri="{FF2B5EF4-FFF2-40B4-BE49-F238E27FC236}">
                    <a16:creationId xmlns:a16="http://schemas.microsoft.com/office/drawing/2014/main" id="{AC8C56E0-1293-3245-BAD1-D52CB5D1D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" y="4296832"/>
                <a:ext cx="3200400" cy="1418167"/>
              </a:xfrm>
              <a:custGeom>
                <a:avLst/>
                <a:gdLst>
                  <a:gd name="T0" fmla="*/ 0 w 3200400"/>
                  <a:gd name="T1" fmla="*/ 2117 h 1418167"/>
                  <a:gd name="T2" fmla="*/ 1225550 w 3200400"/>
                  <a:gd name="T3" fmla="*/ 491067 h 1418167"/>
                  <a:gd name="T4" fmla="*/ 2076450 w 3200400"/>
                  <a:gd name="T5" fmla="*/ 491067 h 1418167"/>
                  <a:gd name="T6" fmla="*/ 3200400 w 3200400"/>
                  <a:gd name="T7" fmla="*/ 0 h 1418167"/>
                  <a:gd name="T8" fmla="*/ 3200400 w 3200400"/>
                  <a:gd name="T9" fmla="*/ 1418167 h 1418167"/>
                  <a:gd name="T10" fmla="*/ 2051050 w 3200400"/>
                  <a:gd name="T11" fmla="*/ 916517 h 1418167"/>
                  <a:gd name="T12" fmla="*/ 1248833 w 3200400"/>
                  <a:gd name="T13" fmla="*/ 922867 h 1418167"/>
                  <a:gd name="T14" fmla="*/ 12700 w 3200400"/>
                  <a:gd name="T15" fmla="*/ 1418167 h 1418167"/>
                  <a:gd name="T16" fmla="*/ 0 w 3200400"/>
                  <a:gd name="T17" fmla="*/ 2117 h 14181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00400" h="1418167">
                    <a:moveTo>
                      <a:pt x="0" y="2117"/>
                    </a:moveTo>
                    <a:lnTo>
                      <a:pt x="1225550" y="491067"/>
                    </a:lnTo>
                    <a:cubicBezTo>
                      <a:pt x="1504950" y="579967"/>
                      <a:pt x="1792817" y="592667"/>
                      <a:pt x="2076450" y="491067"/>
                    </a:cubicBezTo>
                    <a:lnTo>
                      <a:pt x="3200400" y="0"/>
                    </a:lnTo>
                    <a:lnTo>
                      <a:pt x="3200400" y="1418167"/>
                    </a:lnTo>
                    <a:lnTo>
                      <a:pt x="2051050" y="916517"/>
                    </a:lnTo>
                    <a:cubicBezTo>
                      <a:pt x="1779411" y="817034"/>
                      <a:pt x="1512006" y="831850"/>
                      <a:pt x="1248833" y="922867"/>
                    </a:cubicBezTo>
                    <a:lnTo>
                      <a:pt x="12700" y="1418167"/>
                    </a:lnTo>
                    <a:cubicBezTo>
                      <a:pt x="10583" y="948267"/>
                      <a:pt x="6350" y="8467"/>
                      <a:pt x="0" y="2117"/>
                    </a:cubicBezTo>
                    <a:close/>
                  </a:path>
                </a:pathLst>
              </a:custGeom>
              <a:solidFill>
                <a:srgbClr val="FFFF00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7257D40B-5F62-AB4C-A184-8B14215D8550}"/>
                  </a:ext>
                </a:extLst>
              </p:cNvPr>
              <p:cNvGrpSpPr/>
              <p:nvPr/>
            </p:nvGrpSpPr>
            <p:grpSpPr>
              <a:xfrm>
                <a:off x="375803" y="4302043"/>
                <a:ext cx="3206002" cy="1412957"/>
                <a:chOff x="375803" y="4302043"/>
                <a:chExt cx="3206002" cy="1412957"/>
              </a:xfrm>
              <a:solidFill>
                <a:schemeClr val="bg1"/>
              </a:solidFill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499397B9-6188-6241-90A6-F7667951F124}"/>
                    </a:ext>
                  </a:extLst>
                </p:cNvPr>
                <p:cNvSpPr/>
                <p:nvPr/>
              </p:nvSpPr>
              <p:spPr bwMode="auto">
                <a:xfrm>
                  <a:off x="375803" y="4302043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DA22FC30-1ECE-6C43-AE11-1940100E3748}"/>
                    </a:ext>
                  </a:extLst>
                </p:cNvPr>
                <p:cNvSpPr/>
                <p:nvPr/>
              </p:nvSpPr>
              <p:spPr bwMode="auto">
                <a:xfrm flipV="1">
                  <a:off x="381000" y="5096649"/>
                  <a:ext cx="3200805" cy="618351"/>
                </a:xfrm>
                <a:custGeom>
                  <a:avLst/>
                  <a:gdLst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9150"/>
                    <a:gd name="connsiteX1" fmla="*/ 1490253 w 3200805"/>
                    <a:gd name="connsiteY1" fmla="*/ 570150 h 669150"/>
                    <a:gd name="connsiteX2" fmla="*/ 1904933 w 3200805"/>
                    <a:gd name="connsiteY2" fmla="*/ 557192 h 669150"/>
                    <a:gd name="connsiteX3" fmla="*/ 3200805 w 3200805"/>
                    <a:gd name="connsiteY3" fmla="*/ 0 h 669150"/>
                    <a:gd name="connsiteX4" fmla="*/ 3200805 w 3200805"/>
                    <a:gd name="connsiteY4" fmla="*/ 0 h 669150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63015"/>
                    <a:gd name="connsiteX1" fmla="*/ 1490253 w 3200805"/>
                    <a:gd name="connsiteY1" fmla="*/ 570150 h 663015"/>
                    <a:gd name="connsiteX2" fmla="*/ 1904933 w 3200805"/>
                    <a:gd name="connsiteY2" fmla="*/ 557192 h 663015"/>
                    <a:gd name="connsiteX3" fmla="*/ 3200805 w 3200805"/>
                    <a:gd name="connsiteY3" fmla="*/ 0 h 663015"/>
                    <a:gd name="connsiteX4" fmla="*/ 3200805 w 3200805"/>
                    <a:gd name="connsiteY4" fmla="*/ 0 h 663015"/>
                    <a:gd name="connsiteX0" fmla="*/ 0 w 3200805"/>
                    <a:gd name="connsiteY0" fmla="*/ 0 h 612215"/>
                    <a:gd name="connsiteX1" fmla="*/ 1490253 w 3200805"/>
                    <a:gd name="connsiteY1" fmla="*/ 570150 h 612215"/>
                    <a:gd name="connsiteX2" fmla="*/ 1904933 w 3200805"/>
                    <a:gd name="connsiteY2" fmla="*/ 557192 h 612215"/>
                    <a:gd name="connsiteX3" fmla="*/ 3200805 w 3200805"/>
                    <a:gd name="connsiteY3" fmla="*/ 0 h 612215"/>
                    <a:gd name="connsiteX4" fmla="*/ 3200805 w 3200805"/>
                    <a:gd name="connsiteY4" fmla="*/ 0 h 612215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07982"/>
                    <a:gd name="connsiteX1" fmla="*/ 1490253 w 3200805"/>
                    <a:gd name="connsiteY1" fmla="*/ 570150 h 607982"/>
                    <a:gd name="connsiteX2" fmla="*/ 1904933 w 3200805"/>
                    <a:gd name="connsiteY2" fmla="*/ 557192 h 607982"/>
                    <a:gd name="connsiteX3" fmla="*/ 3200805 w 3200805"/>
                    <a:gd name="connsiteY3" fmla="*/ 0 h 607982"/>
                    <a:gd name="connsiteX4" fmla="*/ 3200805 w 3200805"/>
                    <a:gd name="connsiteY4" fmla="*/ 0 h 607982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490253 w 3200805"/>
                    <a:gd name="connsiteY1" fmla="*/ 5701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35283"/>
                    <a:gd name="connsiteX1" fmla="*/ 1299753 w 3200805"/>
                    <a:gd name="connsiteY1" fmla="*/ 506650 h 635283"/>
                    <a:gd name="connsiteX2" fmla="*/ 1904933 w 3200805"/>
                    <a:gd name="connsiteY2" fmla="*/ 557192 h 635283"/>
                    <a:gd name="connsiteX3" fmla="*/ 3200805 w 3200805"/>
                    <a:gd name="connsiteY3" fmla="*/ 0 h 635283"/>
                    <a:gd name="connsiteX4" fmla="*/ 3200805 w 3200805"/>
                    <a:gd name="connsiteY4" fmla="*/ 0 h 635283"/>
                    <a:gd name="connsiteX0" fmla="*/ 0 w 3200805"/>
                    <a:gd name="connsiteY0" fmla="*/ 0 h 601417"/>
                    <a:gd name="connsiteX1" fmla="*/ 1299753 w 3200805"/>
                    <a:gd name="connsiteY1" fmla="*/ 506650 h 601417"/>
                    <a:gd name="connsiteX2" fmla="*/ 1989599 w 3200805"/>
                    <a:gd name="connsiteY2" fmla="*/ 523326 h 601417"/>
                    <a:gd name="connsiteX3" fmla="*/ 3200805 w 3200805"/>
                    <a:gd name="connsiteY3" fmla="*/ 0 h 601417"/>
                    <a:gd name="connsiteX4" fmla="*/ 3200805 w 3200805"/>
                    <a:gd name="connsiteY4" fmla="*/ 0 h 601417"/>
                    <a:gd name="connsiteX0" fmla="*/ 0 w 3200805"/>
                    <a:gd name="connsiteY0" fmla="*/ 0 h 592951"/>
                    <a:gd name="connsiteX1" fmla="*/ 1299753 w 3200805"/>
                    <a:gd name="connsiteY1" fmla="*/ 506650 h 592951"/>
                    <a:gd name="connsiteX2" fmla="*/ 2002299 w 3200805"/>
                    <a:gd name="connsiteY2" fmla="*/ 514860 h 592951"/>
                    <a:gd name="connsiteX3" fmla="*/ 3200805 w 3200805"/>
                    <a:gd name="connsiteY3" fmla="*/ 0 h 592951"/>
                    <a:gd name="connsiteX4" fmla="*/ 3200805 w 3200805"/>
                    <a:gd name="connsiteY4" fmla="*/ 0 h 5929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99753 w 3200805"/>
                    <a:gd name="connsiteY1" fmla="*/ 506650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  <a:gd name="connsiteX0" fmla="*/ 0 w 3200805"/>
                    <a:gd name="connsiteY0" fmla="*/ 0 h 618351"/>
                    <a:gd name="connsiteX1" fmla="*/ 1270120 w 3200805"/>
                    <a:gd name="connsiteY1" fmla="*/ 502417 h 618351"/>
                    <a:gd name="connsiteX2" fmla="*/ 2002299 w 3200805"/>
                    <a:gd name="connsiteY2" fmla="*/ 514860 h 618351"/>
                    <a:gd name="connsiteX3" fmla="*/ 3200805 w 3200805"/>
                    <a:gd name="connsiteY3" fmla="*/ 0 h 618351"/>
                    <a:gd name="connsiteX4" fmla="*/ 3200805 w 3200805"/>
                    <a:gd name="connsiteY4" fmla="*/ 0 h 61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805" h="618351">
                      <a:moveTo>
                        <a:pt x="0" y="0"/>
                      </a:moveTo>
                      <a:cubicBezTo>
                        <a:pt x="586382" y="238642"/>
                        <a:pt x="546230" y="235986"/>
                        <a:pt x="1270120" y="502417"/>
                      </a:cubicBezTo>
                      <a:cubicBezTo>
                        <a:pt x="1553743" y="607982"/>
                        <a:pt x="1751073" y="618351"/>
                        <a:pt x="2002299" y="514860"/>
                      </a:cubicBezTo>
                      <a:cubicBezTo>
                        <a:pt x="2659924" y="242035"/>
                        <a:pt x="2752072" y="194733"/>
                        <a:pt x="3200805" y="0"/>
                      </a:cubicBezTo>
                      <a:lnTo>
                        <a:pt x="3200805" y="0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b="0">
                    <a:latin typeface="Helvetica"/>
                    <a:cs typeface="Helvetica"/>
                  </a:endParaRPr>
                </a:p>
              </p:txBody>
            </p:sp>
          </p:grpSp>
        </p:grpSp>
        <p:sp>
          <p:nvSpPr>
            <p:cNvPr id="66663" name="TextBox 19">
              <a:extLst>
                <a:ext uri="{FF2B5EF4-FFF2-40B4-BE49-F238E27FC236}">
                  <a16:creationId xmlns:a16="http://schemas.microsoft.com/office/drawing/2014/main" id="{5F121897-C2CC-C542-A222-944E485B3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550" y="3746500"/>
              <a:ext cx="11779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0">
                  <a:latin typeface="Helvetica" pitchFamily="2" charset="0"/>
                </a:rPr>
                <a:t>Collisions with </a:t>
              </a:r>
              <a:br>
                <a:rPr lang="en-US" altLang="en-US" sz="1200" b="0">
                  <a:latin typeface="Helvetica" pitchFamily="2" charset="0"/>
                </a:rPr>
              </a:br>
              <a:r>
                <a:rPr lang="en-US" altLang="en-US" sz="1200" b="0">
                  <a:latin typeface="Helvetica" pitchFamily="2" charset="0"/>
                </a:rPr>
                <a:t>crossing angle</a:t>
              </a:r>
            </a:p>
          </p:txBody>
        </p:sp>
      </p:grpSp>
      <p:grpSp>
        <p:nvGrpSpPr>
          <p:cNvPr id="66566" name="Group 100">
            <a:extLst>
              <a:ext uri="{FF2B5EF4-FFF2-40B4-BE49-F238E27FC236}">
                <a16:creationId xmlns:a16="http://schemas.microsoft.com/office/drawing/2014/main" id="{720AAABB-A5D3-8B4A-ACD6-9C0C64100780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4000500"/>
            <a:ext cx="8534400" cy="2901950"/>
            <a:chOff x="381000" y="2771001"/>
            <a:chExt cx="8534401" cy="2901286"/>
          </a:xfrm>
        </p:grpSpPr>
        <p:cxnSp>
          <p:nvCxnSpPr>
            <p:cNvPr id="24" name="Straight Connector 3">
              <a:extLst>
                <a:ext uri="{FF2B5EF4-FFF2-40B4-BE49-F238E27FC236}">
                  <a16:creationId xmlns:a16="http://schemas.microsoft.com/office/drawing/2014/main" id="{A129ED71-6921-0B48-BD0D-08E85A1D04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87775" y="3558221"/>
              <a:ext cx="1565275" cy="1588"/>
            </a:xfrm>
            <a:prstGeom prst="line">
              <a:avLst/>
            </a:prstGeom>
            <a:noFill/>
            <a:ln w="76200" cmpd="tri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5C456D-AB93-C94D-BEA8-9300A67B1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69051" y="3180482"/>
              <a:ext cx="2546350" cy="1588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263C78-187E-CC47-8E7B-11C0B5AAEF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69051" y="3843905"/>
              <a:ext cx="2532063" cy="1588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Can 26">
              <a:extLst>
                <a:ext uri="{FF2B5EF4-FFF2-40B4-BE49-F238E27FC236}">
                  <a16:creationId xmlns:a16="http://schemas.microsoft.com/office/drawing/2014/main" id="{08253FF1-47C4-1040-B29F-11F7411D5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62283" y="3002685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5963C0D-6D6C-5C41-9D4C-CC4E7A41C8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000" y="3180482"/>
              <a:ext cx="2424113" cy="1588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Can 28">
              <a:extLst>
                <a:ext uri="{FF2B5EF4-FFF2-40B4-BE49-F238E27FC236}">
                  <a16:creationId xmlns:a16="http://schemas.microsoft.com/office/drawing/2014/main" id="{703ED0FF-A8AF-5A45-AF5C-72E7A90A30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07133" y="3007446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30" name="Can 29">
              <a:extLst>
                <a:ext uri="{FF2B5EF4-FFF2-40B4-BE49-F238E27FC236}">
                  <a16:creationId xmlns:a16="http://schemas.microsoft.com/office/drawing/2014/main" id="{C9A2C843-2193-1D4E-A974-BB40927A6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07133" y="3672456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52384D-D4B1-C044-BDE5-2940939651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8688" y="4754922"/>
              <a:ext cx="2338387" cy="126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A314B55-91B7-2C4E-9870-52A0FB94DB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46751" y="4756510"/>
              <a:ext cx="2641600" cy="952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04FEB18A-B438-E345-BF67-53E7B2AAE8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55933" y="3674043"/>
              <a:ext cx="180934" cy="342900"/>
            </a:xfrm>
            <a:prstGeom prst="can">
              <a:avLst>
                <a:gd name="adj" fmla="val 24997"/>
              </a:avLst>
            </a:pr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97298-6C46-BB4F-B8EC-16C65E83C0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000" y="3845493"/>
              <a:ext cx="2424113" cy="0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7BCBE57-40BD-D34A-9EDA-6466F1A430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8050" y="3845493"/>
              <a:ext cx="1346200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A7BD2F-4EFC-1547-B4AB-9FE477576F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77051" y="3170959"/>
              <a:ext cx="13176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52FF19-E3C7-B449-8FEF-8F3401E1F5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53051" y="3180482"/>
              <a:ext cx="673100" cy="377739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DD8AC4-4B31-D641-9AC2-71482CBCD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17850" y="3558221"/>
              <a:ext cx="663575" cy="288859"/>
            </a:xfrm>
            <a:prstGeom prst="lin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6223D2-957B-1043-88C7-B12905B5AC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4200" y="3182070"/>
              <a:ext cx="671513" cy="377739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FADFFFC-D4D5-0B4B-8432-C24D2E917A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48289" y="3559808"/>
              <a:ext cx="714375" cy="285685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65265D-6FF1-374D-8D17-0793B269C5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54250" y="3648688"/>
              <a:ext cx="698500" cy="1983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6386EB-83F0-3D43-8877-838D9712D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713" y="3577266"/>
              <a:ext cx="1557337" cy="177759"/>
            </a:xfrm>
            <a:prstGeom prst="rect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749B511-5CBE-FB4A-ABF7-2DF27F61D1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062664" y="3170959"/>
              <a:ext cx="814387" cy="4824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7C4740-E6B9-5149-8A5C-E764D85141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73826" y="3358242"/>
              <a:ext cx="212725" cy="1206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A534AA6-3F8E-2A40-B2DC-8E62FDD39A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73325" y="3593138"/>
              <a:ext cx="331788" cy="12062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943603-4115-4241-8E8D-E8462FBED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713" y="3329673"/>
              <a:ext cx="1557337" cy="177759"/>
            </a:xfrm>
            <a:prstGeom prst="rect">
              <a:avLst/>
            </a:prstGeom>
            <a:gradFill rotWithShape="1">
              <a:gsLst>
                <a:gs pos="0">
                  <a:srgbClr val="C0504D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id="{FDC0FB6E-E635-4C43-AC89-1DDA90405FC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97864" y="3284257"/>
              <a:ext cx="1804575" cy="1597025"/>
            </a:xfrm>
            <a:custGeom>
              <a:avLst/>
              <a:gdLst>
                <a:gd name="T0" fmla="*/ 0 w 1804575"/>
                <a:gd name="T1" fmla="*/ 798511 h 1597025"/>
                <a:gd name="T2" fmla="*/ 882199 w 1804575"/>
                <a:gd name="T3" fmla="*/ 198 h 1597025"/>
                <a:gd name="T4" fmla="*/ 1803119 w 1804575"/>
                <a:gd name="T5" fmla="*/ 753145 h 1597025"/>
                <a:gd name="T6" fmla="*/ 1803117 w 1804575"/>
                <a:gd name="T7" fmla="*/ 753144 h 1597025"/>
                <a:gd name="T8" fmla="*/ 882197 w 1804575"/>
                <a:gd name="T9" fmla="*/ 198 h 1597025"/>
                <a:gd name="T10" fmla="*/ -2 w 1804575"/>
                <a:gd name="T11" fmla="*/ 798511 h 1597025"/>
                <a:gd name="T12" fmla="*/ 0 w 1804575"/>
                <a:gd name="T13" fmla="*/ 798511 h 15970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4575" h="1597025">
                  <a:moveTo>
                    <a:pt x="0" y="798511"/>
                  </a:moveTo>
                  <a:cubicBezTo>
                    <a:pt x="1" y="364433"/>
                    <a:pt x="391829" y="9862"/>
                    <a:pt x="882199" y="198"/>
                  </a:cubicBezTo>
                  <a:cubicBezTo>
                    <a:pt x="1368257" y="-9382"/>
                    <a:pt x="1775496" y="323578"/>
                    <a:pt x="1803119" y="753145"/>
                  </a:cubicBezTo>
                  <a:cubicBezTo>
                    <a:pt x="1803118" y="753145"/>
                    <a:pt x="1803118" y="753144"/>
                    <a:pt x="1803117" y="753144"/>
                  </a:cubicBezTo>
                  <a:cubicBezTo>
                    <a:pt x="1775494" y="323578"/>
                    <a:pt x="1368255" y="-9382"/>
                    <a:pt x="882197" y="198"/>
                  </a:cubicBezTo>
                  <a:cubicBezTo>
                    <a:pt x="391827" y="9863"/>
                    <a:pt x="-1" y="364433"/>
                    <a:pt x="-2" y="798511"/>
                  </a:cubicBezTo>
                  <a:lnTo>
                    <a:pt x="0" y="798511"/>
                  </a:lnTo>
                  <a:close/>
                </a:path>
              </a:pathLst>
            </a:custGeom>
            <a:solidFill>
              <a:srgbClr val="660066"/>
            </a:solidFill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5878F28-7435-5348-B14E-503F510532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632576" y="5119963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A103440-35BD-724A-AD6E-F5692F6DF1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473325" y="4678739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9A7D3D-FF32-744F-9642-231EC8AE79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60725" y="4766032"/>
              <a:ext cx="266700" cy="1063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06E3B1A-833E-A647-BF54-11DE28211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60725" y="4875544"/>
              <a:ext cx="266700" cy="10951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AB2083-8D3A-DE43-A9C7-3F83AD6DE1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83226" y="4767619"/>
              <a:ext cx="266700" cy="106339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CF06854-5043-1841-9A9A-6D45246193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52750" y="3651862"/>
              <a:ext cx="3109913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40C1998-0961-1040-9369-EAD555566D97}"/>
                </a:ext>
              </a:extLst>
            </p:cNvPr>
            <p:cNvCxnSpPr>
              <a:cxnSpLocks noChangeShapeType="1"/>
              <a:stCxn id="47" idx="0"/>
            </p:cNvCxnSpPr>
            <p:nvPr/>
          </p:nvCxnSpPr>
          <p:spPr bwMode="auto">
            <a:xfrm>
              <a:off x="1200150" y="4985057"/>
              <a:ext cx="2066925" cy="1587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Block Arc 54">
              <a:extLst>
                <a:ext uri="{FF2B5EF4-FFF2-40B4-BE49-F238E27FC236}">
                  <a16:creationId xmlns:a16="http://schemas.microsoft.com/office/drawing/2014/main" id="{244F04DB-C12B-FE46-81D7-780E1438310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4767" y="3873964"/>
              <a:ext cx="909429" cy="852487"/>
            </a:xfrm>
            <a:custGeom>
              <a:avLst/>
              <a:gdLst>
                <a:gd name="T0" fmla="*/ 0 w 909429"/>
                <a:gd name="T1" fmla="*/ 426244 h 852487"/>
                <a:gd name="T2" fmla="*/ 443991 w 909429"/>
                <a:gd name="T3" fmla="*/ 119 h 852487"/>
                <a:gd name="T4" fmla="*/ 908775 w 909429"/>
                <a:gd name="T5" fmla="*/ 403376 h 852487"/>
                <a:gd name="T6" fmla="*/ 908774 w 909429"/>
                <a:gd name="T7" fmla="*/ 403376 h 852487"/>
                <a:gd name="T8" fmla="*/ 443990 w 909429"/>
                <a:gd name="T9" fmla="*/ 119 h 852487"/>
                <a:gd name="T10" fmla="*/ -1 w 909429"/>
                <a:gd name="T11" fmla="*/ 426244 h 852487"/>
                <a:gd name="T12" fmla="*/ 0 w 909429"/>
                <a:gd name="T13" fmla="*/ 426244 h 8524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9429" h="852487">
                  <a:moveTo>
                    <a:pt x="0" y="426244"/>
                  </a:moveTo>
                  <a:cubicBezTo>
                    <a:pt x="0" y="194752"/>
                    <a:pt x="197106" y="5578"/>
                    <a:pt x="443991" y="119"/>
                  </a:cubicBezTo>
                  <a:cubicBezTo>
                    <a:pt x="689728" y="-5315"/>
                    <a:pt x="895587" y="173294"/>
                    <a:pt x="908775" y="403376"/>
                  </a:cubicBezTo>
                  <a:lnTo>
                    <a:pt x="908774" y="403376"/>
                  </a:lnTo>
                  <a:cubicBezTo>
                    <a:pt x="895587" y="173293"/>
                    <a:pt x="689727" y="-5315"/>
                    <a:pt x="443990" y="119"/>
                  </a:cubicBezTo>
                  <a:cubicBezTo>
                    <a:pt x="197105" y="5578"/>
                    <a:pt x="-1" y="194753"/>
                    <a:pt x="-1" y="426244"/>
                  </a:cubicBezTo>
                  <a:lnTo>
                    <a:pt x="0" y="426244"/>
                  </a:lnTo>
                  <a:close/>
                </a:path>
              </a:pathLst>
            </a:cu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653F1A3-5ED5-2549-8F89-6A2B589381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62664" y="3420140"/>
              <a:ext cx="701675" cy="42535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FE6946-7585-D348-85C5-089482E95E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52750" y="3418553"/>
              <a:ext cx="3109913" cy="158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F4C60B4-460E-B240-9B82-1D3F357155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64339" y="3843905"/>
              <a:ext cx="1654175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268FB2-92F1-404A-99DE-BB66E2CD0B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3226" y="4875544"/>
              <a:ext cx="266700" cy="1095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7166FA2-FA6A-9F41-A573-5E48A384FA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6751" y="4986644"/>
              <a:ext cx="2366963" cy="3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48D9B36-914F-FD44-8BC1-17A1A921BB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6632576" y="4677153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471F020-84A8-364F-8A08-BD23BE6136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2492375" y="5062826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47427CA-C6DC-704F-A640-A61A0221CD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4250" y="3182070"/>
              <a:ext cx="698500" cy="236483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CD802C-75CB-4B47-B92A-F8DA956EEF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4113" y="3182070"/>
              <a:ext cx="1100137" cy="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5A633AE-5735-4042-81B7-BBB7474E04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595438" y="3082080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62C311F-1188-1143-B185-FAE8589334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595438" y="3269362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98B8A3F-C88E-2946-96AB-B815DBFE18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415214" y="3935959"/>
              <a:ext cx="401637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00B4AFA-8740-394C-B5E1-08EE1EF58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415214" y="3751852"/>
              <a:ext cx="401637" cy="1588"/>
            </a:xfrm>
            <a:prstGeom prst="straightConnector1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0D2DB40-3ACE-3949-B60F-2C9E2723AC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1355725" y="3937547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19E9D92-D7C7-A141-860C-3E5B0B68FD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1355725" y="3750265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C9B72B2-4E91-0A4A-98D4-A1F911FD64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7213601" y="3080493"/>
              <a:ext cx="401638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0DBC0C6-94DB-E441-8E6D-22851F2503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7213601" y="3270950"/>
              <a:ext cx="401638" cy="1587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895CDA74-B146-244E-A7A6-F4BB27A48A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78464" y="4877132"/>
              <a:ext cx="407987" cy="407894"/>
            </a:xfrm>
            <a:prstGeom prst="curvedConnector3">
              <a:avLst>
                <a:gd name="adj1" fmla="val 48653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27BC8DD-9200-494B-B16E-AD41EB3B9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464" y="5170752"/>
              <a:ext cx="133350" cy="209502"/>
            </a:xfrm>
            <a:prstGeom prst="ellipse">
              <a:avLst/>
            </a:prstGeom>
            <a:solidFill>
              <a:srgbClr val="8AC6CD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75" name="Can 74">
              <a:extLst>
                <a:ext uri="{FF2B5EF4-FFF2-40B4-BE49-F238E27FC236}">
                  <a16:creationId xmlns:a16="http://schemas.microsoft.com/office/drawing/2014/main" id="{2AFE1F36-56C6-C649-A239-D13B37DA78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61618" y="4536616"/>
              <a:ext cx="320602" cy="658812"/>
            </a:xfrm>
            <a:prstGeom prst="can">
              <a:avLst>
                <a:gd name="adj" fmla="val 25002"/>
              </a:avLst>
            </a:prstGeom>
            <a:solidFill>
              <a:srgbClr val="8AC6CD">
                <a:alpha val="58823"/>
              </a:srgbClr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76" name="Curved Connector 75">
              <a:extLst>
                <a:ext uri="{FF2B5EF4-FFF2-40B4-BE49-F238E27FC236}">
                  <a16:creationId xmlns:a16="http://schemas.microsoft.com/office/drawing/2014/main" id="{0B59800F-F0C3-BA4A-B36B-6820A3636A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28963" y="4883481"/>
              <a:ext cx="409575" cy="407894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34AD09D-38C5-A242-A5F6-782A92794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175" y="5186623"/>
              <a:ext cx="133350" cy="207915"/>
            </a:xfrm>
            <a:prstGeom prst="ellipse">
              <a:avLst/>
            </a:prstGeom>
            <a:solidFill>
              <a:srgbClr val="8AC6CD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78" name="Curved Connector 77">
              <a:extLst>
                <a:ext uri="{FF2B5EF4-FFF2-40B4-BE49-F238E27FC236}">
                  <a16:creationId xmlns:a16="http://schemas.microsoft.com/office/drawing/2014/main" id="{E481B219-052C-B744-9411-E9179D8CFC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167063" y="4462889"/>
              <a:ext cx="407987" cy="40472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2A242BA-5A70-9542-9F92-41E9DBB10C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327421" y="5096143"/>
              <a:ext cx="171411" cy="111125"/>
            </a:xfrm>
            <a:prstGeom prst="straightConnector1">
              <a:avLst/>
            </a:prstGeom>
            <a:noFill/>
            <a:ln w="127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554F642-E542-FE43-B1C2-55D79979DF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5522139" y="5111221"/>
              <a:ext cx="171411" cy="11906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12E1530-BE14-FF4F-94F1-1D4266BBC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750" y="4362900"/>
              <a:ext cx="231775" cy="207914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1BD6FCE-3786-AE41-89DE-FB1B3F1C25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3325831" y="4427956"/>
              <a:ext cx="150777" cy="13493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Curved Connector 82">
              <a:extLst>
                <a:ext uri="{FF2B5EF4-FFF2-40B4-BE49-F238E27FC236}">
                  <a16:creationId xmlns:a16="http://schemas.microsoft.com/office/drawing/2014/main" id="{693EAE80-3868-224B-9480-451AC1CE8A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470526" y="4458128"/>
              <a:ext cx="411163" cy="40630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D93E8FE-4504-2F4B-8912-9068EF377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9464" y="4353377"/>
              <a:ext cx="231775" cy="2079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2910C7A-87F3-DC42-B5C8-72CCF86787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473826" y="3588377"/>
              <a:ext cx="212725" cy="120622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81B822E-A3F6-D64C-A999-A3DAF32C4A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366963" y="3297930"/>
              <a:ext cx="295275" cy="120622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C9227E5-AF99-9142-9F4F-9E299FAA73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351338" y="3269362"/>
              <a:ext cx="403225" cy="1588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3C4B4D1-03D3-1149-9C76-0C9704D13B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351338" y="3842319"/>
              <a:ext cx="403225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632" name="TextBox 160">
              <a:extLst>
                <a:ext uri="{FF2B5EF4-FFF2-40B4-BE49-F238E27FC236}">
                  <a16:creationId xmlns:a16="http://schemas.microsoft.com/office/drawing/2014/main" id="{3B2C8DE8-6DCB-BF47-8AD2-ABD326B23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5379500"/>
              <a:ext cx="6688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Helvetica" pitchFamily="2" charset="0"/>
                </a:rPr>
                <a:t>Gun 1</a:t>
              </a:r>
            </a:p>
          </p:txBody>
        </p:sp>
        <p:sp>
          <p:nvSpPr>
            <p:cNvPr id="66633" name="TextBox 161">
              <a:extLst>
                <a:ext uri="{FF2B5EF4-FFF2-40B4-BE49-F238E27FC236}">
                  <a16:creationId xmlns:a16="http://schemas.microsoft.com/office/drawing/2014/main" id="{082BD1B4-A380-EF43-8522-BFFE62C7C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7702" y="5395288"/>
              <a:ext cx="6512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660066"/>
                  </a:solidFill>
                  <a:latin typeface="Helvetica" pitchFamily="2" charset="0"/>
                </a:rPr>
                <a:t>Gun 2</a:t>
              </a:r>
            </a:p>
          </p:txBody>
        </p:sp>
        <p:sp>
          <p:nvSpPr>
            <p:cNvPr id="66634" name="TextBox 162">
              <a:extLst>
                <a:ext uri="{FF2B5EF4-FFF2-40B4-BE49-F238E27FC236}">
                  <a16:creationId xmlns:a16="http://schemas.microsoft.com/office/drawing/2014/main" id="{F396EE94-103A-0B4B-B61E-2608BEC8F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1148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0000"/>
                  </a:solidFill>
                  <a:latin typeface="Helvetica" pitchFamily="2" charset="0"/>
                </a:rPr>
                <a:t>Beam dump 1</a:t>
              </a:r>
            </a:p>
          </p:txBody>
        </p:sp>
        <p:sp>
          <p:nvSpPr>
            <p:cNvPr id="66635" name="TextBox 163">
              <a:extLst>
                <a:ext uri="{FF2B5EF4-FFF2-40B4-BE49-F238E27FC236}">
                  <a16:creationId xmlns:a16="http://schemas.microsoft.com/office/drawing/2014/main" id="{5A649E21-2B8A-6D44-A657-70C623EF3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4103772"/>
              <a:ext cx="12327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660066"/>
                  </a:solidFill>
                  <a:latin typeface="Helvetica" pitchFamily="2" charset="0"/>
                </a:rPr>
                <a:t>Beam dump 2</a:t>
              </a:r>
            </a:p>
          </p:txBody>
        </p:sp>
        <p:sp>
          <p:nvSpPr>
            <p:cNvPr id="66636" name="TextBox 164">
              <a:extLst>
                <a:ext uri="{FF2B5EF4-FFF2-40B4-BE49-F238E27FC236}">
                  <a16:creationId xmlns:a16="http://schemas.microsoft.com/office/drawing/2014/main" id="{CE6C6725-C5A9-6644-B69E-058D02795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5105400"/>
              <a:ext cx="2286000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0090"/>
                  </a:solidFill>
                  <a:latin typeface="Helvetica" pitchFamily="2" charset="0"/>
                </a:rPr>
                <a:t>ERL dual-way electron linac</a:t>
              </a:r>
            </a:p>
          </p:txBody>
        </p:sp>
        <p:sp>
          <p:nvSpPr>
            <p:cNvPr id="94" name="Can 93">
              <a:extLst>
                <a:ext uri="{FF2B5EF4-FFF2-40B4-BE49-F238E27FC236}">
                  <a16:creationId xmlns:a16="http://schemas.microsoft.com/office/drawing/2014/main" id="{CF1A6AE1-A1B5-2D4F-92AB-7ADCDD76DC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976056" y="4558835"/>
              <a:ext cx="320602" cy="658813"/>
            </a:xfrm>
            <a:prstGeom prst="can">
              <a:avLst>
                <a:gd name="adj" fmla="val 25002"/>
              </a:avLst>
            </a:prstGeom>
            <a:solidFill>
              <a:srgbClr val="8AC6CD">
                <a:alpha val="58823"/>
              </a:srgbClr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2702886-7590-1740-8EA9-8B3C746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4794601"/>
              <a:ext cx="1919288" cy="92054"/>
            </a:xfrm>
            <a:custGeom>
              <a:avLst/>
              <a:gdLst>
                <a:gd name="T0" fmla="*/ 0 w 2055628"/>
                <a:gd name="T1" fmla="*/ 79065 h 160473"/>
                <a:gd name="T2" fmla="*/ 705945 w 2055628"/>
                <a:gd name="T3" fmla="*/ 79065 h 160473"/>
                <a:gd name="T4" fmla="*/ 965159 w 2055628"/>
                <a:gd name="T5" fmla="*/ 1130 h 160473"/>
                <a:gd name="T6" fmla="*/ 1202313 w 2055628"/>
                <a:gd name="T7" fmla="*/ 72288 h 160473"/>
                <a:gd name="T8" fmla="*/ 1919288 w 2055628"/>
                <a:gd name="T9" fmla="*/ 79065 h 160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5628" h="160473">
                  <a:moveTo>
                    <a:pt x="0" y="137830"/>
                  </a:moveTo>
                  <a:cubicBezTo>
                    <a:pt x="291903" y="149151"/>
                    <a:pt x="583806" y="160473"/>
                    <a:pt x="756093" y="137830"/>
                  </a:cubicBezTo>
                  <a:cubicBezTo>
                    <a:pt x="928380" y="115187"/>
                    <a:pt x="945116" y="3938"/>
                    <a:pt x="1033721" y="1969"/>
                  </a:cubicBezTo>
                  <a:cubicBezTo>
                    <a:pt x="1122326" y="0"/>
                    <a:pt x="1117403" y="103373"/>
                    <a:pt x="1287721" y="126016"/>
                  </a:cubicBezTo>
                  <a:cubicBezTo>
                    <a:pt x="1458039" y="148659"/>
                    <a:pt x="1756833" y="143244"/>
                    <a:pt x="2055628" y="13783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90B087A-4F33-DA49-8B1D-A257C0B465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56000" y="4864435"/>
              <a:ext cx="1917700" cy="92054"/>
            </a:xfrm>
            <a:custGeom>
              <a:avLst/>
              <a:gdLst>
                <a:gd name="T0" fmla="*/ 0 w 2055628"/>
                <a:gd name="T1" fmla="*/ 79065 h 160473"/>
                <a:gd name="T2" fmla="*/ 705361 w 2055628"/>
                <a:gd name="T3" fmla="*/ 79065 h 160473"/>
                <a:gd name="T4" fmla="*/ 964361 w 2055628"/>
                <a:gd name="T5" fmla="*/ 1130 h 160473"/>
                <a:gd name="T6" fmla="*/ 1201318 w 2055628"/>
                <a:gd name="T7" fmla="*/ 72288 h 160473"/>
                <a:gd name="T8" fmla="*/ 1917700 w 2055628"/>
                <a:gd name="T9" fmla="*/ 79065 h 160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5628" h="160473">
                  <a:moveTo>
                    <a:pt x="0" y="137830"/>
                  </a:moveTo>
                  <a:cubicBezTo>
                    <a:pt x="291903" y="149151"/>
                    <a:pt x="583806" y="160473"/>
                    <a:pt x="756093" y="137830"/>
                  </a:cubicBezTo>
                  <a:cubicBezTo>
                    <a:pt x="928380" y="115187"/>
                    <a:pt x="945116" y="3938"/>
                    <a:pt x="1033721" y="1969"/>
                  </a:cubicBezTo>
                  <a:cubicBezTo>
                    <a:pt x="1122326" y="0"/>
                    <a:pt x="1117403" y="103373"/>
                    <a:pt x="1287721" y="126016"/>
                  </a:cubicBezTo>
                  <a:cubicBezTo>
                    <a:pt x="1458039" y="148659"/>
                    <a:pt x="1756833" y="143244"/>
                    <a:pt x="2055628" y="137830"/>
                  </a:cubicBezTo>
                </a:path>
              </a:pathLst>
            </a:custGeom>
            <a:noFill/>
            <a:ln w="25400" cap="flat" cmpd="sng">
              <a:solidFill>
                <a:srgbClr val="660066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2BAE513-9E07-074A-AD43-649DADDC00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4368800" y="4710482"/>
              <a:ext cx="223838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6F7F0C7-80A9-AE4A-AC38-6C4B5B6DB7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4422775" y="5121551"/>
              <a:ext cx="225425" cy="1587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E6C5462-158C-B145-8F65-D04B8971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139" y="4962837"/>
              <a:ext cx="120650" cy="460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22AA448-DC71-0946-91A6-8775C27F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575" y="4927920"/>
              <a:ext cx="119063" cy="4444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1C4027C6-5D36-824D-B1A1-71041DE4B01A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208253" y="3282670"/>
              <a:ext cx="1818859" cy="1595437"/>
            </a:xfrm>
            <a:custGeom>
              <a:avLst/>
              <a:gdLst>
                <a:gd name="T0" fmla="*/ 0 w 1818859"/>
                <a:gd name="T1" fmla="*/ 797717 h 1595437"/>
                <a:gd name="T2" fmla="*/ 889361 w 1818859"/>
                <a:gd name="T3" fmla="*/ 194 h 1595437"/>
                <a:gd name="T4" fmla="*/ 1817365 w 1818859"/>
                <a:gd name="T5" fmla="*/ 751992 h 1595437"/>
                <a:gd name="T6" fmla="*/ 1817364 w 1818859"/>
                <a:gd name="T7" fmla="*/ 751992 h 1595437"/>
                <a:gd name="T8" fmla="*/ 889360 w 1818859"/>
                <a:gd name="T9" fmla="*/ 194 h 1595437"/>
                <a:gd name="T10" fmla="*/ -1 w 1818859"/>
                <a:gd name="T11" fmla="*/ 797717 h 1595437"/>
                <a:gd name="T12" fmla="*/ 0 w 1818859"/>
                <a:gd name="T13" fmla="*/ 797717 h 1595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18859" h="1595437">
                  <a:moveTo>
                    <a:pt x="0" y="797717"/>
                  </a:moveTo>
                  <a:cubicBezTo>
                    <a:pt x="1" y="364009"/>
                    <a:pt x="395038" y="9765"/>
                    <a:pt x="889361" y="194"/>
                  </a:cubicBezTo>
                  <a:cubicBezTo>
                    <a:pt x="1379020" y="-9287"/>
                    <a:pt x="1789290" y="323083"/>
                    <a:pt x="1817365" y="751992"/>
                  </a:cubicBezTo>
                  <a:lnTo>
                    <a:pt x="1817364" y="751992"/>
                  </a:lnTo>
                  <a:cubicBezTo>
                    <a:pt x="1789289" y="323082"/>
                    <a:pt x="1379019" y="-9287"/>
                    <a:pt x="889360" y="194"/>
                  </a:cubicBezTo>
                  <a:cubicBezTo>
                    <a:pt x="395037" y="9765"/>
                    <a:pt x="0" y="364009"/>
                    <a:pt x="-1" y="797717"/>
                  </a:cubicBezTo>
                  <a:lnTo>
                    <a:pt x="0" y="797717"/>
                  </a:lnTo>
                  <a:close/>
                </a:path>
              </a:pathLst>
            </a:custGeom>
            <a:solidFill>
              <a:srgbClr val="660066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0329FBE7-56C7-8443-BD5B-BB9BC15D2C09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937605" y="3875551"/>
              <a:ext cx="909430" cy="852488"/>
            </a:xfrm>
            <a:custGeom>
              <a:avLst/>
              <a:gdLst>
                <a:gd name="T0" fmla="*/ 0 w 909430"/>
                <a:gd name="T1" fmla="*/ 426244 h 852488"/>
                <a:gd name="T2" fmla="*/ 443991 w 909430"/>
                <a:gd name="T3" fmla="*/ 119 h 852488"/>
                <a:gd name="T4" fmla="*/ 908775 w 909430"/>
                <a:gd name="T5" fmla="*/ 403376 h 852488"/>
                <a:gd name="T6" fmla="*/ 908775 w 909430"/>
                <a:gd name="T7" fmla="*/ 403376 h 852488"/>
                <a:gd name="T8" fmla="*/ 443991 w 909430"/>
                <a:gd name="T9" fmla="*/ 119 h 852488"/>
                <a:gd name="T10" fmla="*/ 0 w 909430"/>
                <a:gd name="T11" fmla="*/ 426244 h 852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9430" h="852488">
                  <a:moveTo>
                    <a:pt x="0" y="426244"/>
                  </a:moveTo>
                  <a:cubicBezTo>
                    <a:pt x="0" y="194752"/>
                    <a:pt x="197106" y="5578"/>
                    <a:pt x="443991" y="119"/>
                  </a:cubicBezTo>
                  <a:cubicBezTo>
                    <a:pt x="689728" y="-5315"/>
                    <a:pt x="895587" y="173294"/>
                    <a:pt x="908775" y="403376"/>
                  </a:cubicBezTo>
                  <a:cubicBezTo>
                    <a:pt x="895588" y="173293"/>
                    <a:pt x="689728" y="-5315"/>
                    <a:pt x="443991" y="119"/>
                  </a:cubicBezTo>
                  <a:cubicBezTo>
                    <a:pt x="197106" y="5578"/>
                    <a:pt x="0" y="194753"/>
                    <a:pt x="0" y="4262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FE0E4"/>
                </a:gs>
                <a:gs pos="20000">
                  <a:srgbClr val="AFDEE2"/>
                </a:gs>
                <a:gs pos="100000">
                  <a:srgbClr val="85AAAD"/>
                </a:gs>
              </a:gsLst>
              <a:lin ang="5400000"/>
            </a:gradFill>
            <a:ln w="28575" cap="flat" cmpd="sng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7BA5144-0F5C-A549-AF63-3B2CB8509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4" y="4742225"/>
              <a:ext cx="120650" cy="44440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FDB245-661D-4C4E-BB01-20622BA765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00000">
              <a:off x="5637227" y="5110437"/>
              <a:ext cx="125384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54100BB-C441-9A4A-A942-FACA5197E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413" y="4959663"/>
              <a:ext cx="120650" cy="4602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35B5AFA-76C0-4D4A-B20F-5BAF48EFF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575" y="4773968"/>
              <a:ext cx="119063" cy="444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E2630FD-18A8-C447-8210-5C40A58BD6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0">
              <a:off x="3256772" y="5100119"/>
              <a:ext cx="126971" cy="4286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2D0EC67-15BF-3446-8A67-6FC35CFE4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605483" y="4420023"/>
              <a:ext cx="171411" cy="111125"/>
            </a:xfrm>
            <a:prstGeom prst="straightConnector1">
              <a:avLst/>
            </a:prstGeom>
            <a:noFill/>
            <a:ln w="127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DC31AAF-84D3-5045-A5A1-23BF3B13E5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00000">
              <a:off x="5622940" y="4602553"/>
              <a:ext cx="128558" cy="42862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rgbClr val="66006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6A9C6F8-7791-A048-BDE8-D4F569E2DF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000000">
              <a:off x="3302015" y="4602553"/>
              <a:ext cx="128558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6D791B6-0F26-1743-958F-54838DACD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4739051"/>
              <a:ext cx="120650" cy="444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66655" name="TextBox 117">
              <a:extLst>
                <a:ext uri="{FF2B5EF4-FFF2-40B4-BE49-F238E27FC236}">
                  <a16:creationId xmlns:a16="http://schemas.microsoft.com/office/drawing/2014/main" id="{C682CC5E-C454-3C47-885A-6FCF100CB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3914001"/>
              <a:ext cx="1638300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  <a:latin typeface="Helvetica" pitchFamily="2" charset="0"/>
                </a:rPr>
                <a:t>Modulator for Blue</a:t>
              </a:r>
            </a:p>
          </p:txBody>
        </p:sp>
        <p:sp>
          <p:nvSpPr>
            <p:cNvPr id="66656" name="TextBox 118">
              <a:extLst>
                <a:ext uri="{FF2B5EF4-FFF2-40B4-BE49-F238E27FC236}">
                  <a16:creationId xmlns:a16="http://schemas.microsoft.com/office/drawing/2014/main" id="{6EE4117F-E3C6-DC48-92BE-CE3ACBD91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1" y="3962400"/>
              <a:ext cx="1752601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itchFamily="2" charset="0"/>
                </a:rPr>
                <a:t>Modulator for Yellow</a:t>
              </a:r>
            </a:p>
          </p:txBody>
        </p:sp>
        <p:sp>
          <p:nvSpPr>
            <p:cNvPr id="66657" name="TextBox 120">
              <a:extLst>
                <a:ext uri="{FF2B5EF4-FFF2-40B4-BE49-F238E27FC236}">
                  <a16:creationId xmlns:a16="http://schemas.microsoft.com/office/drawing/2014/main" id="{1D83E513-75F1-5244-AB80-9EA3774AC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667" y="3897012"/>
              <a:ext cx="1572683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00FF"/>
                  </a:solidFill>
                  <a:latin typeface="Helvetica" pitchFamily="2" charset="0"/>
                </a:rPr>
                <a:t>Amplifier for Blue</a:t>
              </a:r>
            </a:p>
          </p:txBody>
        </p:sp>
        <p:sp>
          <p:nvSpPr>
            <p:cNvPr id="66658" name="TextBox 122">
              <a:extLst>
                <a:ext uri="{FF2B5EF4-FFF2-40B4-BE49-F238E27FC236}">
                  <a16:creationId xmlns:a16="http://schemas.microsoft.com/office/drawing/2014/main" id="{5CB80B42-CB89-9E45-82B1-0F6724EE4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2943303"/>
              <a:ext cx="1781173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itchFamily="2" charset="0"/>
                </a:rPr>
                <a:t>Amplifier for Yellow</a:t>
              </a:r>
            </a:p>
          </p:txBody>
        </p:sp>
        <p:sp>
          <p:nvSpPr>
            <p:cNvPr id="66659" name="TextBox 123">
              <a:extLst>
                <a:ext uri="{FF2B5EF4-FFF2-40B4-BE49-F238E27FC236}">
                  <a16:creationId xmlns:a16="http://schemas.microsoft.com/office/drawing/2014/main" id="{E3394B42-EE96-FE43-9FA8-2BCF2D868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4021" y="2771001"/>
              <a:ext cx="15417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  <a:latin typeface="Helvetica" pitchFamily="2" charset="0"/>
                </a:rPr>
                <a:t>Kicker for Blue</a:t>
              </a:r>
            </a:p>
          </p:txBody>
        </p:sp>
        <p:sp>
          <p:nvSpPr>
            <p:cNvPr id="66660" name="TextBox 129">
              <a:extLst>
                <a:ext uri="{FF2B5EF4-FFF2-40B4-BE49-F238E27FC236}">
                  <a16:creationId xmlns:a16="http://schemas.microsoft.com/office/drawing/2014/main" id="{843E3CA9-3299-434D-A58F-F4FEB75E9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771001"/>
              <a:ext cx="1524000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6600"/>
                  </a:solidFill>
                  <a:latin typeface="Helvetica" pitchFamily="2" charset="0"/>
                </a:rPr>
                <a:t>Kicker for Yellow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0003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2ECABF-2254-7046-BCD8-C89CE2C9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Strong hadron beam cooling can increase collider luminosities up to the fundamental limit of burn-off and beam-beam interactions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Strong hadron beam cooling is particularly useful for electron-ion colliders because of the absence of the burn-off limit</a:t>
            </a:r>
          </a:p>
          <a:p>
            <a:endParaRPr lang="en-US" dirty="0"/>
          </a:p>
          <a:p>
            <a:r>
              <a:rPr lang="en-US" dirty="0"/>
              <a:t>High bunch frequency with large crossing angle or long bunches with large </a:t>
            </a:r>
            <a:r>
              <a:rPr lang="en-US" dirty="0" err="1"/>
              <a:t>Piwinski</a:t>
            </a:r>
            <a:r>
              <a:rPr lang="en-US" dirty="0"/>
              <a:t> angle can use of strongly cooled beams to increase luminosity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DE4313-0391-204C-8E4E-28A03407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027415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Helvetica template.potx</Template>
  <TotalTime>213465</TotalTime>
  <Words>631</Words>
  <Application>Microsoft Macintosh PowerPoint</Application>
  <PresentationFormat>On-screen Show (4:3)</PresentationFormat>
  <Paragraphs>80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Cambria Math</vt:lpstr>
      <vt:lpstr>Felix Titling</vt:lpstr>
      <vt:lpstr>Helvetica</vt:lpstr>
      <vt:lpstr>Symbol</vt:lpstr>
      <vt:lpstr>Times New Roman</vt:lpstr>
      <vt:lpstr>1_RHIC operations review template</vt:lpstr>
      <vt:lpstr>Visio</vt:lpstr>
      <vt:lpstr>Why Strong Hadron Cooling Is Needed </vt:lpstr>
      <vt:lpstr>Luminosity of Storage Ring Colliders</vt:lpstr>
      <vt:lpstr>Strong high energy hadron cooling at RHIC</vt:lpstr>
      <vt:lpstr>Luminosity limits with hadron cooling – burn-off</vt:lpstr>
      <vt:lpstr>Heavy ion stochastic cooling – reaching burn-off</vt:lpstr>
      <vt:lpstr>Luminosity limits with hadron cooling – beam-beam </vt:lpstr>
      <vt:lpstr>High bunch frequency and beam cooling</vt:lpstr>
      <vt:lpstr>CeC for RHIC: High Luminosity with large Piwinski angle</vt:lpstr>
      <vt:lpstr>Summary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Roser, Thomas</cp:lastModifiedBy>
  <cp:revision>1188</cp:revision>
  <cp:lastPrinted>2018-07-11T18:11:34Z</cp:lastPrinted>
  <dcterms:created xsi:type="dcterms:W3CDTF">2011-02-21T05:12:41Z</dcterms:created>
  <dcterms:modified xsi:type="dcterms:W3CDTF">2019-07-24T10:48:17Z</dcterms:modified>
</cp:coreProperties>
</file>