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798" r:id="rId4"/>
    <p:sldId id="794" r:id="rId5"/>
    <p:sldId id="802" r:id="rId6"/>
    <p:sldId id="806" r:id="rId7"/>
    <p:sldId id="807" r:id="rId8"/>
    <p:sldId id="808" r:id="rId9"/>
    <p:sldId id="797" r:id="rId10"/>
    <p:sldId id="799" r:id="rId11"/>
    <p:sldId id="801" r:id="rId12"/>
    <p:sldId id="809" r:id="rId13"/>
    <p:sldId id="810" r:id="rId14"/>
    <p:sldId id="811" r:id="rId15"/>
    <p:sldId id="812" r:id="rId16"/>
    <p:sldId id="800" r:id="rId17"/>
    <p:sldId id="796" r:id="rId18"/>
    <p:sldId id="813" r:id="rId19"/>
    <p:sldId id="780" r:id="rId20"/>
    <p:sldId id="415" r:id="rId21"/>
    <p:sldId id="4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65" autoAdjust="0"/>
    <p:restoredTop sz="50000" autoAdjust="0"/>
  </p:normalViewPr>
  <p:slideViewPr>
    <p:cSldViewPr snapToGrid="0" snapToObjects="1">
      <p:cViewPr varScale="1">
        <p:scale>
          <a:sx n="224" d="100"/>
          <a:sy n="224" d="100"/>
        </p:scale>
        <p:origin x="896" y="176"/>
      </p:cViewPr>
      <p:guideLst>
        <p:guide orient="horz" pos="2160"/>
        <p:guide pos="2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F232-A834-1A41-B4C4-89645D8CACA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E553-289F-9C46-952C-1A0272FA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Times New Roman"/>
                <a:ea typeface="Arial" charset="0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Times New Roman"/>
                <a:ea typeface="Arial" charset="0"/>
                <a:cs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5480059"/>
            <a:ext cx="2197100" cy="9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stacked_ver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717" y="5472545"/>
            <a:ext cx="1206500" cy="1002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_stacked_v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0" y="51304"/>
            <a:ext cx="755650" cy="6276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_stacked_ve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98" y="6112932"/>
            <a:ext cx="851151" cy="706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_stacked_v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6257490"/>
            <a:ext cx="615950" cy="5116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_stacked_v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6257490"/>
            <a:ext cx="615950" cy="5116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_stacked_v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6257490"/>
            <a:ext cx="615950" cy="5116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D94B25DC-A132-450C-9963-531335B1A4D2}" type="datetimeFigureOut">
              <a:rPr lang="en-US" smtClean="0"/>
              <a:pPr/>
              <a:t>7/24/19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4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6l/gxr9g5q97tn181pg0_00hck4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emf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535" y="500594"/>
            <a:ext cx="833893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Options for </a:t>
            </a:r>
            <a:b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Coherent electron Cooling</a:t>
            </a:r>
            <a:b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535" y="3314886"/>
            <a:ext cx="8338930" cy="1655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Vladimir N Litvinenko</a:t>
            </a:r>
          </a:p>
          <a:p>
            <a:pPr algn="ctr"/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dirty="0"/>
              <a:t>Department of Physics and Astronomy, SBU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Collider-Accelerator Department, BNL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Center for Accelerator Science and Education</a:t>
            </a: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8154A-A6ED-0844-BEC2-78E18C137321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3" y="95661"/>
            <a:ext cx="7329924" cy="574674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/>
              <a:t>Changing CeC amplifier from FEL to PCA</a:t>
            </a:r>
          </a:p>
        </p:txBody>
      </p:sp>
      <p:pic>
        <p:nvPicPr>
          <p:cNvPr id="5" name="Picture 4" descr="0021m0003-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1066"/>
            <a:ext cx="9144000" cy="1038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1135"/>
            <a:ext cx="9144000" cy="145444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259843" y="1842177"/>
            <a:ext cx="804333" cy="10667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9DAC3-D0D5-48DE-88FB-BE636B65B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62" y="5528233"/>
            <a:ext cx="2309854" cy="1226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15D7AB-328E-4BC9-B0C9-7D9867B965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1" y="5435416"/>
            <a:ext cx="2087721" cy="1319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71273"/>
            <a:ext cx="2190762" cy="1308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C2C3E-76DD-404C-86DC-4484F4A15F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942" y="4086855"/>
            <a:ext cx="1607792" cy="14244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667" y="3426840"/>
            <a:ext cx="128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4-cell PCA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5847" y="2755087"/>
            <a:ext cx="99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Modulator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276" y="2877177"/>
            <a:ext cx="99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Kicker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4316" y="2447310"/>
            <a:ext cx="1230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Unchanged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45000" y="2877177"/>
            <a:ext cx="4385734" cy="31799"/>
          </a:xfrm>
          <a:prstGeom prst="straightConnector1">
            <a:avLst/>
          </a:prstGeom>
          <a:ln w="76200" cmpd="tri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8877659">
            <a:off x="104625" y="3769102"/>
            <a:ext cx="958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Unchanged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6E208-9745-D147-ADBC-899892B4612A}"/>
              </a:ext>
            </a:extLst>
          </p:cNvPr>
          <p:cNvSpPr/>
          <p:nvPr/>
        </p:nvSpPr>
        <p:spPr>
          <a:xfrm>
            <a:off x="5366766" y="1120160"/>
            <a:ext cx="2037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CeC SRF accelerator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7FFBF7-B116-FE40-B4A6-DB44F2975864}"/>
              </a:ext>
            </a:extLst>
          </p:cNvPr>
          <p:cNvSpPr/>
          <p:nvPr/>
        </p:nvSpPr>
        <p:spPr>
          <a:xfrm>
            <a:off x="337754" y="690302"/>
            <a:ext cx="4107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Times New Roman"/>
                <a:cs typeface="Times New Roman"/>
              </a:rPr>
              <a:t>Small gap in FEL wigglers is not compatible with low energy RHIC operations of the Beam Energy Scan (BES-II) program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DF7D0E8-3900-624B-AB93-5F10027B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074" y="4191946"/>
            <a:ext cx="4483074" cy="281210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Mechanical design new of  the CeC system is completed. We used SBU NSF “Center for Accelerator Science and Education” grant to procure new hardware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We procured and commissioned new laser system with controllable pulse structure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All new vacuum chambers with beam diagnostics are built and installed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All supports are built and installed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All solenoids are designed, manufactured, delivered and undergo magnetic measurements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Assembly of the plasma-cascade based CeC can be completed during this year’s RHIC shut-down </a:t>
            </a:r>
          </a:p>
        </p:txBody>
      </p:sp>
      <p:pic>
        <p:nvPicPr>
          <p:cNvPr id="23" name="Picture 22" descr="A picture containing indoor, person, table, wall&#10;&#10;Description automatically generated">
            <a:extLst>
              <a:ext uri="{FF2B5EF4-FFF2-40B4-BE49-F238E27FC236}">
                <a16:creationId xmlns:a16="http://schemas.microsoft.com/office/drawing/2014/main" id="{DEE5F95B-FF19-F04E-94E6-377242CD5A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673" y="5078388"/>
            <a:ext cx="2235089" cy="167631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37E034-7C92-E441-8996-07394D47ADC2}"/>
              </a:ext>
            </a:extLst>
          </p:cNvPr>
          <p:cNvGrpSpPr/>
          <p:nvPr/>
        </p:nvGrpSpPr>
        <p:grpSpPr>
          <a:xfrm>
            <a:off x="4368799" y="4069970"/>
            <a:ext cx="2597150" cy="1012550"/>
            <a:chOff x="5235305" y="2407801"/>
            <a:chExt cx="3724621" cy="1541914"/>
          </a:xfrm>
        </p:grpSpPr>
        <p:pic>
          <p:nvPicPr>
            <p:cNvPr id="26" name="Picture 25" descr="A picture containing building, indoor, sitting, table&#10;&#10;Description automatically generated">
              <a:extLst>
                <a:ext uri="{FF2B5EF4-FFF2-40B4-BE49-F238E27FC236}">
                  <a16:creationId xmlns:a16="http://schemas.microsoft.com/office/drawing/2014/main" id="{B2D2ACDE-EAA7-DF45-8F22-0E335D23D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47"/>
            <a:stretch/>
          </p:blipFill>
          <p:spPr>
            <a:xfrm>
              <a:off x="5235305" y="2407801"/>
              <a:ext cx="1724984" cy="1541914"/>
            </a:xfrm>
            <a:prstGeom prst="rect">
              <a:avLst/>
            </a:prstGeom>
          </p:spPr>
        </p:pic>
        <p:pic>
          <p:nvPicPr>
            <p:cNvPr id="27" name="Picture 26" descr="A picture containing table, indoor, sitting&#10;&#10;Description automatically generated">
              <a:extLst>
                <a:ext uri="{FF2B5EF4-FFF2-40B4-BE49-F238E27FC236}">
                  <a16:creationId xmlns:a16="http://schemas.microsoft.com/office/drawing/2014/main" id="{7D0D041F-1F33-A746-BB0A-A227773E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8285" y="2427297"/>
              <a:ext cx="2021641" cy="1516231"/>
            </a:xfrm>
            <a:prstGeom prst="rect">
              <a:avLst/>
            </a:prstGeom>
          </p:spPr>
        </p:pic>
      </p:grpSp>
      <p:pic>
        <p:nvPicPr>
          <p:cNvPr id="29" name="Picture 28" descr="A picture containing indoor, kitchen, floor&#10;&#10;Description automatically generated">
            <a:extLst>
              <a:ext uri="{FF2B5EF4-FFF2-40B4-BE49-F238E27FC236}">
                <a16:creationId xmlns:a16="http://schemas.microsoft.com/office/drawing/2014/main" id="{764FDF4B-C944-A74E-96F5-5A65610E1F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096" y="3967844"/>
            <a:ext cx="1736298" cy="27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BB8-6404-1B46-9E5F-117F82F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195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evaluate CeC: the original recipe</a:t>
            </a:r>
            <a:br>
              <a:rPr lang="en-US" dirty="0"/>
            </a:br>
            <a:r>
              <a:rPr lang="en-US" sz="1800" b="0" i="1" dirty="0"/>
              <a:t>Free Electron Lasers and High-energy Electron Cooling,</a:t>
            </a:r>
            <a:br>
              <a:rPr lang="en-US" sz="1800" b="0" i="1" dirty="0"/>
            </a:br>
            <a:r>
              <a:rPr lang="en-US" sz="1800" b="0" i="1" dirty="0"/>
              <a:t>Vladimir N. Litvinenko, </a:t>
            </a:r>
            <a:r>
              <a:rPr lang="en-US" sz="1800" b="0" i="1" dirty="0" err="1"/>
              <a:t>Yaroslav</a:t>
            </a:r>
            <a:r>
              <a:rPr lang="en-US" sz="1800" b="0" i="1" dirty="0"/>
              <a:t> S. Derbenev, Proceedings of 29</a:t>
            </a:r>
            <a:r>
              <a:rPr lang="en-US" sz="1800" b="0" i="1" baseline="30000" dirty="0"/>
              <a:t>th</a:t>
            </a:r>
            <a:r>
              <a:rPr lang="en-US" sz="1800" b="0" i="1" dirty="0"/>
              <a:t> International Free Electron Laser Conference, Novosibirsk, Russia, August 27-31, 2007  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237-9E7C-E747-AD8F-85D3624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560443"/>
            <a:ext cx="8418443" cy="4932431"/>
          </a:xfrm>
        </p:spPr>
        <p:txBody>
          <a:bodyPr>
            <a:normAutofit/>
          </a:bodyPr>
          <a:lstStyle/>
          <a:p>
            <a:r>
              <a:rPr lang="en-US" sz="2000" dirty="0"/>
              <a:t>Linear response of electron beam on perturbations – no saturation, superposition principle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Evaluation of hadron distribution function using Fokker-Plank equation with both damping and diffusion terms</a:t>
            </a:r>
          </a:p>
          <a:p>
            <a:r>
              <a:rPr lang="en-US" sz="2000" dirty="0"/>
              <a:t>Cooling transversely using coupling with longitudinal degrees of freedom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02D9DB-AB16-924C-AE62-D3E8D5D4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431FEF-CB86-7845-BF37-25261A220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61458"/>
              </p:ext>
            </p:extLst>
          </p:nvPr>
        </p:nvGraphicFramePr>
        <p:xfrm>
          <a:off x="1420786" y="2574234"/>
          <a:ext cx="6113583" cy="218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r:id="rId3" imgW="3479800" imgH="1244600" progId="Equation.DSMT4">
                  <p:embed/>
                </p:oleObj>
              </mc:Choice>
              <mc:Fallback>
                <p:oleObj r:id="rId3" imgW="3479800" imgH="1244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786" y="2574234"/>
                        <a:ext cx="6113583" cy="2186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51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BB8-6404-1B46-9E5F-117F82F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195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evaluate CeC: the original recipe</a:t>
            </a:r>
            <a:br>
              <a:rPr lang="en-US" dirty="0"/>
            </a:br>
            <a:r>
              <a:rPr lang="en-US" sz="1800" b="0" i="1" dirty="0"/>
              <a:t>Free Electron Lasers and High-energy Electron Cooling,</a:t>
            </a:r>
            <a:br>
              <a:rPr lang="en-US" sz="1800" b="0" i="1" dirty="0"/>
            </a:br>
            <a:r>
              <a:rPr lang="en-US" sz="1800" b="0" i="1" dirty="0"/>
              <a:t>Vladimir N. Litvinenko, </a:t>
            </a:r>
            <a:r>
              <a:rPr lang="en-US" sz="1800" b="0" i="1" dirty="0" err="1"/>
              <a:t>Yaroslav</a:t>
            </a:r>
            <a:r>
              <a:rPr lang="en-US" sz="1800" b="0" i="1" dirty="0"/>
              <a:t> S. Derbenev, Proceedings of 29</a:t>
            </a:r>
            <a:r>
              <a:rPr lang="en-US" sz="1800" b="0" i="1" baseline="30000" dirty="0"/>
              <a:t>th</a:t>
            </a:r>
            <a:r>
              <a:rPr lang="en-US" sz="1800" b="0" i="1" dirty="0"/>
              <a:t> International Free Electron Laser Conference, Novosibirsk, Russia, August 27-31, 2007  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237-9E7C-E747-AD8F-85D3624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29" y="1709530"/>
            <a:ext cx="8418443" cy="4932431"/>
          </a:xfrm>
        </p:spPr>
        <p:txBody>
          <a:bodyPr>
            <a:normAutofit/>
          </a:bodyPr>
          <a:lstStyle/>
          <a:p>
            <a:r>
              <a:rPr lang="en-US" sz="2000" dirty="0"/>
              <a:t>Linear response of electron beam on perturbations – no saturation, superposition principle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Evaluation of hadron distribution function using Fokker-Plank equation with both damping and diffusion terms</a:t>
            </a:r>
          </a:p>
          <a:p>
            <a:r>
              <a:rPr lang="en-US" sz="2000" dirty="0"/>
              <a:t>Cooling transversely using coupling with longitudinal degrees of freedom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02D9DB-AB16-924C-AE62-D3E8D5D4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F9DD87-E681-DD40-B023-9D73DACF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35" y="2186608"/>
            <a:ext cx="12124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B1DBFE-8926-2A40-8015-8B0268CB7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50755"/>
              </p:ext>
            </p:extLst>
          </p:nvPr>
        </p:nvGraphicFramePr>
        <p:xfrm>
          <a:off x="1454058" y="2232327"/>
          <a:ext cx="6235883" cy="278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r:id="rId3" imgW="4610100" imgH="2057400" progId="Equation.DSMT4">
                  <p:embed/>
                </p:oleObj>
              </mc:Choice>
              <mc:Fallback>
                <p:oleObj r:id="rId3" imgW="4610100" imgH="205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058" y="2232327"/>
                        <a:ext cx="6235883" cy="2782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82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BB8-6404-1B46-9E5F-117F82F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195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evaluate CeC: the original recipe</a:t>
            </a:r>
            <a:br>
              <a:rPr lang="en-US" dirty="0"/>
            </a:br>
            <a:r>
              <a:rPr lang="en-US" sz="1800" b="0" i="1" dirty="0"/>
              <a:t>Free Electron Lasers and High-energy Electron Cooling,</a:t>
            </a:r>
            <a:br>
              <a:rPr lang="en-US" sz="1800" b="0" i="1" dirty="0"/>
            </a:br>
            <a:r>
              <a:rPr lang="en-US" sz="1800" b="0" i="1" dirty="0"/>
              <a:t>Vladimir N. Litvinenko, </a:t>
            </a:r>
            <a:r>
              <a:rPr lang="en-US" sz="1800" b="0" i="1" dirty="0" err="1"/>
              <a:t>Yaroslav</a:t>
            </a:r>
            <a:r>
              <a:rPr lang="en-US" sz="1800" b="0" i="1" dirty="0"/>
              <a:t> S. Derbenev, Proceedings of 29</a:t>
            </a:r>
            <a:r>
              <a:rPr lang="en-US" sz="1800" b="0" i="1" baseline="30000" dirty="0"/>
              <a:t>th</a:t>
            </a:r>
            <a:r>
              <a:rPr lang="en-US" sz="1800" b="0" i="1" dirty="0"/>
              <a:t> International Free Electron Laser Conference, Novosibirsk, Russia, August 27-31, 2007  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237-9E7C-E747-AD8F-85D3624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29" y="1709530"/>
            <a:ext cx="8418443" cy="4932431"/>
          </a:xfrm>
        </p:spPr>
        <p:txBody>
          <a:bodyPr>
            <a:normAutofit/>
          </a:bodyPr>
          <a:lstStyle/>
          <a:p>
            <a:r>
              <a:rPr lang="en-US" sz="2000" dirty="0"/>
              <a:t>Linear response of electron beam on perturbations – no saturation, superposition principle</a:t>
            </a:r>
          </a:p>
          <a:p>
            <a:r>
              <a:rPr lang="en-US" sz="2000" dirty="0"/>
              <a:t>Evaluation of hadron distribution function using Fokker-Plank equation with both damping and diffusion terms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Cooling transversely using coupling with longitudinal degrees of freedom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02D9DB-AB16-924C-AE62-D3E8D5D4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F9DD87-E681-DD40-B023-9D73DACF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35" y="2186608"/>
            <a:ext cx="12124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09951D-8AD5-514D-B489-2C49DC4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EC3BB-D98C-C54A-91FB-2BAFBAF63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88695"/>
              </p:ext>
            </p:extLst>
          </p:nvPr>
        </p:nvGraphicFramePr>
        <p:xfrm>
          <a:off x="2431915" y="3085822"/>
          <a:ext cx="3750224" cy="75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r:id="rId3" imgW="1841500" imgH="368300" progId="Equation.DSMT4">
                  <p:embed/>
                </p:oleObj>
              </mc:Choice>
              <mc:Fallback>
                <p:oleObj r:id="rId3" imgW="18415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915" y="3085822"/>
                        <a:ext cx="3750224" cy="750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CE53D8A7-9A3A-4B4E-8F88-B2372B5A3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A5E91E-FD11-AF4C-B1D0-C57DC22C6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30226"/>
              </p:ext>
            </p:extLst>
          </p:nvPr>
        </p:nvGraphicFramePr>
        <p:xfrm>
          <a:off x="1317808" y="3835867"/>
          <a:ext cx="6268233" cy="75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" r:id="rId5" imgW="4457700" imgH="533400" progId="Equation.DSMT4">
                  <p:embed/>
                </p:oleObj>
              </mc:Choice>
              <mc:Fallback>
                <p:oleObj r:id="rId5" imgW="44577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808" y="3835867"/>
                        <a:ext cx="6268233" cy="750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14E77B10-4746-E54C-A0A4-18643B08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35F0120-83FD-1D46-9CC6-44B22E70A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19831"/>
              </p:ext>
            </p:extLst>
          </p:nvPr>
        </p:nvGraphicFramePr>
        <p:xfrm>
          <a:off x="1592392" y="4689362"/>
          <a:ext cx="5655448" cy="160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r:id="rId7" imgW="4203700" imgH="1193800" progId="Equation.DSMT4">
                  <p:embed/>
                </p:oleObj>
              </mc:Choice>
              <mc:Fallback>
                <p:oleObj r:id="rId7" imgW="4203700" imgH="119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392" y="4689362"/>
                        <a:ext cx="5655448" cy="1606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7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BB8-6404-1B46-9E5F-117F82F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989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Transverse cooling: the original recipe</a:t>
            </a:r>
            <a:br>
              <a:rPr lang="en-US" dirty="0"/>
            </a:b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237-9E7C-E747-AD8F-85D3624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78" y="1063488"/>
            <a:ext cx="8418443" cy="8945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Cooling transversely using coupling with longitudinal degrees of freedom by making energy kick depending on transverse motion (via R</a:t>
            </a:r>
            <a:r>
              <a:rPr lang="en-US" sz="2000" baseline="-25000" dirty="0"/>
              <a:t>51</a:t>
            </a:r>
            <a:r>
              <a:rPr lang="en-US" sz="2000" dirty="0"/>
              <a:t>, R</a:t>
            </a:r>
            <a:r>
              <a:rPr lang="en-US" sz="2000" baseline="-25000" dirty="0"/>
              <a:t>52</a:t>
            </a:r>
            <a:r>
              <a:rPr lang="en-US" sz="2000" dirty="0"/>
              <a:t>, R</a:t>
            </a:r>
            <a:r>
              <a:rPr lang="en-US" sz="2000" baseline="-25000" dirty="0"/>
              <a:t>53</a:t>
            </a:r>
            <a:r>
              <a:rPr lang="en-US" sz="2000" dirty="0"/>
              <a:t>, R</a:t>
            </a:r>
            <a:r>
              <a:rPr lang="en-US" sz="2000" baseline="-25000" dirty="0"/>
              <a:t>54</a:t>
            </a:r>
            <a:r>
              <a:rPr lang="en-US" sz="2000" dirty="0"/>
              <a:t> or by displacing beam center in the kicker section)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02D9DB-AB16-924C-AE62-D3E8D5D4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F9DD87-E681-DD40-B023-9D73DACF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35" y="2186608"/>
            <a:ext cx="12124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09951D-8AD5-514D-B489-2C49DC4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E53D8A7-9A3A-4B4E-8F88-B2372B5A3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E77B10-4746-E54C-A0A4-18643B08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3ACD1A-77E3-0047-94B6-362C9375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09" y="1954152"/>
            <a:ext cx="4747599" cy="1776879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1903547-D3E8-AC4E-AA59-76F0AEBA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8" y="18784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D52F393-7D78-C842-B873-6500D5244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85437"/>
              </p:ext>
            </p:extLst>
          </p:nvPr>
        </p:nvGraphicFramePr>
        <p:xfrm>
          <a:off x="1354923" y="3806686"/>
          <a:ext cx="6702370" cy="221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r:id="rId4" imgW="5575300" imgH="1841500" progId="Equation.DSMT4">
                  <p:embed/>
                </p:oleObj>
              </mc:Choice>
              <mc:Fallback>
                <p:oleObj r:id="rId4" imgW="5575300" imgH="1841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923" y="3806686"/>
                        <a:ext cx="6702370" cy="2213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50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2BB8-6404-1B46-9E5F-117F82F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989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Transverse cooling: the original recipe</a:t>
            </a:r>
            <a:br>
              <a:rPr lang="en-US" dirty="0"/>
            </a:b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237-9E7C-E747-AD8F-85D3624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7" y="964097"/>
            <a:ext cx="8418443" cy="55287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Cooling transversely using coupling with longitudinal degrees of freedom by making energy kick depending on transverse motion (via R</a:t>
            </a:r>
            <a:r>
              <a:rPr lang="en-US" sz="2000" baseline="-25000" dirty="0"/>
              <a:t>51</a:t>
            </a:r>
            <a:r>
              <a:rPr lang="en-US" sz="2000" dirty="0"/>
              <a:t>, R</a:t>
            </a:r>
            <a:r>
              <a:rPr lang="en-US" sz="2000" baseline="-25000" dirty="0"/>
              <a:t>52</a:t>
            </a:r>
            <a:r>
              <a:rPr lang="en-US" sz="2000" dirty="0"/>
              <a:t>, R</a:t>
            </a:r>
            <a:r>
              <a:rPr lang="en-US" sz="2000" baseline="-25000" dirty="0"/>
              <a:t>53</a:t>
            </a:r>
            <a:r>
              <a:rPr lang="en-US" sz="2000" dirty="0"/>
              <a:t>, R</a:t>
            </a:r>
            <a:r>
              <a:rPr lang="en-US" sz="2000" baseline="-25000" dirty="0"/>
              <a:t>54</a:t>
            </a:r>
            <a:r>
              <a:rPr lang="en-US" sz="2000" dirty="0"/>
              <a:t> or by displacing beam center in the kicker section) – </a:t>
            </a:r>
            <a:r>
              <a:rPr lang="en-US" sz="2000" dirty="0">
                <a:solidFill>
                  <a:srgbClr val="FF0000"/>
                </a:solidFill>
              </a:rPr>
              <a:t>we can only redistribute cooling decrements between three eigen modes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For slow synchrotron oscillations (Q</a:t>
            </a:r>
            <a:r>
              <a:rPr lang="en-US" sz="2000" baseline="-25000" dirty="0">
                <a:solidFill>
                  <a:srgbClr val="7030A0"/>
                </a:solidFill>
              </a:rPr>
              <a:t>s</a:t>
            </a:r>
            <a:r>
              <a:rPr lang="en-US" sz="2000" dirty="0">
                <a:solidFill>
                  <a:srgbClr val="7030A0"/>
                </a:solidFill>
              </a:rPr>
              <a:t>&lt;&lt;1)</a:t>
            </a: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Hence, introduction dependencies on the components of transverse motion and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non-zero dispersion in the kicker section allows to re-distribute cooling decrements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02D9DB-AB16-924C-AE62-D3E8D5D4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F9DD87-E681-DD40-B023-9D73DACF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35" y="2186608"/>
            <a:ext cx="12124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09951D-8AD5-514D-B489-2C49DC4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E53D8A7-9A3A-4B4E-8F88-B2372B5A3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E77B10-4746-E54C-A0A4-18643B08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1903547-D3E8-AC4E-AA59-76F0AEBA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8" y="18784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0F6A9C-A627-BB4A-A690-715AF93F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10" y="2087235"/>
            <a:ext cx="110049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D74D49-B540-1141-BF37-72DF795F0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13121"/>
              </p:ext>
            </p:extLst>
          </p:nvPr>
        </p:nvGraphicFramePr>
        <p:xfrm>
          <a:off x="639179" y="1989813"/>
          <a:ext cx="8007885" cy="80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2" r:id="rId3" imgW="4432300" imgH="444500" progId="Equation.DSMT4">
                  <p:embed/>
                </p:oleObj>
              </mc:Choice>
              <mc:Fallback>
                <p:oleObj r:id="rId3" imgW="44323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79" y="1989813"/>
                        <a:ext cx="8007885" cy="803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1A4F8C10-89A4-8249-B74F-5F066D43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F88B4CB-C50D-A847-8558-D00BEABD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75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60B9DB8-78BC-3547-93AC-EDE587CB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0650AC-3C07-EF43-A7F4-84FEF7C3B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40744"/>
              </p:ext>
            </p:extLst>
          </p:nvPr>
        </p:nvGraphicFramePr>
        <p:xfrm>
          <a:off x="5805603" y="3117099"/>
          <a:ext cx="1913204" cy="58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" r:id="rId5" imgW="914400" imgH="279400" progId="Equation.DSMT4">
                  <p:embed/>
                </p:oleObj>
              </mc:Choice>
              <mc:Fallback>
                <p:oleObj r:id="rId5" imgW="9144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603" y="3117099"/>
                        <a:ext cx="1913204" cy="584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5DC4BF4-868B-4748-9640-DE56BC234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47460"/>
              </p:ext>
            </p:extLst>
          </p:nvPr>
        </p:nvGraphicFramePr>
        <p:xfrm>
          <a:off x="5606098" y="4183115"/>
          <a:ext cx="26622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r:id="rId7" imgW="1473200" imgH="444500" progId="Equation.DSMT4">
                  <p:embed/>
                </p:oleObj>
              </mc:Choice>
              <mc:Fallback>
                <p:oleObj r:id="rId7" imgW="1473200" imgH="4445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D74D49-B540-1141-BF37-72DF795F0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098" y="4183115"/>
                        <a:ext cx="2662237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F3BA35B-E520-C241-8A1E-50FE8A3B7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69811"/>
              </p:ext>
            </p:extLst>
          </p:nvPr>
        </p:nvGraphicFramePr>
        <p:xfrm>
          <a:off x="512279" y="3176233"/>
          <a:ext cx="401002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Equation" r:id="rId9" imgW="3111500" imgH="1714500" progId="Equation.DSMT4">
                  <p:embed/>
                </p:oleObj>
              </mc:Choice>
              <mc:Fallback>
                <p:oleObj name="Equation" r:id="rId9" imgW="3111500" imgH="17145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9" y="3176233"/>
                        <a:ext cx="4010025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88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7C4A1-C326-6F40-AC61-94C7AC3F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84871"/>
            <a:ext cx="8839200" cy="52117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dirty="0"/>
              <a:t>There is a variety of amplifiers suitable for CeC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</a:rPr>
              <a:t>In addition to what we discussed now, </a:t>
            </a:r>
            <a:r>
              <a:rPr lang="en-US" sz="2400" dirty="0" err="1">
                <a:solidFill>
                  <a:srgbClr val="7030A0"/>
                </a:solidFill>
              </a:rPr>
              <a:t>Yaroslav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Derbenev</a:t>
            </a:r>
            <a:r>
              <a:rPr lang="en-US" sz="2400" dirty="0">
                <a:solidFill>
                  <a:srgbClr val="7030A0"/>
                </a:solidFill>
              </a:rPr>
              <a:t> is proposing using coherent synchrotron radiation instability as CeC amplifier – one need a specific schematic to understand how it fit into the </a:t>
            </a:r>
            <a:r>
              <a:rPr lang="en-US" sz="2400" dirty="0" err="1">
                <a:solidFill>
                  <a:srgbClr val="7030A0"/>
                </a:solidFill>
              </a:rPr>
              <a:t>CeC</a:t>
            </a:r>
            <a:r>
              <a:rPr lang="en-US" sz="2400" dirty="0">
                <a:solidFill>
                  <a:srgbClr val="7030A0"/>
                </a:solidFill>
              </a:rPr>
              <a:t> family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/>
              <a:t>Theoretical evaluation is typically limited to 1D, but 3D simulation are performed for two CeC schemes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/>
              <a:t>Two CeC options can be tested experimentally at RHIC – we currently pursuing CeC with plasma-cascade amplifier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/>
              <a:t>The evaluation scheme that I presented only looking simple – evil is always in details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/>
              <a:t>Following presentations will give a much deeper view into physics and realities of CeC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5A976-4D98-6B4C-BB18-BD682BA2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839"/>
            <a:ext cx="8328991" cy="875032"/>
          </a:xfrm>
        </p:spPr>
        <p:txBody>
          <a:bodyPr/>
          <a:lstStyle/>
          <a:p>
            <a:pPr algn="ctr"/>
            <a:r>
              <a:rPr lang="en-US" dirty="0"/>
              <a:t>Instead of conclusion</a:t>
            </a:r>
          </a:p>
        </p:txBody>
      </p:sp>
    </p:spTree>
    <p:extLst>
      <p:ext uri="{BB962C8B-B14F-4D97-AF65-F5344CB8AC3E}">
        <p14:creationId xmlns:p14="http://schemas.microsoft.com/office/powerpoint/2010/main" val="424869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5105-C318-9349-89BA-32CF3F5B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376816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5105-C318-9349-89BA-32CF3F5B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0"/>
            <a:ext cx="8328991" cy="1325563"/>
          </a:xfrm>
        </p:spPr>
        <p:txBody>
          <a:bodyPr/>
          <a:lstStyle/>
          <a:p>
            <a:r>
              <a:rPr lang="en-US" dirty="0"/>
              <a:t>Sum of decrements theorem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C129F5-1B18-344B-979C-D3D9DA21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952499"/>
            <a:ext cx="7094220" cy="57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8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C49B-7296-9A48-9974-C2E09886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9" y="123827"/>
            <a:ext cx="7452691" cy="428623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Status: </a:t>
            </a:r>
            <a:r>
              <a:rPr lang="en-US" sz="2200" i="1" dirty="0"/>
              <a:t>more details in my afternoon talk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CB0D-20AC-D54F-96C7-F3CEDF64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" y="886584"/>
            <a:ext cx="2679699" cy="4472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Mechanical design new CeC system is completed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We procured and commissioned new laser system with controllable pulse structure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All new vacuum with beam diagnostics are built  chambers are installed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All supports are built and installed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All solenoids are designed, manufactured, delivered and undergo magnetic measurements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Assembly of the plasma-cascade based CeC can be completed during this year’s RHIC shut-down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1C70C-53C7-134C-8DC8-005915331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362" y="852075"/>
            <a:ext cx="5497905" cy="25769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30EE7E-9F51-594C-A878-6A8768DE1C21}"/>
              </a:ext>
            </a:extLst>
          </p:cNvPr>
          <p:cNvSpPr txBox="1">
            <a:spLocks/>
          </p:cNvSpPr>
          <p:nvPr/>
        </p:nvSpPr>
        <p:spPr>
          <a:xfrm rot="20373792">
            <a:off x="3041888" y="1418819"/>
            <a:ext cx="3820886" cy="5746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CeC section</a:t>
            </a:r>
            <a:b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Plasma-Cascade Amplifier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3BC750-9039-0249-B9D9-336F9C6B22EC}"/>
              </a:ext>
            </a:extLst>
          </p:cNvPr>
          <p:cNvCxnSpPr>
            <a:cxnSpLocks/>
          </p:cNvCxnSpPr>
          <p:nvPr/>
        </p:nvCxnSpPr>
        <p:spPr>
          <a:xfrm flipV="1">
            <a:off x="3032362" y="1022350"/>
            <a:ext cx="4841638" cy="1955800"/>
          </a:xfrm>
          <a:prstGeom prst="line">
            <a:avLst/>
          </a:prstGeom>
          <a:ln w="38100">
            <a:solidFill>
              <a:srgbClr val="FFFF0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AD52897-EE40-1E4C-A545-C09511D71283}"/>
              </a:ext>
            </a:extLst>
          </p:cNvPr>
          <p:cNvSpPr/>
          <p:nvPr/>
        </p:nvSpPr>
        <p:spPr>
          <a:xfrm rot="20377199">
            <a:off x="6743807" y="84018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beam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0DB33-94F2-4B4C-89A3-5692AFE27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05" y="778082"/>
            <a:ext cx="1317365" cy="786760"/>
          </a:xfrm>
          <a:prstGeom prst="rect">
            <a:avLst/>
          </a:prstGeom>
        </p:spPr>
      </p:pic>
      <p:pic>
        <p:nvPicPr>
          <p:cNvPr id="16" name="Picture 15" descr="A picture containing building, indoor, sitting, table&#10;&#10;Description automatically generated">
            <a:extLst>
              <a:ext uri="{FF2B5EF4-FFF2-40B4-BE49-F238E27FC236}">
                <a16:creationId xmlns:a16="http://schemas.microsoft.com/office/drawing/2014/main" id="{3C8702CC-293D-9944-B1B5-BB1B8774D2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7"/>
          <a:stretch/>
        </p:blipFill>
        <p:spPr>
          <a:xfrm>
            <a:off x="5235305" y="2407801"/>
            <a:ext cx="1724984" cy="1541914"/>
          </a:xfrm>
          <a:prstGeom prst="rect">
            <a:avLst/>
          </a:prstGeom>
        </p:spPr>
      </p:pic>
      <p:pic>
        <p:nvPicPr>
          <p:cNvPr id="18" name="Picture 17" descr="A picture containing indoor, kitchen, floor&#10;&#10;Description automatically generated">
            <a:extLst>
              <a:ext uri="{FF2B5EF4-FFF2-40B4-BE49-F238E27FC236}">
                <a16:creationId xmlns:a16="http://schemas.microsoft.com/office/drawing/2014/main" id="{A79F6278-FB89-CD4E-A647-1598E57E5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789" y="3429000"/>
            <a:ext cx="2134703" cy="3437464"/>
          </a:xfrm>
          <a:prstGeom prst="rect">
            <a:avLst/>
          </a:prstGeom>
        </p:spPr>
      </p:pic>
      <p:pic>
        <p:nvPicPr>
          <p:cNvPr id="24" name="Picture 23" descr="A picture containing indoor, building, floor, factory&#10;&#10;Description automatically generated">
            <a:extLst>
              <a:ext uri="{FF2B5EF4-FFF2-40B4-BE49-F238E27FC236}">
                <a16:creationId xmlns:a16="http://schemas.microsoft.com/office/drawing/2014/main" id="{B8E87400-1816-A543-A619-C82132F074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492" y="3946870"/>
            <a:ext cx="3881507" cy="2911130"/>
          </a:xfrm>
          <a:prstGeom prst="rect">
            <a:avLst/>
          </a:prstGeom>
        </p:spPr>
      </p:pic>
      <p:pic>
        <p:nvPicPr>
          <p:cNvPr id="26" name="Picture 25" descr="A picture containing table, indoor, sitting&#10;&#10;Description automatically generated">
            <a:extLst>
              <a:ext uri="{FF2B5EF4-FFF2-40B4-BE49-F238E27FC236}">
                <a16:creationId xmlns:a16="http://schemas.microsoft.com/office/drawing/2014/main" id="{4B285AEC-94F2-5249-9D40-53C4E6968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285" y="2427297"/>
            <a:ext cx="2021641" cy="1516231"/>
          </a:xfrm>
          <a:prstGeom prst="rect">
            <a:avLst/>
          </a:prstGeom>
        </p:spPr>
      </p:pic>
      <p:pic>
        <p:nvPicPr>
          <p:cNvPr id="27" name="Picture 26" descr="A picture containing indoor, person, table, wall&#10;&#10;Description automatically generated">
            <a:extLst>
              <a:ext uri="{FF2B5EF4-FFF2-40B4-BE49-F238E27FC236}">
                <a16:creationId xmlns:a16="http://schemas.microsoft.com/office/drawing/2014/main" id="{2B4D96FE-70D6-134E-80F6-A3B839CE3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147" y="1630436"/>
            <a:ext cx="1079959" cy="8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5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06" y="1231459"/>
            <a:ext cx="6284845" cy="4344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90"/>
                </a:solidFill>
              </a:rPr>
              <a:t>Options for Coherent electron Cooling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90"/>
                </a:solidFill>
                <a:latin typeface="Times New Roman"/>
              </a:rPr>
              <a:t>What are advantages of various schemes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What can be tested?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How to evaluate cooling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90"/>
                </a:solidFill>
              </a:rPr>
              <a:t>Conclusions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lnSpc>
                <a:spcPct val="160000"/>
              </a:lnSpc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lnSpc>
                <a:spcPct val="160000"/>
              </a:lnSpc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8" y="164315"/>
            <a:ext cx="8328991" cy="75008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Distribution of the decrements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91A8-E5EF-B548-ADF4-0ACA5C871B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8988" y="1201738"/>
          <a:ext cx="7326312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3" imgW="5604480" imgH="3364560" progId="">
                  <p:embed/>
                </p:oleObj>
              </mc:Choice>
              <mc:Fallback>
                <p:oleObj name="Equation" r:id="rId3" imgW="5604480" imgH="336456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201738"/>
                        <a:ext cx="7326312" cy="441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9513" y="5832327"/>
          <a:ext cx="3098608" cy="50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6" name="Equation" r:id="rId5" imgW="1471680" imgH="228240" progId="">
                  <p:embed/>
                </p:oleObj>
              </mc:Choice>
              <mc:Fallback>
                <p:oleObj name="Equation" r:id="rId5" imgW="1471680" imgH="22824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13" y="5832327"/>
                        <a:ext cx="3098608" cy="50319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76618" y="5660530"/>
          <a:ext cx="1228291" cy="88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Equation" r:id="rId7" imgW="585000" imgH="420480" progId="Equation.3">
                  <p:embed/>
                </p:oleObj>
              </mc:Choice>
              <mc:Fallback>
                <p:oleObj name="Equation" r:id="rId7" imgW="585000" imgH="420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618" y="5660530"/>
                        <a:ext cx="1228291" cy="889639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3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76" y="0"/>
            <a:ext cx="8229600" cy="992909"/>
          </a:xfrm>
        </p:spPr>
        <p:txBody>
          <a:bodyPr>
            <a:normAutofit/>
          </a:bodyPr>
          <a:lstStyle/>
          <a:p>
            <a:r>
              <a:rPr lang="en-US" dirty="0"/>
              <a:t>Distribution of the decrements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91A8-E5EF-B548-ADF4-0ACA5C871B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875" y="1069975"/>
          <a:ext cx="4621213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Equation" r:id="rId3" imgW="3099240" imgH="1700280" progId="">
                  <p:embed/>
                </p:oleObj>
              </mc:Choice>
              <mc:Fallback>
                <p:oleObj name="Equation" r:id="rId3" imgW="3099240" imgH="170028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69975"/>
                        <a:ext cx="4621213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46607" y="4075674"/>
            <a:ext cx="7858606" cy="1904439"/>
            <a:chOff x="685031" y="4645250"/>
            <a:chExt cx="7858606" cy="1904439"/>
          </a:xfrm>
        </p:grpSpPr>
        <p:sp>
          <p:nvSpPr>
            <p:cNvPr id="4" name="Rectangle 3"/>
            <p:cNvSpPr/>
            <p:nvPr/>
          </p:nvSpPr>
          <p:spPr>
            <a:xfrm>
              <a:off x="2873877" y="4645250"/>
              <a:ext cx="310754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Uncoupled case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24262" y="5524164"/>
            <a:ext cx="7281862" cy="102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0" name="Equation" r:id="rId5" imgW="3419280" imgH="466200" progId="">
                    <p:embed/>
                  </p:oleObj>
                </mc:Choice>
                <mc:Fallback>
                  <p:oleObj name="Equation" r:id="rId5" imgW="3419280" imgH="466200" progId="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262" y="5524164"/>
                          <a:ext cx="7281862" cy="1025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>
              <a:off x="685031" y="4687455"/>
              <a:ext cx="78586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887575" y="1076325"/>
            <a:ext cx="3854788" cy="2695575"/>
            <a:chOff x="4887575" y="1076325"/>
            <a:chExt cx="3854788" cy="269557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940425" y="1076325"/>
            <a:ext cx="2801938" cy="269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1" name="Equation" r:id="rId7" imgW="1663920" imgH="1599840" progId="Equation.3">
                    <p:embed/>
                  </p:oleObj>
                </mc:Choice>
                <mc:Fallback>
                  <p:oleObj name="Equation" r:id="rId7" imgW="1663920" imgH="159984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1076325"/>
                          <a:ext cx="2801938" cy="2695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ight Arrow 12"/>
            <p:cNvSpPr/>
            <p:nvPr/>
          </p:nvSpPr>
          <p:spPr>
            <a:xfrm>
              <a:off x="4887575" y="2232121"/>
              <a:ext cx="715819" cy="4618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3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69" y="147901"/>
            <a:ext cx="8328991" cy="811741"/>
          </a:xfrm>
        </p:spPr>
        <p:txBody>
          <a:bodyPr/>
          <a:lstStyle/>
          <a:p>
            <a:r>
              <a:rPr lang="en-US" dirty="0"/>
              <a:t>What is Coherent electron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41" y="799032"/>
            <a:ext cx="8430591" cy="1476375"/>
          </a:xfrm>
        </p:spPr>
        <p:txBody>
          <a:bodyPr>
            <a:normAutofit/>
          </a:bodyPr>
          <a:lstStyle/>
          <a:p>
            <a:r>
              <a:rPr lang="en-US" dirty="0"/>
              <a:t>Short answer – stochastic cooling of hadron beams with bandwidth at optical wave frequencies: 1 – 1000 THz</a:t>
            </a:r>
          </a:p>
          <a:p>
            <a:r>
              <a:rPr lang="en-US" dirty="0"/>
              <a:t>Longer answer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732" y="5449626"/>
            <a:ext cx="5393267" cy="124896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87004" y="4637634"/>
          <a:ext cx="1346994" cy="65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4" imgW="495300" imgH="241300" progId="Equation.DSMT4">
                  <p:embed/>
                </p:oleObj>
              </mc:Choice>
              <mc:Fallback>
                <p:oleObj name="Equation" r:id="rId4" imgW="495300" imgH="2413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7004" y="4637634"/>
                        <a:ext cx="1346994" cy="65867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" y="2570691"/>
            <a:ext cx="7658100" cy="25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2AE6C2-E2A1-154B-8C7B-B173162DB86F}"/>
              </a:ext>
            </a:extLst>
          </p:cNvPr>
          <p:cNvSpPr/>
          <p:nvPr/>
        </p:nvSpPr>
        <p:spPr>
          <a:xfrm>
            <a:off x="1701455" y="2478835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Imprint by hadrons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703CD-FCE0-0143-988F-1662360A80BA}"/>
              </a:ext>
            </a:extLst>
          </p:cNvPr>
          <p:cNvSpPr/>
          <p:nvPr/>
        </p:nvSpPr>
        <p:spPr>
          <a:xfrm>
            <a:off x="5839699" y="2324713"/>
            <a:ext cx="223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correction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B9F86-371B-DA4D-9C40-02F507565499}"/>
              </a:ext>
            </a:extLst>
          </p:cNvPr>
          <p:cNvSpPr/>
          <p:nvPr/>
        </p:nvSpPr>
        <p:spPr>
          <a:xfrm>
            <a:off x="4077609" y="2255363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</a:t>
            </a:r>
          </a:p>
        </p:txBody>
      </p:sp>
    </p:spTree>
    <p:extLst>
      <p:ext uri="{BB962C8B-B14F-4D97-AF65-F5344CB8AC3E}">
        <p14:creationId xmlns:p14="http://schemas.microsoft.com/office/powerpoint/2010/main" val="283117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97946" y="2711609"/>
            <a:ext cx="4697400" cy="73807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CeC schemes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CCF8F14-FB14-6F4F-96D3-FD353079C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684" y="212261"/>
            <a:ext cx="54864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E71AF2-49B3-1E4B-ADAC-D8B6F1D5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684" y="2371932"/>
            <a:ext cx="5760720" cy="103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BD68C1-8566-0348-B875-D4ACDB388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806" y="5670107"/>
            <a:ext cx="5699760" cy="113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DC1FE95-D3EE-634B-A98B-F20887AF2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806" y="4185201"/>
            <a:ext cx="5699760" cy="883920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E94291D-E574-8E4F-BA3B-55D6F2898EBD}"/>
              </a:ext>
            </a:extLst>
          </p:cNvPr>
          <p:cNvSpPr txBox="1">
            <a:spLocks/>
          </p:cNvSpPr>
          <p:nvPr/>
        </p:nvSpPr>
        <p:spPr>
          <a:xfrm>
            <a:off x="3595666" y="4111046"/>
            <a:ext cx="2464577" cy="67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Plasma cascade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micro-bunching amplifier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5D6354-A5DC-C64D-8384-1FEF413E68D8}"/>
              </a:ext>
            </a:extLst>
          </p:cNvPr>
          <p:cNvSpPr/>
          <p:nvPr/>
        </p:nvSpPr>
        <p:spPr>
          <a:xfrm>
            <a:off x="1631694" y="138429"/>
            <a:ext cx="3196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Litvinenko, Derbenev, PRL 2008</a:t>
            </a:r>
            <a:endParaRPr lang="en-US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D65165-2D7F-364C-956C-16AF08714AA4}"/>
              </a:ext>
            </a:extLst>
          </p:cNvPr>
          <p:cNvSpPr/>
          <p:nvPr/>
        </p:nvSpPr>
        <p:spPr>
          <a:xfrm>
            <a:off x="1501397" y="5340223"/>
            <a:ext cx="201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Litvinenko, Cool 13</a:t>
            </a:r>
            <a:endParaRPr lang="en-US" i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FDFCE2-72D2-CE49-9E42-CA1869CE9F1E}"/>
              </a:ext>
            </a:extLst>
          </p:cNvPr>
          <p:cNvSpPr/>
          <p:nvPr/>
        </p:nvSpPr>
        <p:spPr>
          <a:xfrm>
            <a:off x="1709508" y="2002600"/>
            <a:ext cx="188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Ratner, PRL 2013 </a:t>
            </a:r>
            <a:endParaRPr lang="en-US" i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9208B0-9307-CB4A-9479-AB19447F40A4}"/>
              </a:ext>
            </a:extLst>
          </p:cNvPr>
          <p:cNvSpPr/>
          <p:nvPr/>
        </p:nvSpPr>
        <p:spPr>
          <a:xfrm>
            <a:off x="1555806" y="3704637"/>
            <a:ext cx="411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Litvinenko, Wang, Kayran, Jing, Ma, 2017</a:t>
            </a:r>
            <a:endParaRPr lang="en-US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30317-63AF-384F-B23A-8C5269B0FD5E}"/>
              </a:ext>
            </a:extLst>
          </p:cNvPr>
          <p:cNvSpPr/>
          <p:nvPr/>
        </p:nvSpPr>
        <p:spPr>
          <a:xfrm>
            <a:off x="7255566" y="972178"/>
            <a:ext cx="164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High gain FEL amplifier</a:t>
            </a:r>
            <a:endParaRPr lang="en-US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5A30CC-EDF9-B842-91E5-0A40D3D9D8FF}"/>
              </a:ext>
            </a:extLst>
          </p:cNvPr>
          <p:cNvSpPr/>
          <p:nvPr/>
        </p:nvSpPr>
        <p:spPr>
          <a:xfrm>
            <a:off x="7132493" y="2474593"/>
            <a:ext cx="1888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Multi- Chicane</a:t>
            </a:r>
          </a:p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Microbunching amplifier</a:t>
            </a: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A9AAC-95B8-0840-A67E-480296728C8B}"/>
              </a:ext>
            </a:extLst>
          </p:cNvPr>
          <p:cNvSpPr/>
          <p:nvPr/>
        </p:nvSpPr>
        <p:spPr>
          <a:xfrm>
            <a:off x="7275155" y="4174361"/>
            <a:ext cx="1649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Plasma-Cascade Microbunching amplifier</a:t>
            </a:r>
            <a:endParaRPr lang="en-US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ED5D4-209B-444F-8760-7EAD13E0D71F}"/>
              </a:ext>
            </a:extLst>
          </p:cNvPr>
          <p:cNvSpPr/>
          <p:nvPr/>
        </p:nvSpPr>
        <p:spPr>
          <a:xfrm>
            <a:off x="7231404" y="5709555"/>
            <a:ext cx="1649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Hybrid laser-beam</a:t>
            </a:r>
          </a:p>
          <a:p>
            <a:pPr algn="ctr"/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amplifier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083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CCF8F14-FB14-6F4F-96D3-FD353079C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7" y="4037511"/>
            <a:ext cx="6257972" cy="215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C30317-63AF-384F-B23A-8C5269B0FD5E}"/>
              </a:ext>
            </a:extLst>
          </p:cNvPr>
          <p:cNvSpPr/>
          <p:nvPr/>
        </p:nvSpPr>
        <p:spPr>
          <a:xfrm>
            <a:off x="477079" y="4102684"/>
            <a:ext cx="5191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CeC with High gain FEL amplifier</a:t>
            </a:r>
            <a:endParaRPr lang="en-US" sz="2000" b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D777E3-1102-7545-99A2-41EC1B98EFD1}"/>
              </a:ext>
            </a:extLst>
          </p:cNvPr>
          <p:cNvSpPr txBox="1">
            <a:spLocks/>
          </p:cNvSpPr>
          <p:nvPr/>
        </p:nvSpPr>
        <p:spPr>
          <a:xfrm>
            <a:off x="331303" y="89833"/>
            <a:ext cx="8328991" cy="657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Advantages    and  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10FE1-2E95-6C4B-A5B5-A3F7E7719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9" y="812330"/>
            <a:ext cx="4114800" cy="322518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best studied and fully explored scheme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Experimentally demonstrated both as instability and amplifier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3D FEL theory and simulation are very advanced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Can operate at relatively low electron beam peak currents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Allows – in principle – economic option without separating electron and hadron beams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5EEA5-CF81-3542-A702-AD02B0CC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270" y="812330"/>
            <a:ext cx="4114800" cy="316000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compared with micro-bunching amplifier, it has relatively lower bandwidth ~  few % of the FEL frequency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FEL saturates at lower gain than micro-bunching amplifier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Semi-periodic structure of the modulation limits the range where cooling occurs</a:t>
            </a:r>
          </a:p>
        </p:txBody>
      </p:sp>
    </p:spTree>
    <p:extLst>
      <p:ext uri="{BB962C8B-B14F-4D97-AF65-F5344CB8AC3E}">
        <p14:creationId xmlns:p14="http://schemas.microsoft.com/office/powerpoint/2010/main" val="1489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C30317-63AF-384F-B23A-8C5269B0FD5E}"/>
              </a:ext>
            </a:extLst>
          </p:cNvPr>
          <p:cNvSpPr/>
          <p:nvPr/>
        </p:nvSpPr>
        <p:spPr>
          <a:xfrm>
            <a:off x="948522" y="4207324"/>
            <a:ext cx="709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Multi-Chicane Microbunching amplifier</a:t>
            </a:r>
            <a:endParaRPr lang="en-US" sz="2000" b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D777E3-1102-7545-99A2-41EC1B98EFD1}"/>
              </a:ext>
            </a:extLst>
          </p:cNvPr>
          <p:cNvSpPr txBox="1">
            <a:spLocks/>
          </p:cNvSpPr>
          <p:nvPr/>
        </p:nvSpPr>
        <p:spPr>
          <a:xfrm>
            <a:off x="331303" y="89833"/>
            <a:ext cx="8328991" cy="657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Advantages    and  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10FE1-2E95-6C4B-A5B5-A3F7E7719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9" y="812330"/>
            <a:ext cx="4114800" cy="32251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Very broad band amplifier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Micro-bunching instability was experimentally demonstrated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Can operate at significant gain without saturation and can be extended to LHC energies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Ratner’s original scheme is - in principle -  insensitive to longitudinal space charge effects in the electron beam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5EEA5-CF81-3542-A702-AD02B0CC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270" y="812330"/>
            <a:ext cx="4114800" cy="31600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Micro-bunching amplifier was not demonstrated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Less studied – especially numerically in 3D - than other CeC schemes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Requires electron beam with low energy spread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Definitely require separation of electron and hadron beams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0973D-ACBE-084E-A77E-5791EC16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7" y="4842420"/>
            <a:ext cx="7204485" cy="129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80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C30317-63AF-384F-B23A-8C5269B0FD5E}"/>
              </a:ext>
            </a:extLst>
          </p:cNvPr>
          <p:cNvSpPr/>
          <p:nvPr/>
        </p:nvSpPr>
        <p:spPr>
          <a:xfrm>
            <a:off x="825941" y="4398936"/>
            <a:ext cx="709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Plasma-Cascade  Microbunching amplifier</a:t>
            </a:r>
            <a:endParaRPr lang="en-US" sz="2000" b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D777E3-1102-7545-99A2-41EC1B98EFD1}"/>
              </a:ext>
            </a:extLst>
          </p:cNvPr>
          <p:cNvSpPr txBox="1">
            <a:spLocks/>
          </p:cNvSpPr>
          <p:nvPr/>
        </p:nvSpPr>
        <p:spPr>
          <a:xfrm>
            <a:off x="331303" y="89833"/>
            <a:ext cx="8328991" cy="657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Advantages    and  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10FE1-2E95-6C4B-A5B5-A3F7E7719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9" y="812330"/>
            <a:ext cx="4114800" cy="344937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Very broad band amplifier, can operate at significant gain without saturation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Plasma-cascade micro-bunching instability was experimentally demonstrated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Has good theoretical model and is extensively studied in 3D numerical simulations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Cool hadrons with all energy deviation (no anti-cooling)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Does not require (full) separation of electron and hadron beams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5EEA5-CF81-3542-A702-AD02B0CC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270" y="812330"/>
            <a:ext cx="4114800" cy="316000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Micro-bunching amplifier was not demonstrated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Requires better quality electron beam than FEL amplifier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operate for medium hadron energies  (up to hundreds of GeV, such as US EIC), but can not be extended to LHC energies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Less studied than FEL-based CeC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36297-B08C-5A47-B62F-B6AF9931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4936273"/>
            <a:ext cx="8328992" cy="12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C30317-63AF-384F-B23A-8C5269B0FD5E}"/>
              </a:ext>
            </a:extLst>
          </p:cNvPr>
          <p:cNvSpPr/>
          <p:nvPr/>
        </p:nvSpPr>
        <p:spPr>
          <a:xfrm>
            <a:off x="948522" y="4207324"/>
            <a:ext cx="709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Hybrid laser-beam amplifier</a:t>
            </a:r>
            <a:endParaRPr lang="en-US" sz="2000" b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D777E3-1102-7545-99A2-41EC1B98EFD1}"/>
              </a:ext>
            </a:extLst>
          </p:cNvPr>
          <p:cNvSpPr txBox="1">
            <a:spLocks/>
          </p:cNvSpPr>
          <p:nvPr/>
        </p:nvSpPr>
        <p:spPr>
          <a:xfrm>
            <a:off x="331303" y="89833"/>
            <a:ext cx="8328991" cy="657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Advantages    and  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10FE1-2E95-6C4B-A5B5-A3F7E7719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9" y="812330"/>
            <a:ext cx="4114800" cy="322518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Relatively broad-band amplifier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Take advantage of laser technology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Does not require high peak current electron beam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Take advantage of flexibility provided by high K-wigglers to adjust wavelength of radiation to that of the laser-amplifier 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Has some synergy with optical-stochastic cooling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D5EEA5-CF81-3542-A702-AD02B0CC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270" y="812330"/>
            <a:ext cx="4114800" cy="31600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 studied in details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Definitely require separation of electron and hadron beams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Would require rather significant delay of the hadron beam – may require R</a:t>
            </a:r>
            <a:r>
              <a:rPr lang="en-US" sz="2400" baseline="-25000" dirty="0">
                <a:solidFill>
                  <a:srgbClr val="FF0000"/>
                </a:solidFill>
              </a:rPr>
              <a:t>56</a:t>
            </a:r>
            <a:r>
              <a:rPr lang="en-US" sz="2400" dirty="0">
                <a:solidFill>
                  <a:srgbClr val="FF0000"/>
                </a:solidFill>
              </a:rPr>
              <a:t> reduction scheme for hadrons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Semi-periodic structure of the modulation limits the energy range where cooling occurs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43E933-F6E4-134D-A5BC-F27A962C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82" y="4607434"/>
            <a:ext cx="8031412" cy="159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2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4" y="66738"/>
            <a:ext cx="8328991" cy="6573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What can be tested experimentally?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0E71AF2-49B3-1E4B-ADAC-D8B6F1D5C5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85" y="2551158"/>
            <a:ext cx="3812896" cy="8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BD68C1-8566-0348-B875-D4ACDB3885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03" y="5464241"/>
            <a:ext cx="3812896" cy="91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DC1FE95-D3EE-634B-A98B-F20887AF26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130" y="4116743"/>
            <a:ext cx="3867749" cy="72397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7114101-A2DC-9E4D-A8FB-B3F7176081C4}"/>
              </a:ext>
            </a:extLst>
          </p:cNvPr>
          <p:cNvGrpSpPr/>
          <p:nvPr/>
        </p:nvGrpSpPr>
        <p:grpSpPr>
          <a:xfrm>
            <a:off x="4199688" y="1274717"/>
            <a:ext cx="4855342" cy="1652824"/>
            <a:chOff x="4199688" y="1966085"/>
            <a:chExt cx="4855342" cy="16528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E3B13B-5621-3C4D-AE63-B4CE73DD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688" y="1966085"/>
              <a:ext cx="4855342" cy="77228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78BAED-0D79-5449-B961-FF37C1E563BB}"/>
                </a:ext>
              </a:extLst>
            </p:cNvPr>
            <p:cNvCxnSpPr>
              <a:cxnSpLocks/>
            </p:cNvCxnSpPr>
            <p:nvPr/>
          </p:nvCxnSpPr>
          <p:spPr>
            <a:xfrm>
              <a:off x="4199688" y="2186970"/>
              <a:ext cx="4855342" cy="0"/>
            </a:xfrm>
            <a:prstGeom prst="line">
              <a:avLst/>
            </a:prstGeom>
            <a:ln w="57150">
              <a:solidFill>
                <a:srgbClr val="FFFF00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F909D8-B99A-6F4A-9DE6-132828C5B0B9}"/>
                </a:ext>
              </a:extLst>
            </p:cNvPr>
            <p:cNvSpPr/>
            <p:nvPr/>
          </p:nvSpPr>
          <p:spPr>
            <a:xfrm>
              <a:off x="4443977" y="2364332"/>
              <a:ext cx="20006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High gain FEL amplifier </a:t>
              </a:r>
            </a:p>
            <a:p>
              <a:pPr algn="ctr"/>
              <a:r>
                <a:rPr lang="en-US" sz="140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with low-K wigglers</a:t>
              </a:r>
              <a:endParaRPr lang="en-US" sz="1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78837C-3321-A046-A6BF-CEA31AD663DD}"/>
                </a:ext>
              </a:extLst>
            </p:cNvPr>
            <p:cNvSpPr/>
            <p:nvPr/>
          </p:nvSpPr>
          <p:spPr>
            <a:xfrm>
              <a:off x="8172809" y="324957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7">
            <a:extLst>
              <a:ext uri="{FF2B5EF4-FFF2-40B4-BE49-F238E27FC236}">
                <a16:creationId xmlns:a16="http://schemas.microsoft.com/office/drawing/2014/main" id="{177C7187-CC2E-3048-9606-94BDEDAB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04" y="1278865"/>
            <a:ext cx="3666094" cy="5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58359BA-F542-E246-BA53-6E8491507199}"/>
              </a:ext>
            </a:extLst>
          </p:cNvPr>
          <p:cNvSpPr/>
          <p:nvPr/>
        </p:nvSpPr>
        <p:spPr>
          <a:xfrm>
            <a:off x="4130045" y="2554269"/>
            <a:ext cx="4924986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Cooling test requires serious modification of the RHIC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lattice &amp; superconducting magnets +$20-$30M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Building new CeC system at another hadron storage ring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4" name="Picture 33" descr="0021m0003-a.jpg">
            <a:extLst>
              <a:ext uri="{FF2B5EF4-FFF2-40B4-BE49-F238E27FC236}">
                <a16:creationId xmlns:a16="http://schemas.microsoft.com/office/drawing/2014/main" id="{EAB53EE2-A6F0-F545-8101-4DC000802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044" y="4202476"/>
            <a:ext cx="4945826" cy="5619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B42F06-CAF5-724A-BF2D-AE56E3361781}"/>
              </a:ext>
            </a:extLst>
          </p:cNvPr>
          <p:cNvSpPr/>
          <p:nvPr/>
        </p:nvSpPr>
        <p:spPr>
          <a:xfrm>
            <a:off x="4693915" y="4358655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Plasma-Cascade</a:t>
            </a:r>
          </a:p>
          <a:p>
            <a:pPr algn="ctr"/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Amplifier</a:t>
            </a:r>
            <a:endParaRPr lang="en-US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90CB79-21C6-1B45-962A-CE7B1FF139D9}"/>
              </a:ext>
            </a:extLst>
          </p:cNvPr>
          <p:cNvCxnSpPr>
            <a:cxnSpLocks/>
          </p:cNvCxnSpPr>
          <p:nvPr/>
        </p:nvCxnSpPr>
        <p:spPr>
          <a:xfrm>
            <a:off x="4088230" y="4293894"/>
            <a:ext cx="4945826" cy="0"/>
          </a:xfrm>
          <a:prstGeom prst="line">
            <a:avLst/>
          </a:prstGeom>
          <a:ln w="57150">
            <a:solidFill>
              <a:srgbClr val="FFFF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6443A3D-970A-C24C-8A16-91B44AA73012}"/>
              </a:ext>
            </a:extLst>
          </p:cNvPr>
          <p:cNvSpPr/>
          <p:nvPr/>
        </p:nvSpPr>
        <p:spPr>
          <a:xfrm>
            <a:off x="7155321" y="390796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RHIC Runs 20-22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466E6A-CEE8-E14C-901A-EA951696462C}"/>
              </a:ext>
            </a:extLst>
          </p:cNvPr>
          <p:cNvSpPr/>
          <p:nvPr/>
        </p:nvSpPr>
        <p:spPr>
          <a:xfrm>
            <a:off x="4134564" y="5426808"/>
            <a:ext cx="4924986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Cooling test requires serious modification of the RHIC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lattice &amp; superconducting magnets +$20-$30M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Building new CeC system at another hadron storage ring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52656"/>
      </p:ext>
    </p:extLst>
  </p:cSld>
  <p:clrMapOvr>
    <a:masterClrMapping/>
  </p:clrMapOvr>
</p:sld>
</file>

<file path=ppt/theme/theme1.xml><?xml version="1.0" encoding="utf-8"?>
<a:theme xmlns:a="http://schemas.openxmlformats.org/drawingml/2006/main" name="NPP_PAC_Ce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NPP_PAC_CeC.potx</Template>
  <TotalTime>1061</TotalTime>
  <Words>1129</Words>
  <Application>Microsoft Macintosh PowerPoint</Application>
  <PresentationFormat>On-screen Show (4:3)</PresentationFormat>
  <Paragraphs>174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NPP_PAC_CeC</vt:lpstr>
      <vt:lpstr>Equation</vt:lpstr>
      <vt:lpstr>Equation.DSMT4</vt:lpstr>
      <vt:lpstr>Options for  Coherent electron Cooling </vt:lpstr>
      <vt:lpstr>Outline</vt:lpstr>
      <vt:lpstr>What is Coherent electron Cooling</vt:lpstr>
      <vt:lpstr>CeC schemes </vt:lpstr>
      <vt:lpstr>PowerPoint Presentation</vt:lpstr>
      <vt:lpstr>PowerPoint Presentation</vt:lpstr>
      <vt:lpstr>PowerPoint Presentation</vt:lpstr>
      <vt:lpstr>PowerPoint Presentation</vt:lpstr>
      <vt:lpstr>What can be tested experimentally?</vt:lpstr>
      <vt:lpstr>Changing CeC amplifier from FEL to PCA</vt:lpstr>
      <vt:lpstr>How to evaluate CeC: the original recipe Free Electron Lasers and High-energy Electron Cooling, Vladimir N. Litvinenko, Yaroslav S. Derbenev, Proceedings of 29th International Free Electron Laser Conference, Novosibirsk, Russia, August 27-31, 2007  </vt:lpstr>
      <vt:lpstr>How to evaluate CeC: the original recipe Free Electron Lasers and High-energy Electron Cooling, Vladimir N. Litvinenko, Yaroslav S. Derbenev, Proceedings of 29th International Free Electron Laser Conference, Novosibirsk, Russia, August 27-31, 2007  </vt:lpstr>
      <vt:lpstr>How to evaluate CeC: the original recipe Free Electron Lasers and High-energy Electron Cooling, Vladimir N. Litvinenko, Yaroslav S. Derbenev, Proceedings of 29th International Free Electron Laser Conference, Novosibirsk, Russia, August 27-31, 2007  </vt:lpstr>
      <vt:lpstr>Transverse cooling: the original recipe </vt:lpstr>
      <vt:lpstr>Transverse cooling: the original recipe </vt:lpstr>
      <vt:lpstr>Instead of conclusion</vt:lpstr>
      <vt:lpstr>Back-up</vt:lpstr>
      <vt:lpstr>Sum of decrements theorem </vt:lpstr>
      <vt:lpstr>Status: more details in my afternoon talk </vt:lpstr>
      <vt:lpstr>Distribution of the decrements</vt:lpstr>
      <vt:lpstr>Distribution of the decrements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 Abramowitz</dc:creator>
  <cp:keywords/>
  <dc:description/>
  <cp:lastModifiedBy>Litvinenko, Vladimir</cp:lastModifiedBy>
  <cp:revision>179</cp:revision>
  <cp:lastPrinted>2018-06-06T20:58:21Z</cp:lastPrinted>
  <dcterms:created xsi:type="dcterms:W3CDTF">2018-01-31T21:41:27Z</dcterms:created>
  <dcterms:modified xsi:type="dcterms:W3CDTF">2019-07-24T17:14:42Z</dcterms:modified>
  <cp:category/>
</cp:coreProperties>
</file>