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2"/>
  </p:notesMasterIdLst>
  <p:handoutMasterIdLst>
    <p:handoutMasterId r:id="rId43"/>
  </p:handoutMasterIdLst>
  <p:sldIdLst>
    <p:sldId id="256" r:id="rId2"/>
    <p:sldId id="280" r:id="rId3"/>
    <p:sldId id="305" r:id="rId4"/>
    <p:sldId id="362" r:id="rId5"/>
    <p:sldId id="285" r:id="rId6"/>
    <p:sldId id="308" r:id="rId7"/>
    <p:sldId id="316" r:id="rId8"/>
    <p:sldId id="380" r:id="rId9"/>
    <p:sldId id="333" r:id="rId10"/>
    <p:sldId id="306" r:id="rId11"/>
    <p:sldId id="378" r:id="rId12"/>
    <p:sldId id="379" r:id="rId13"/>
    <p:sldId id="286" r:id="rId14"/>
    <p:sldId id="287" r:id="rId15"/>
    <p:sldId id="288" r:id="rId16"/>
    <p:sldId id="289" r:id="rId17"/>
    <p:sldId id="377" r:id="rId18"/>
    <p:sldId id="334" r:id="rId19"/>
    <p:sldId id="331" r:id="rId20"/>
    <p:sldId id="292" r:id="rId21"/>
    <p:sldId id="293" r:id="rId22"/>
    <p:sldId id="295" r:id="rId23"/>
    <p:sldId id="296" r:id="rId24"/>
    <p:sldId id="299" r:id="rId25"/>
    <p:sldId id="369" r:id="rId26"/>
    <p:sldId id="259" r:id="rId27"/>
    <p:sldId id="258" r:id="rId28"/>
    <p:sldId id="265" r:id="rId29"/>
    <p:sldId id="266" r:id="rId30"/>
    <p:sldId id="275" r:id="rId31"/>
    <p:sldId id="276" r:id="rId32"/>
    <p:sldId id="364" r:id="rId33"/>
    <p:sldId id="372" r:id="rId34"/>
    <p:sldId id="371" r:id="rId35"/>
    <p:sldId id="324" r:id="rId36"/>
    <p:sldId id="279" r:id="rId37"/>
    <p:sldId id="368" r:id="rId38"/>
    <p:sldId id="370" r:id="rId39"/>
    <p:sldId id="365" r:id="rId40"/>
    <p:sldId id="26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FF00"/>
    <a:srgbClr val="1000FF"/>
    <a:srgbClr val="A501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05"/>
    <p:restoredTop sz="88588" autoAdjust="0"/>
  </p:normalViewPr>
  <p:slideViewPr>
    <p:cSldViewPr snapToGrid="0" snapToObjects="1">
      <p:cViewPr varScale="1">
        <p:scale>
          <a:sx n="89" d="100"/>
          <a:sy n="89" d="100"/>
        </p:scale>
        <p:origin x="508" y="4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08" d="100"/>
          <a:sy n="108" d="100"/>
        </p:scale>
        <p:origin x="380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tthew\Dropbox\MIT\3He%20Research\magnetic%20field%20mapping%20in%20magne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tthew\Dropbox\MIT\3He%20Research\magnetic%20field%20mapping%20in%20magnet.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Gradients Bz/dz</c:v>
          </c:tx>
          <c:spPr>
            <a:ln w="28575" cap="rnd">
              <a:solidFill>
                <a:schemeClr val="accent1"/>
              </a:solidFill>
              <a:round/>
            </a:ln>
            <a:effectLst/>
          </c:spPr>
          <c:marker>
            <c:symbol val="none"/>
          </c:marker>
          <c:cat>
            <c:numRef>
              <c:f>Sheet1!$I$41:$I$44</c:f>
              <c:numCache>
                <c:formatCode>General</c:formatCode>
                <c:ptCount val="4"/>
                <c:pt idx="0">
                  <c:v>-76</c:v>
                </c:pt>
                <c:pt idx="1">
                  <c:v>-75</c:v>
                </c:pt>
                <c:pt idx="2">
                  <c:v>-74</c:v>
                </c:pt>
                <c:pt idx="3">
                  <c:v>-73</c:v>
                </c:pt>
              </c:numCache>
            </c:numRef>
          </c:cat>
          <c:val>
            <c:numRef>
              <c:f>Sheet1!$L$41:$L$193</c:f>
              <c:numCache>
                <c:formatCode>General</c:formatCode>
                <c:ptCount val="153"/>
                <c:pt idx="0">
                  <c:v>22.747547555328978</c:v>
                </c:pt>
                <c:pt idx="1">
                  <c:v>2.428563795940136</c:v>
                </c:pt>
                <c:pt idx="2">
                  <c:v>-3.2785611245235482</c:v>
                </c:pt>
                <c:pt idx="3">
                  <c:v>-4.9785557816794608</c:v>
                </c:pt>
                <c:pt idx="4">
                  <c:v>-4.4928430224972544</c:v>
                </c:pt>
                <c:pt idx="5">
                  <c:v>-3.2785611245199111</c:v>
                </c:pt>
                <c:pt idx="6">
                  <c:v>-1.3357100877692569</c:v>
                </c:pt>
                <c:pt idx="7">
                  <c:v>0</c:v>
                </c:pt>
                <c:pt idx="8">
                  <c:v>0.72856913878422302</c:v>
                </c:pt>
                <c:pt idx="9">
                  <c:v>1.092853708170878</c:v>
                </c:pt>
                <c:pt idx="10">
                  <c:v>0.364284569393931</c:v>
                </c:pt>
                <c:pt idx="11">
                  <c:v>-0.72856913878058605</c:v>
                </c:pt>
                <c:pt idx="12">
                  <c:v>-2.1857074163453949</c:v>
                </c:pt>
                <c:pt idx="13">
                  <c:v>-4.3714148326980649</c:v>
                </c:pt>
                <c:pt idx="14">
                  <c:v>-5.8285531102665056</c:v>
                </c:pt>
                <c:pt idx="15">
                  <c:v>-6.9214068184373856</c:v>
                </c:pt>
                <c:pt idx="16">
                  <c:v>-7.7714041470135271</c:v>
                </c:pt>
                <c:pt idx="17">
                  <c:v>-8.1356887164074578</c:v>
                </c:pt>
                <c:pt idx="18">
                  <c:v>-7.407119577626843</c:v>
                </c:pt>
                <c:pt idx="19">
                  <c:v>-6.5571222490434344</c:v>
                </c:pt>
                <c:pt idx="20">
                  <c:v>-5.4642685408725811</c:v>
                </c:pt>
                <c:pt idx="21">
                  <c:v>-3.5214175041146518</c:v>
                </c:pt>
                <c:pt idx="22">
                  <c:v>-1.8214228469514639</c:v>
                </c:pt>
                <c:pt idx="23">
                  <c:v>-0.12142818979555201</c:v>
                </c:pt>
                <c:pt idx="24">
                  <c:v>2.0642792265498429</c:v>
                </c:pt>
                <c:pt idx="25">
                  <c:v>4.4928430224899802</c:v>
                </c:pt>
                <c:pt idx="26">
                  <c:v>6.5571222490470689</c:v>
                </c:pt>
                <c:pt idx="27">
                  <c:v>7.5285477674260344</c:v>
                </c:pt>
                <c:pt idx="28">
                  <c:v>8.1356887164038216</c:v>
                </c:pt>
                <c:pt idx="29">
                  <c:v>9.83568337356337</c:v>
                </c:pt>
                <c:pt idx="30">
                  <c:v>11.41424984092737</c:v>
                </c:pt>
                <c:pt idx="31">
                  <c:v>11.899962600120499</c:v>
                </c:pt>
                <c:pt idx="32">
                  <c:v>12.02139078991604</c:v>
                </c:pt>
                <c:pt idx="33">
                  <c:v>11.04996527153344</c:v>
                </c:pt>
                <c:pt idx="34">
                  <c:v>8.2571169062066492</c:v>
                </c:pt>
                <c:pt idx="35">
                  <c:v>4.7356994020883603</c:v>
                </c:pt>
                <c:pt idx="36">
                  <c:v>0.72856913878058605</c:v>
                </c:pt>
                <c:pt idx="37">
                  <c:v>-4.7356994020883603</c:v>
                </c:pt>
                <c:pt idx="38">
                  <c:v>-11.53567803072656</c:v>
                </c:pt>
                <c:pt idx="39">
                  <c:v>-18.214228469565569</c:v>
                </c:pt>
                <c:pt idx="40">
                  <c:v>-23.314212441044219</c:v>
                </c:pt>
                <c:pt idx="41">
                  <c:v>-25.014207098207411</c:v>
                </c:pt>
                <c:pt idx="42">
                  <c:v>-23.921353390036529</c:v>
                </c:pt>
                <c:pt idx="43">
                  <c:v>-19.428510367535619</c:v>
                </c:pt>
                <c:pt idx="44">
                  <c:v>-10.928537081741521</c:v>
                </c:pt>
                <c:pt idx="45">
                  <c:v>0.24285637959110301</c:v>
                </c:pt>
                <c:pt idx="46">
                  <c:v>11.899962600120499</c:v>
                </c:pt>
                <c:pt idx="47">
                  <c:v>21.614217783888311</c:v>
                </c:pt>
                <c:pt idx="48">
                  <c:v>29.385621930901589</c:v>
                </c:pt>
                <c:pt idx="49">
                  <c:v>33.51418038400152</c:v>
                </c:pt>
                <c:pt idx="50">
                  <c:v>33.392752194209613</c:v>
                </c:pt>
                <c:pt idx="51">
                  <c:v>30.114191069689699</c:v>
                </c:pt>
                <c:pt idx="52">
                  <c:v>24.89277890840458</c:v>
                </c:pt>
                <c:pt idx="53">
                  <c:v>19.06422579814171</c:v>
                </c:pt>
                <c:pt idx="54">
                  <c:v>12.74995992870026</c:v>
                </c:pt>
                <c:pt idx="55">
                  <c:v>7.1642631980321321</c:v>
                </c:pt>
                <c:pt idx="56">
                  <c:v>2.914276555133255</c:v>
                </c:pt>
                <c:pt idx="57">
                  <c:v>-0.12142818979555201</c:v>
                </c:pt>
                <c:pt idx="58">
                  <c:v>-1.457138277568446</c:v>
                </c:pt>
                <c:pt idx="59">
                  <c:v>-2.5499919857393252</c:v>
                </c:pt>
                <c:pt idx="60">
                  <c:v>-3.3999893143190971</c:v>
                </c:pt>
                <c:pt idx="61">
                  <c:v>-3.5214175041146518</c:v>
                </c:pt>
                <c:pt idx="62">
                  <c:v>-3.1571329347279971</c:v>
                </c:pt>
                <c:pt idx="63">
                  <c:v>-2.428563795943774</c:v>
                </c:pt>
                <c:pt idx="64">
                  <c:v>-2.1857074163453949</c:v>
                </c:pt>
                <c:pt idx="65">
                  <c:v>-2.1857074163526709</c:v>
                </c:pt>
                <c:pt idx="66">
                  <c:v>-2.0642792265498429</c:v>
                </c:pt>
                <c:pt idx="67">
                  <c:v>-1.6999946571558879</c:v>
                </c:pt>
                <c:pt idx="68">
                  <c:v>-1.214281897973706</c:v>
                </c:pt>
                <c:pt idx="69">
                  <c:v>-1.8214228469551019</c:v>
                </c:pt>
                <c:pt idx="70">
                  <c:v>-1.942851036754291</c:v>
                </c:pt>
                <c:pt idx="71">
                  <c:v>-1.092853708174516</c:v>
                </c:pt>
                <c:pt idx="72">
                  <c:v>-1.457138277561171</c:v>
                </c:pt>
                <c:pt idx="73">
                  <c:v>-1.5785664673639981</c:v>
                </c:pt>
                <c:pt idx="74">
                  <c:v>-1.214281897970068</c:v>
                </c:pt>
                <c:pt idx="75">
                  <c:v>-1.214281897970068</c:v>
                </c:pt>
                <c:pt idx="76">
                  <c:v>-0.36475196314131603</c:v>
                </c:pt>
                <c:pt idx="77">
                  <c:v>0.12119449292004</c:v>
                </c:pt>
                <c:pt idx="78">
                  <c:v>-0.24238898584735599</c:v>
                </c:pt>
                <c:pt idx="79">
                  <c:v>-0.12119449292004</c:v>
                </c:pt>
                <c:pt idx="80">
                  <c:v>0.24238898584735599</c:v>
                </c:pt>
                <c:pt idx="81">
                  <c:v>0.60597246461111398</c:v>
                </c:pt>
                <c:pt idx="82">
                  <c:v>0.36358347876375802</c:v>
                </c:pt>
                <c:pt idx="83">
                  <c:v>-0.24238898584735599</c:v>
                </c:pt>
                <c:pt idx="84">
                  <c:v>1.6967229009133009</c:v>
                </c:pt>
                <c:pt idx="85">
                  <c:v>2.3026953655244138</c:v>
                </c:pt>
                <c:pt idx="86">
                  <c:v>1.333139422142267</c:v>
                </c:pt>
                <c:pt idx="87">
                  <c:v>2.3026953655244138</c:v>
                </c:pt>
                <c:pt idx="88">
                  <c:v>2.0603063796770602</c:v>
                </c:pt>
                <c:pt idx="89">
                  <c:v>1.8179173938333411</c:v>
                </c:pt>
                <c:pt idx="90">
                  <c:v>2.4238898584444541</c:v>
                </c:pt>
                <c:pt idx="91">
                  <c:v>2.0603063796806969</c:v>
                </c:pt>
                <c:pt idx="92">
                  <c:v>2.6662788442918091</c:v>
                </c:pt>
                <c:pt idx="93">
                  <c:v>2.7874733372082119</c:v>
                </c:pt>
                <c:pt idx="94">
                  <c:v>1.8179173938297031</c:v>
                </c:pt>
                <c:pt idx="95">
                  <c:v>-0.24238898584735599</c:v>
                </c:pt>
                <c:pt idx="96">
                  <c:v>-3.029862323051927</c:v>
                </c:pt>
                <c:pt idx="97">
                  <c:v>-6.6656971107222489</c:v>
                </c:pt>
                <c:pt idx="98">
                  <c:v>-13.21019972852446</c:v>
                </c:pt>
                <c:pt idx="99">
                  <c:v>-19.26992437463559</c:v>
                </c:pt>
                <c:pt idx="100">
                  <c:v>-25.572038006594081</c:v>
                </c:pt>
                <c:pt idx="101">
                  <c:v>-31.38937366685786</c:v>
                </c:pt>
                <c:pt idx="102">
                  <c:v>-34.055652511146</c:v>
                </c:pt>
                <c:pt idx="103">
                  <c:v>-33.207291060694843</c:v>
                </c:pt>
                <c:pt idx="104">
                  <c:v>-29.086678301340729</c:v>
                </c:pt>
                <c:pt idx="105">
                  <c:v>-21.57261974015637</c:v>
                </c:pt>
                <c:pt idx="106">
                  <c:v>-11.149893348851039</c:v>
                </c:pt>
                <c:pt idx="107">
                  <c:v>0.121194492916402</c:v>
                </c:pt>
                <c:pt idx="108">
                  <c:v>10.665115377159969</c:v>
                </c:pt>
                <c:pt idx="109">
                  <c:v>18.785146402948079</c:v>
                </c:pt>
                <c:pt idx="110">
                  <c:v>24.117704091524509</c:v>
                </c:pt>
                <c:pt idx="111">
                  <c:v>24.966065541982971</c:v>
                </c:pt>
                <c:pt idx="112">
                  <c:v>22.057397711851081</c:v>
                </c:pt>
                <c:pt idx="113">
                  <c:v>18.179173938337041</c:v>
                </c:pt>
                <c:pt idx="114">
                  <c:v>12.11944929222591</c:v>
                </c:pt>
                <c:pt idx="115">
                  <c:v>5.6961411673437397</c:v>
                </c:pt>
                <c:pt idx="116">
                  <c:v>0.48477797168743603</c:v>
                </c:pt>
                <c:pt idx="117">
                  <c:v>-4.4841962381215046</c:v>
                </c:pt>
                <c:pt idx="118">
                  <c:v>-7.6352530541007582</c:v>
                </c:pt>
                <c:pt idx="119">
                  <c:v>-8.7260034904029453</c:v>
                </c:pt>
                <c:pt idx="120">
                  <c:v>-9.5743649408577678</c:v>
                </c:pt>
                <c:pt idx="121">
                  <c:v>-10.059142912545219</c:v>
                </c:pt>
                <c:pt idx="122">
                  <c:v>-9.4531704479340988</c:v>
                </c:pt>
                <c:pt idx="123">
                  <c:v>-8.2412255187154582</c:v>
                </c:pt>
                <c:pt idx="124">
                  <c:v>-6.5445026178022054</c:v>
                </c:pt>
                <c:pt idx="125">
                  <c:v>-4.8477797168852677</c:v>
                </c:pt>
                <c:pt idx="126">
                  <c:v>-3.2722513088992851</c:v>
                </c:pt>
                <c:pt idx="127">
                  <c:v>-1.6967229009096629</c:v>
                </c:pt>
                <c:pt idx="128">
                  <c:v>-0.24238898584735599</c:v>
                </c:pt>
                <c:pt idx="129">
                  <c:v>1.9391118867533801</c:v>
                </c:pt>
                <c:pt idx="130">
                  <c:v>3.9994182664377149</c:v>
                </c:pt>
                <c:pt idx="131">
                  <c:v>4.9689742098125764</c:v>
                </c:pt>
                <c:pt idx="132">
                  <c:v>6.5445026177985666</c:v>
                </c:pt>
                <c:pt idx="133">
                  <c:v>7.514058561177051</c:v>
                </c:pt>
                <c:pt idx="134">
                  <c:v>8.1200310257918176</c:v>
                </c:pt>
                <c:pt idx="135">
                  <c:v>8.2412255187154582</c:v>
                </c:pt>
                <c:pt idx="136">
                  <c:v>6.4233081248748931</c:v>
                </c:pt>
                <c:pt idx="137">
                  <c:v>5.4537521814963901</c:v>
                </c:pt>
                <c:pt idx="138">
                  <c:v>4.7265852239688666</c:v>
                </c:pt>
                <c:pt idx="139">
                  <c:v>2.7874733372154878</c:v>
                </c:pt>
                <c:pt idx="140">
                  <c:v>0.72716695753479099</c:v>
                </c:pt>
                <c:pt idx="141">
                  <c:v>-0.848361450458469</c:v>
                </c:pt>
                <c:pt idx="142">
                  <c:v>-1.9391118867570181</c:v>
                </c:pt>
                <c:pt idx="143">
                  <c:v>-1.6967229009096629</c:v>
                </c:pt>
                <c:pt idx="144">
                  <c:v>-1.333139422142267</c:v>
                </c:pt>
                <c:pt idx="145">
                  <c:v>-0.121194492923678</c:v>
                </c:pt>
                <c:pt idx="146">
                  <c:v>1.8179173938333411</c:v>
                </c:pt>
                <c:pt idx="147">
                  <c:v>3.75702928059036</c:v>
                </c:pt>
                <c:pt idx="148">
                  <c:v>5.3325576885763386</c:v>
                </c:pt>
                <c:pt idx="149">
                  <c:v>5.4537521815000298</c:v>
                </c:pt>
                <c:pt idx="150">
                  <c:v>3.393445801822963</c:v>
                </c:pt>
                <c:pt idx="151">
                  <c:v>-2.3026953655171378</c:v>
                </c:pt>
                <c:pt idx="152">
                  <c:v>-22.784564669382231</c:v>
                </c:pt>
              </c:numCache>
            </c:numRef>
          </c:val>
          <c:smooth val="0"/>
          <c:extLst>
            <c:ext xmlns:c16="http://schemas.microsoft.com/office/drawing/2014/chart" uri="{C3380CC4-5D6E-409C-BE32-E72D297353CC}">
              <c16:uniqueId val="{00000000-2040-40E9-AFAC-D776D582EC07}"/>
            </c:ext>
          </c:extLst>
        </c:ser>
        <c:dLbls>
          <c:showLegendKey val="0"/>
          <c:showVal val="0"/>
          <c:showCatName val="0"/>
          <c:showSerName val="0"/>
          <c:showPercent val="0"/>
          <c:showBubbleSize val="0"/>
        </c:dLbls>
        <c:smooth val="0"/>
        <c:axId val="1807273552"/>
        <c:axId val="1807275760"/>
      </c:lineChart>
      <c:catAx>
        <c:axId val="1807273552"/>
        <c:scaling>
          <c:orientation val="minMax"/>
        </c:scaling>
        <c:delete val="1"/>
        <c:axPos val="b"/>
        <c:numFmt formatCode="General" sourceLinked="1"/>
        <c:majorTickMark val="none"/>
        <c:minorTickMark val="none"/>
        <c:tickLblPos val="nextTo"/>
        <c:crossAx val="1807275760"/>
        <c:crosses val="autoZero"/>
        <c:auto val="1"/>
        <c:lblAlgn val="ctr"/>
        <c:lblOffset val="100"/>
        <c:noMultiLvlLbl val="0"/>
      </c:catAx>
      <c:valAx>
        <c:axId val="1807275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072735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Gradients Bz/dz</c:v>
          </c:tx>
          <c:spPr>
            <a:ln w="28575" cap="rnd">
              <a:solidFill>
                <a:schemeClr val="accent1"/>
              </a:solidFill>
              <a:round/>
            </a:ln>
            <a:effectLst/>
          </c:spPr>
          <c:marker>
            <c:symbol val="none"/>
          </c:marker>
          <c:cat>
            <c:numRef>
              <c:f>Sheet1!$I$41:$I$44</c:f>
              <c:numCache>
                <c:formatCode>General</c:formatCode>
                <c:ptCount val="4"/>
                <c:pt idx="0">
                  <c:v>-76</c:v>
                </c:pt>
                <c:pt idx="1">
                  <c:v>-75</c:v>
                </c:pt>
                <c:pt idx="2">
                  <c:v>-74</c:v>
                </c:pt>
                <c:pt idx="3">
                  <c:v>-73</c:v>
                </c:pt>
              </c:numCache>
            </c:numRef>
          </c:cat>
          <c:val>
            <c:numRef>
              <c:f>Sheet1!$L$41:$L$193</c:f>
              <c:numCache>
                <c:formatCode>General</c:formatCode>
                <c:ptCount val="153"/>
                <c:pt idx="0">
                  <c:v>22.747547555329</c:v>
                </c:pt>
                <c:pt idx="1">
                  <c:v>2.428563795940136</c:v>
                </c:pt>
                <c:pt idx="2">
                  <c:v>-3.2785611245235482</c:v>
                </c:pt>
                <c:pt idx="3">
                  <c:v>-4.9785557816794608</c:v>
                </c:pt>
                <c:pt idx="4">
                  <c:v>-4.4928430224972544</c:v>
                </c:pt>
                <c:pt idx="5">
                  <c:v>-3.2785611245199111</c:v>
                </c:pt>
                <c:pt idx="6">
                  <c:v>-1.3357100877692569</c:v>
                </c:pt>
                <c:pt idx="7">
                  <c:v>0</c:v>
                </c:pt>
                <c:pt idx="8">
                  <c:v>0.72856913878422302</c:v>
                </c:pt>
                <c:pt idx="9">
                  <c:v>1.092853708170878</c:v>
                </c:pt>
                <c:pt idx="10">
                  <c:v>0.364284569393931</c:v>
                </c:pt>
                <c:pt idx="11">
                  <c:v>-0.72856913878058605</c:v>
                </c:pt>
                <c:pt idx="12">
                  <c:v>-2.1857074163453949</c:v>
                </c:pt>
                <c:pt idx="13">
                  <c:v>-4.3714148326980649</c:v>
                </c:pt>
                <c:pt idx="14">
                  <c:v>-5.8285531102665056</c:v>
                </c:pt>
                <c:pt idx="15">
                  <c:v>-6.9214068184373856</c:v>
                </c:pt>
                <c:pt idx="16">
                  <c:v>-7.7714041470135271</c:v>
                </c:pt>
                <c:pt idx="17">
                  <c:v>-8.1356887164074578</c:v>
                </c:pt>
                <c:pt idx="18">
                  <c:v>-7.4071195776268448</c:v>
                </c:pt>
                <c:pt idx="19">
                  <c:v>-6.5571222490434362</c:v>
                </c:pt>
                <c:pt idx="20">
                  <c:v>-5.4642685408725811</c:v>
                </c:pt>
                <c:pt idx="21">
                  <c:v>-3.5214175041146518</c:v>
                </c:pt>
                <c:pt idx="22">
                  <c:v>-1.8214228469514639</c:v>
                </c:pt>
                <c:pt idx="23">
                  <c:v>-0.12142818979555201</c:v>
                </c:pt>
                <c:pt idx="24">
                  <c:v>2.0642792265498429</c:v>
                </c:pt>
                <c:pt idx="25">
                  <c:v>4.4928430224899802</c:v>
                </c:pt>
                <c:pt idx="26">
                  <c:v>6.5571222490470706</c:v>
                </c:pt>
                <c:pt idx="27">
                  <c:v>7.5285477674260362</c:v>
                </c:pt>
                <c:pt idx="28">
                  <c:v>8.1356887164038216</c:v>
                </c:pt>
                <c:pt idx="29">
                  <c:v>9.83568337356337</c:v>
                </c:pt>
                <c:pt idx="30">
                  <c:v>11.41424984092737</c:v>
                </c:pt>
                <c:pt idx="31">
                  <c:v>11.899962600120499</c:v>
                </c:pt>
                <c:pt idx="32">
                  <c:v>12.02139078991604</c:v>
                </c:pt>
                <c:pt idx="33">
                  <c:v>11.04996527153344</c:v>
                </c:pt>
                <c:pt idx="34">
                  <c:v>8.2571169062066492</c:v>
                </c:pt>
                <c:pt idx="35">
                  <c:v>4.7356994020883603</c:v>
                </c:pt>
                <c:pt idx="36">
                  <c:v>0.72856913878058605</c:v>
                </c:pt>
                <c:pt idx="37">
                  <c:v>-4.7356994020883603</c:v>
                </c:pt>
                <c:pt idx="38">
                  <c:v>-11.53567803072656</c:v>
                </c:pt>
                <c:pt idx="39">
                  <c:v>-18.214228469565569</c:v>
                </c:pt>
                <c:pt idx="40">
                  <c:v>-23.314212441044219</c:v>
                </c:pt>
                <c:pt idx="41">
                  <c:v>-25.014207098207411</c:v>
                </c:pt>
                <c:pt idx="42">
                  <c:v>-23.921353390036529</c:v>
                </c:pt>
                <c:pt idx="43">
                  <c:v>-19.428510367535619</c:v>
                </c:pt>
                <c:pt idx="44">
                  <c:v>-10.928537081741521</c:v>
                </c:pt>
                <c:pt idx="45">
                  <c:v>0.24285637959110301</c:v>
                </c:pt>
                <c:pt idx="46">
                  <c:v>11.899962600120499</c:v>
                </c:pt>
                <c:pt idx="47">
                  <c:v>21.614217783888311</c:v>
                </c:pt>
                <c:pt idx="48">
                  <c:v>29.38562193090161</c:v>
                </c:pt>
                <c:pt idx="49">
                  <c:v>33.51418038400152</c:v>
                </c:pt>
                <c:pt idx="50">
                  <c:v>33.392752194209613</c:v>
                </c:pt>
                <c:pt idx="51">
                  <c:v>30.114191069689699</c:v>
                </c:pt>
                <c:pt idx="52">
                  <c:v>24.89277890840458</c:v>
                </c:pt>
                <c:pt idx="53">
                  <c:v>19.06422579814171</c:v>
                </c:pt>
                <c:pt idx="54">
                  <c:v>12.74995992870026</c:v>
                </c:pt>
                <c:pt idx="55">
                  <c:v>7.1642631980321321</c:v>
                </c:pt>
                <c:pt idx="56">
                  <c:v>2.914276555133255</c:v>
                </c:pt>
                <c:pt idx="57">
                  <c:v>-0.12142818979555201</c:v>
                </c:pt>
                <c:pt idx="58">
                  <c:v>-1.457138277568446</c:v>
                </c:pt>
                <c:pt idx="59">
                  <c:v>-2.5499919857393252</c:v>
                </c:pt>
                <c:pt idx="60">
                  <c:v>-3.3999893143190971</c:v>
                </c:pt>
                <c:pt idx="61">
                  <c:v>-3.5214175041146518</c:v>
                </c:pt>
                <c:pt idx="62">
                  <c:v>-3.1571329347279971</c:v>
                </c:pt>
                <c:pt idx="63">
                  <c:v>-2.428563795943774</c:v>
                </c:pt>
                <c:pt idx="64">
                  <c:v>-2.1857074163453949</c:v>
                </c:pt>
                <c:pt idx="65">
                  <c:v>-2.1857074163526709</c:v>
                </c:pt>
                <c:pt idx="66">
                  <c:v>-2.0642792265498429</c:v>
                </c:pt>
                <c:pt idx="67">
                  <c:v>-1.6999946571558899</c:v>
                </c:pt>
                <c:pt idx="68">
                  <c:v>-1.214281897973706</c:v>
                </c:pt>
                <c:pt idx="69">
                  <c:v>-1.8214228469551019</c:v>
                </c:pt>
                <c:pt idx="70">
                  <c:v>-1.942851036754291</c:v>
                </c:pt>
                <c:pt idx="71">
                  <c:v>-1.092853708174516</c:v>
                </c:pt>
                <c:pt idx="72">
                  <c:v>-1.457138277561171</c:v>
                </c:pt>
                <c:pt idx="73">
                  <c:v>-1.5785664673639981</c:v>
                </c:pt>
                <c:pt idx="74">
                  <c:v>-1.214281897970068</c:v>
                </c:pt>
                <c:pt idx="75">
                  <c:v>-1.214281897970068</c:v>
                </c:pt>
                <c:pt idx="76">
                  <c:v>-0.36475196314131603</c:v>
                </c:pt>
                <c:pt idx="77">
                  <c:v>0.12119449292004</c:v>
                </c:pt>
                <c:pt idx="78">
                  <c:v>-0.24238898584735599</c:v>
                </c:pt>
                <c:pt idx="79">
                  <c:v>-0.12119449292004</c:v>
                </c:pt>
                <c:pt idx="80">
                  <c:v>0.24238898584735599</c:v>
                </c:pt>
                <c:pt idx="81">
                  <c:v>0.60597246461111398</c:v>
                </c:pt>
                <c:pt idx="82">
                  <c:v>0.36358347876375802</c:v>
                </c:pt>
                <c:pt idx="83">
                  <c:v>-0.24238898584735599</c:v>
                </c:pt>
                <c:pt idx="84">
                  <c:v>1.6967229009133009</c:v>
                </c:pt>
                <c:pt idx="85">
                  <c:v>2.3026953655244138</c:v>
                </c:pt>
                <c:pt idx="86">
                  <c:v>1.333139422142267</c:v>
                </c:pt>
                <c:pt idx="87">
                  <c:v>2.3026953655244138</c:v>
                </c:pt>
                <c:pt idx="88">
                  <c:v>2.0603063796770602</c:v>
                </c:pt>
                <c:pt idx="89">
                  <c:v>1.8179173938333411</c:v>
                </c:pt>
                <c:pt idx="90">
                  <c:v>2.4238898584444541</c:v>
                </c:pt>
                <c:pt idx="91">
                  <c:v>2.0603063796806969</c:v>
                </c:pt>
                <c:pt idx="92">
                  <c:v>2.6662788442918091</c:v>
                </c:pt>
                <c:pt idx="93">
                  <c:v>2.7874733372082119</c:v>
                </c:pt>
                <c:pt idx="94">
                  <c:v>1.8179173938297031</c:v>
                </c:pt>
                <c:pt idx="95">
                  <c:v>-0.24238898584735599</c:v>
                </c:pt>
                <c:pt idx="96">
                  <c:v>-3.029862323051927</c:v>
                </c:pt>
                <c:pt idx="97">
                  <c:v>-6.6656971107222489</c:v>
                </c:pt>
                <c:pt idx="98">
                  <c:v>-13.21019972852446</c:v>
                </c:pt>
                <c:pt idx="99">
                  <c:v>-19.26992437463559</c:v>
                </c:pt>
                <c:pt idx="100">
                  <c:v>-25.572038006594081</c:v>
                </c:pt>
                <c:pt idx="101">
                  <c:v>-31.38937366685786</c:v>
                </c:pt>
                <c:pt idx="102">
                  <c:v>-34.055652511146</c:v>
                </c:pt>
                <c:pt idx="103">
                  <c:v>-33.207291060694843</c:v>
                </c:pt>
                <c:pt idx="104">
                  <c:v>-29.086678301340729</c:v>
                </c:pt>
                <c:pt idx="105">
                  <c:v>-21.57261974015637</c:v>
                </c:pt>
                <c:pt idx="106">
                  <c:v>-11.149893348851039</c:v>
                </c:pt>
                <c:pt idx="107">
                  <c:v>0.121194492916402</c:v>
                </c:pt>
                <c:pt idx="108">
                  <c:v>10.665115377159969</c:v>
                </c:pt>
                <c:pt idx="109">
                  <c:v>18.785146402948079</c:v>
                </c:pt>
                <c:pt idx="110">
                  <c:v>24.117704091524509</c:v>
                </c:pt>
                <c:pt idx="111">
                  <c:v>24.966065541982971</c:v>
                </c:pt>
                <c:pt idx="112">
                  <c:v>22.057397711851081</c:v>
                </c:pt>
                <c:pt idx="113">
                  <c:v>18.179173938337041</c:v>
                </c:pt>
                <c:pt idx="114">
                  <c:v>12.11944929222591</c:v>
                </c:pt>
                <c:pt idx="115">
                  <c:v>5.6961411673437397</c:v>
                </c:pt>
                <c:pt idx="116">
                  <c:v>0.48477797168743603</c:v>
                </c:pt>
                <c:pt idx="117">
                  <c:v>-4.4841962381215046</c:v>
                </c:pt>
                <c:pt idx="118">
                  <c:v>-7.6352530541007582</c:v>
                </c:pt>
                <c:pt idx="119">
                  <c:v>-8.7260034904029453</c:v>
                </c:pt>
                <c:pt idx="120">
                  <c:v>-9.5743649408577678</c:v>
                </c:pt>
                <c:pt idx="121">
                  <c:v>-10.059142912545219</c:v>
                </c:pt>
                <c:pt idx="122">
                  <c:v>-9.4531704479340988</c:v>
                </c:pt>
                <c:pt idx="123">
                  <c:v>-8.2412255187154617</c:v>
                </c:pt>
                <c:pt idx="124">
                  <c:v>-6.5445026178022054</c:v>
                </c:pt>
                <c:pt idx="125">
                  <c:v>-4.8477797168852677</c:v>
                </c:pt>
                <c:pt idx="126">
                  <c:v>-3.2722513088992851</c:v>
                </c:pt>
                <c:pt idx="127">
                  <c:v>-1.6967229009096629</c:v>
                </c:pt>
                <c:pt idx="128">
                  <c:v>-0.24238898584735599</c:v>
                </c:pt>
                <c:pt idx="129">
                  <c:v>1.9391118867533801</c:v>
                </c:pt>
                <c:pt idx="130">
                  <c:v>3.9994182664377149</c:v>
                </c:pt>
                <c:pt idx="131">
                  <c:v>4.9689742098125764</c:v>
                </c:pt>
                <c:pt idx="132">
                  <c:v>6.5445026177985666</c:v>
                </c:pt>
                <c:pt idx="133">
                  <c:v>7.5140585611770536</c:v>
                </c:pt>
                <c:pt idx="134">
                  <c:v>8.1200310257918176</c:v>
                </c:pt>
                <c:pt idx="135">
                  <c:v>8.2412255187154617</c:v>
                </c:pt>
                <c:pt idx="136">
                  <c:v>6.4233081248748931</c:v>
                </c:pt>
                <c:pt idx="137">
                  <c:v>5.4537521814963901</c:v>
                </c:pt>
                <c:pt idx="138">
                  <c:v>4.7265852239688666</c:v>
                </c:pt>
                <c:pt idx="139">
                  <c:v>2.7874733372154878</c:v>
                </c:pt>
                <c:pt idx="140">
                  <c:v>0.72716695753479099</c:v>
                </c:pt>
                <c:pt idx="141">
                  <c:v>-0.848361450458469</c:v>
                </c:pt>
                <c:pt idx="142">
                  <c:v>-1.9391118867570181</c:v>
                </c:pt>
                <c:pt idx="143">
                  <c:v>-1.6967229009096629</c:v>
                </c:pt>
                <c:pt idx="144">
                  <c:v>-1.333139422142267</c:v>
                </c:pt>
                <c:pt idx="145">
                  <c:v>-0.121194492923678</c:v>
                </c:pt>
                <c:pt idx="146">
                  <c:v>1.8179173938333411</c:v>
                </c:pt>
                <c:pt idx="147">
                  <c:v>3.75702928059036</c:v>
                </c:pt>
                <c:pt idx="148">
                  <c:v>5.3325576885763386</c:v>
                </c:pt>
                <c:pt idx="149">
                  <c:v>5.4537521815000298</c:v>
                </c:pt>
                <c:pt idx="150">
                  <c:v>3.393445801822963</c:v>
                </c:pt>
                <c:pt idx="151">
                  <c:v>-2.3026953655171378</c:v>
                </c:pt>
                <c:pt idx="152">
                  <c:v>-22.784564669382231</c:v>
                </c:pt>
              </c:numCache>
            </c:numRef>
          </c:val>
          <c:smooth val="0"/>
          <c:extLst>
            <c:ext xmlns:c16="http://schemas.microsoft.com/office/drawing/2014/chart" uri="{C3380CC4-5D6E-409C-BE32-E72D297353CC}">
              <c16:uniqueId val="{00000000-2040-40E9-AFAC-D776D582EC07}"/>
            </c:ext>
          </c:extLst>
        </c:ser>
        <c:dLbls>
          <c:showLegendKey val="0"/>
          <c:showVal val="0"/>
          <c:showCatName val="0"/>
          <c:showSerName val="0"/>
          <c:showPercent val="0"/>
          <c:showBubbleSize val="0"/>
        </c:dLbls>
        <c:smooth val="0"/>
        <c:axId val="-2044790544"/>
        <c:axId val="-2044788768"/>
      </c:lineChart>
      <c:catAx>
        <c:axId val="-2044790544"/>
        <c:scaling>
          <c:orientation val="minMax"/>
        </c:scaling>
        <c:delete val="1"/>
        <c:axPos val="b"/>
        <c:numFmt formatCode="General" sourceLinked="1"/>
        <c:majorTickMark val="none"/>
        <c:minorTickMark val="none"/>
        <c:tickLblPos val="nextTo"/>
        <c:crossAx val="-2044788768"/>
        <c:crosses val="autoZero"/>
        <c:auto val="1"/>
        <c:lblAlgn val="ctr"/>
        <c:lblOffset val="100"/>
        <c:noMultiLvlLbl val="0"/>
      </c:catAx>
      <c:valAx>
        <c:axId val="-2044788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447905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F56E38-4210-F54C-9D94-315666E58B76}" type="slidenum">
              <a:rPr lang="en-US" smtClean="0"/>
              <a:t>‹#›</a:t>
            </a:fld>
            <a:endParaRPr lang="en-US"/>
          </a:p>
        </p:txBody>
      </p:sp>
      <p:sp>
        <p:nvSpPr>
          <p:cNvPr id="6" name="Date Placeholder 5"/>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4C76EE-9297-F346-95A8-B2A0E9E756C1}" type="datetimeFigureOut">
              <a:rPr lang="en-US" smtClean="0"/>
              <a:t>3/11/2019</a:t>
            </a:fld>
            <a:endParaRPr lang="en-US"/>
          </a:p>
        </p:txBody>
      </p:sp>
    </p:spTree>
    <p:extLst>
      <p:ext uri="{BB962C8B-B14F-4D97-AF65-F5344CB8AC3E}">
        <p14:creationId xmlns:p14="http://schemas.microsoft.com/office/powerpoint/2010/main" val="17926006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46C9FE-A606-824C-B4AB-59BFBD5482AA}" type="datetimeFigureOut">
              <a:rPr lang="en-US" smtClean="0"/>
              <a:t>3/11/2019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461D5-D600-A746-BA2F-20F76F42DA73}" type="slidenum">
              <a:rPr lang="en-US" smtClean="0"/>
              <a:t>‹#›</a:t>
            </a:fld>
            <a:endParaRPr lang="en-US"/>
          </a:p>
        </p:txBody>
      </p:sp>
    </p:spTree>
    <p:extLst>
      <p:ext uri="{BB962C8B-B14F-4D97-AF65-F5344CB8AC3E}">
        <p14:creationId xmlns:p14="http://schemas.microsoft.com/office/powerpoint/2010/main" val="228142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0461D5-D600-A746-BA2F-20F76F42DA73}" type="slidenum">
              <a:rPr lang="en-US" smtClean="0"/>
              <a:t>1</a:t>
            </a:fld>
            <a:endParaRPr lang="en-US"/>
          </a:p>
        </p:txBody>
      </p:sp>
    </p:spTree>
    <p:extLst>
      <p:ext uri="{BB962C8B-B14F-4D97-AF65-F5344CB8AC3E}">
        <p14:creationId xmlns:p14="http://schemas.microsoft.com/office/powerpoint/2010/main" val="1490937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a comparison of injection of one pulse of gas and 4 pulses (4x the total 3He atoms injected).  The purpose of this simulation is to see if we can quickly neutralize the electron beam while keeping the pressure in the ionization cell below 1x10^-6 mbar during injection and below 10^-10 mbar after 200 </a:t>
            </a:r>
            <a:r>
              <a:rPr lang="en-US" baseline="0" dirty="0" err="1"/>
              <a:t>ms.</a:t>
            </a:r>
            <a:r>
              <a:rPr lang="en-US" baseline="0" dirty="0"/>
              <a:t>  This slide shows the pressure plotted against time; next slide shows ionization rate.  Keep in mind that the electron beam pumps on the 3He gas until it is neutralized, so this simulation looses some accuracy after the electron beam is neutralized, which is the case for the 4 pulse simulation.  In future simulations, this needs to be taken into account.  I also want to point out that the electron beam effectively maintains the same pump rate until it is neutralized.  This is because the </a:t>
            </a:r>
            <a:r>
              <a:rPr lang="en-US" baseline="0" dirty="0" err="1"/>
              <a:t>mfp</a:t>
            </a:r>
            <a:r>
              <a:rPr lang="en-US" baseline="0" dirty="0"/>
              <a:t> of the electrons in the 3He+ ions is 10s or 100s of kilometers, and thus the do not reduce the current of the electron beam.</a:t>
            </a:r>
            <a:endParaRPr lang="en-US" dirty="0"/>
          </a:p>
        </p:txBody>
      </p:sp>
      <p:sp>
        <p:nvSpPr>
          <p:cNvPr id="4" name="Slide Number Placeholder 3"/>
          <p:cNvSpPr>
            <a:spLocks noGrp="1"/>
          </p:cNvSpPr>
          <p:nvPr>
            <p:ph type="sldNum" sz="quarter" idx="10"/>
          </p:nvPr>
        </p:nvSpPr>
        <p:spPr/>
        <p:txBody>
          <a:bodyPr/>
          <a:lstStyle/>
          <a:p>
            <a:fld id="{850461D5-D600-A746-BA2F-20F76F42DA73}" type="slidenum">
              <a:rPr lang="en-US" smtClean="0"/>
              <a:t>32</a:t>
            </a:fld>
            <a:endParaRPr lang="en-US"/>
          </a:p>
        </p:txBody>
      </p:sp>
    </p:spTree>
    <p:extLst>
      <p:ext uri="{BB962C8B-B14F-4D97-AF65-F5344CB8AC3E}">
        <p14:creationId xmlns:p14="http://schemas.microsoft.com/office/powerpoint/2010/main" val="1474504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0461D5-D600-A746-BA2F-20F76F42DA73}" type="slidenum">
              <a:rPr lang="en-US" smtClean="0"/>
              <a:t>33</a:t>
            </a:fld>
            <a:endParaRPr lang="en-US"/>
          </a:p>
        </p:txBody>
      </p:sp>
    </p:spTree>
    <p:extLst>
      <p:ext uri="{BB962C8B-B14F-4D97-AF65-F5344CB8AC3E}">
        <p14:creationId xmlns:p14="http://schemas.microsoft.com/office/powerpoint/2010/main" val="3605818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MolFlow</a:t>
            </a:r>
            <a:r>
              <a:rPr lang="en-US" dirty="0"/>
              <a:t> simulates</a:t>
            </a:r>
            <a:r>
              <a:rPr lang="en-US" baseline="0" dirty="0"/>
              <a:t> one virtual particle at a time, and it is only applicable at high vacuum where the mean free path of the particle is very long compared to the geometer of the system.  Sticky factor is used to determine pump rate.  Time dependent desorption is used to pulse gas into the system. </a:t>
            </a:r>
          </a:p>
        </p:txBody>
      </p:sp>
      <p:sp>
        <p:nvSpPr>
          <p:cNvPr id="4" name="Slide Number Placeholder 3"/>
          <p:cNvSpPr>
            <a:spLocks noGrp="1"/>
          </p:cNvSpPr>
          <p:nvPr>
            <p:ph type="sldNum" sz="quarter" idx="10"/>
          </p:nvPr>
        </p:nvSpPr>
        <p:spPr/>
        <p:txBody>
          <a:bodyPr/>
          <a:lstStyle/>
          <a:p>
            <a:fld id="{850461D5-D600-A746-BA2F-20F76F42DA73}" type="slidenum">
              <a:rPr lang="en-US" smtClean="0"/>
              <a:t>40</a:t>
            </a:fld>
            <a:endParaRPr lang="en-US"/>
          </a:p>
        </p:txBody>
      </p:sp>
    </p:spTree>
    <p:extLst>
      <p:ext uri="{BB962C8B-B14F-4D97-AF65-F5344CB8AC3E}">
        <p14:creationId xmlns:p14="http://schemas.microsoft.com/office/powerpoint/2010/main" val="2367663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basic</a:t>
            </a:r>
            <a:r>
              <a:rPr lang="en-US" baseline="0" dirty="0"/>
              <a:t> design can be used at high or low field by simply modifying the frequency output of the laser and the light detection method.</a:t>
            </a:r>
            <a:endParaRPr lang="en-US" dirty="0"/>
          </a:p>
        </p:txBody>
      </p:sp>
      <p:sp>
        <p:nvSpPr>
          <p:cNvPr id="4" name="Slide Number Placeholder 3"/>
          <p:cNvSpPr>
            <a:spLocks noGrp="1"/>
          </p:cNvSpPr>
          <p:nvPr>
            <p:ph type="sldNum" sz="quarter" idx="10"/>
          </p:nvPr>
        </p:nvSpPr>
        <p:spPr/>
        <p:txBody>
          <a:bodyPr/>
          <a:lstStyle/>
          <a:p>
            <a:fld id="{850461D5-D600-A746-BA2F-20F76F42DA73}" type="slidenum">
              <a:rPr lang="en-US" smtClean="0"/>
              <a:t>13</a:t>
            </a:fld>
            <a:endParaRPr lang="en-US"/>
          </a:p>
        </p:txBody>
      </p:sp>
    </p:spTree>
    <p:extLst>
      <p:ext uri="{BB962C8B-B14F-4D97-AF65-F5344CB8AC3E}">
        <p14:creationId xmlns:p14="http://schemas.microsoft.com/office/powerpoint/2010/main" val="1744064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Comparison of the T1 relaxation</a:t>
            </a:r>
            <a:r>
              <a:rPr lang="en-US" baseline="0" dirty="0"/>
              <a:t> measured by James Maxwell in 2016 with the laser probe </a:t>
            </a:r>
            <a:r>
              <a:rPr lang="en-US" baseline="0" dirty="0" err="1"/>
              <a:t>polarimeter</a:t>
            </a:r>
            <a:r>
              <a:rPr lang="en-US" baseline="0" dirty="0"/>
              <a:t> and the expected T1 relaxation given the field gradients determined from the plotted field map.  The 25% discrepancy could be attributed to the large difference in field gradients at different locations in the 2 T solenoid.  There are other factors that could lead to the discrepancy but the field gradients is the big one.</a:t>
            </a:r>
            <a:endParaRPr lang="en-US" dirty="0"/>
          </a:p>
        </p:txBody>
      </p:sp>
      <p:sp>
        <p:nvSpPr>
          <p:cNvPr id="4" name="Slide Number Placeholder 3"/>
          <p:cNvSpPr>
            <a:spLocks noGrp="1"/>
          </p:cNvSpPr>
          <p:nvPr>
            <p:ph type="sldNum" sz="quarter" idx="10"/>
          </p:nvPr>
        </p:nvSpPr>
        <p:spPr/>
        <p:txBody>
          <a:bodyPr/>
          <a:lstStyle/>
          <a:p>
            <a:fld id="{850461D5-D600-A746-BA2F-20F76F42DA73}" type="slidenum">
              <a:rPr lang="en-US" smtClean="0"/>
              <a:t>18</a:t>
            </a:fld>
            <a:endParaRPr lang="en-US"/>
          </a:p>
        </p:txBody>
      </p:sp>
    </p:spTree>
    <p:extLst>
      <p:ext uri="{BB962C8B-B14F-4D97-AF65-F5344CB8AC3E}">
        <p14:creationId xmlns:p14="http://schemas.microsoft.com/office/powerpoint/2010/main" val="115673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0461D5-D600-A746-BA2F-20F76F42DA73}" type="slidenum">
              <a:rPr lang="en-US" smtClean="0"/>
              <a:t>26</a:t>
            </a:fld>
            <a:endParaRPr lang="en-US"/>
          </a:p>
        </p:txBody>
      </p:sp>
    </p:spTree>
    <p:extLst>
      <p:ext uri="{BB962C8B-B14F-4D97-AF65-F5344CB8AC3E}">
        <p14:creationId xmlns:p14="http://schemas.microsoft.com/office/powerpoint/2010/main" val="842162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0461D5-D600-A746-BA2F-20F76F42DA73}" type="slidenum">
              <a:rPr lang="en-US" smtClean="0"/>
              <a:t>27</a:t>
            </a:fld>
            <a:endParaRPr lang="en-US"/>
          </a:p>
        </p:txBody>
      </p:sp>
    </p:spTree>
    <p:extLst>
      <p:ext uri="{BB962C8B-B14F-4D97-AF65-F5344CB8AC3E}">
        <p14:creationId xmlns:p14="http://schemas.microsoft.com/office/powerpoint/2010/main" val="880607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 simple geometry to model the gas diffusion after gas injection into the EBIS system.  The ionization cell is 30 cm long.  Gas is pulsed into the system by assigning a desorption parameter to the small circular region labeled “Gas Pulse” at the start of the simulation.  This desorption parameter is then set to zero for the remainder of the simulation.</a:t>
            </a:r>
            <a:endParaRPr lang="en-US" dirty="0"/>
          </a:p>
        </p:txBody>
      </p:sp>
      <p:sp>
        <p:nvSpPr>
          <p:cNvPr id="4" name="Slide Number Placeholder 3"/>
          <p:cNvSpPr>
            <a:spLocks noGrp="1"/>
          </p:cNvSpPr>
          <p:nvPr>
            <p:ph type="sldNum" sz="quarter" idx="10"/>
          </p:nvPr>
        </p:nvSpPr>
        <p:spPr/>
        <p:txBody>
          <a:bodyPr/>
          <a:lstStyle/>
          <a:p>
            <a:fld id="{850461D5-D600-A746-BA2F-20F76F42DA73}" type="slidenum">
              <a:rPr lang="en-US" smtClean="0"/>
              <a:t>28</a:t>
            </a:fld>
            <a:endParaRPr lang="en-US"/>
          </a:p>
        </p:txBody>
      </p:sp>
    </p:spTree>
    <p:extLst>
      <p:ext uri="{BB962C8B-B14F-4D97-AF65-F5344CB8AC3E}">
        <p14:creationId xmlns:p14="http://schemas.microsoft.com/office/powerpoint/2010/main" val="666789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this simulation 3He gas is pulsed into the system during the first 0.05 </a:t>
            </a:r>
            <a:r>
              <a:rPr lang="en-US" baseline="0" dirty="0" err="1"/>
              <a:t>ms.</a:t>
            </a:r>
            <a:r>
              <a:rPr lang="en-US" baseline="0" dirty="0"/>
              <a:t>  After 2 </a:t>
            </a:r>
            <a:r>
              <a:rPr lang="en-US" baseline="0" dirty="0" err="1"/>
              <a:t>ms</a:t>
            </a:r>
            <a:r>
              <a:rPr lang="en-US" baseline="0" dirty="0"/>
              <a:t> the 3He is equilibrated within the ionization cell with less than a factor of 2 difference in the pressure at the center and ends of the ionization cell.</a:t>
            </a:r>
            <a:endParaRPr lang="en-US" dirty="0"/>
          </a:p>
        </p:txBody>
      </p:sp>
      <p:sp>
        <p:nvSpPr>
          <p:cNvPr id="4" name="Slide Number Placeholder 3"/>
          <p:cNvSpPr>
            <a:spLocks noGrp="1"/>
          </p:cNvSpPr>
          <p:nvPr>
            <p:ph type="sldNum" sz="quarter" idx="10"/>
          </p:nvPr>
        </p:nvSpPr>
        <p:spPr/>
        <p:txBody>
          <a:bodyPr/>
          <a:lstStyle/>
          <a:p>
            <a:fld id="{850461D5-D600-A746-BA2F-20F76F42DA73}" type="slidenum">
              <a:rPr lang="en-US" smtClean="0"/>
              <a:t>29</a:t>
            </a:fld>
            <a:endParaRPr lang="en-US"/>
          </a:p>
        </p:txBody>
      </p:sp>
    </p:spTree>
    <p:extLst>
      <p:ext uri="{BB962C8B-B14F-4D97-AF65-F5344CB8AC3E}">
        <p14:creationId xmlns:p14="http://schemas.microsoft.com/office/powerpoint/2010/main" val="254391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a:t>
            </a:r>
            <a:r>
              <a:rPr lang="en-US" baseline="0" dirty="0"/>
              <a:t> of this simulation was to measure how fast the 3He gas could be pumped out of the gas injection/ionization system.  According to Ed the maximum rate the EBIS delivers pulses to the booster ring is once every 200 </a:t>
            </a:r>
            <a:r>
              <a:rPr lang="en-US" baseline="0" dirty="0" err="1"/>
              <a:t>ms</a:t>
            </a:r>
            <a:r>
              <a:rPr lang="en-US" baseline="0" dirty="0"/>
              <a:t>, so we want to be able to achieve ultra-high vacuum in the ionization cell and definitely in the down stream drift tubes 200 </a:t>
            </a:r>
            <a:r>
              <a:rPr lang="en-US" baseline="0" dirty="0" err="1"/>
              <a:t>ms</a:t>
            </a:r>
            <a:r>
              <a:rPr lang="en-US" baseline="0" dirty="0"/>
              <a:t> after gas is injected.  This is important for switching between ion species and for achieving high charge states.  This is not very important for 3He.  This simulation should be redone with injection of heavier gas.</a:t>
            </a:r>
            <a:endParaRPr lang="en-US" dirty="0"/>
          </a:p>
        </p:txBody>
      </p:sp>
      <p:sp>
        <p:nvSpPr>
          <p:cNvPr id="4" name="Slide Number Placeholder 3"/>
          <p:cNvSpPr>
            <a:spLocks noGrp="1"/>
          </p:cNvSpPr>
          <p:nvPr>
            <p:ph type="sldNum" sz="quarter" idx="10"/>
          </p:nvPr>
        </p:nvSpPr>
        <p:spPr/>
        <p:txBody>
          <a:bodyPr/>
          <a:lstStyle/>
          <a:p>
            <a:fld id="{850461D5-D600-A746-BA2F-20F76F42DA73}" type="slidenum">
              <a:rPr lang="en-US" smtClean="0"/>
              <a:t>30</a:t>
            </a:fld>
            <a:endParaRPr lang="en-US"/>
          </a:p>
        </p:txBody>
      </p:sp>
    </p:spTree>
    <p:extLst>
      <p:ext uri="{BB962C8B-B14F-4D97-AF65-F5344CB8AC3E}">
        <p14:creationId xmlns:p14="http://schemas.microsoft.com/office/powerpoint/2010/main" val="1829473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electron</a:t>
            </a:r>
            <a:r>
              <a:rPr lang="en-US" baseline="0" dirty="0"/>
              <a:t> beam in the EBIS acts as an ion pump on the injected gas.  When 3He is ionized it is removed from the gas system and quickly moves downstream into the trap region.  The probability of 3He capture during a traverse of the e-beam is determined from the electron impact ionization cross section of 3He, the velocity of 3He, the electron beam current, and the radius of the electron beam.  The ionization cross section depends on the electron energy, but the electron energy cancels out elsewhere in determining the probability of 3He capture.  </a:t>
            </a:r>
            <a:endParaRPr lang="en-US" dirty="0"/>
          </a:p>
        </p:txBody>
      </p:sp>
      <p:sp>
        <p:nvSpPr>
          <p:cNvPr id="4" name="Slide Number Placeholder 3"/>
          <p:cNvSpPr>
            <a:spLocks noGrp="1"/>
          </p:cNvSpPr>
          <p:nvPr>
            <p:ph type="sldNum" sz="quarter" idx="10"/>
          </p:nvPr>
        </p:nvSpPr>
        <p:spPr/>
        <p:txBody>
          <a:bodyPr/>
          <a:lstStyle/>
          <a:p>
            <a:fld id="{850461D5-D600-A746-BA2F-20F76F42DA73}" type="slidenum">
              <a:rPr lang="en-US" smtClean="0"/>
              <a:t>31</a:t>
            </a:fld>
            <a:endParaRPr lang="en-US"/>
          </a:p>
        </p:txBody>
      </p:sp>
    </p:spTree>
    <p:extLst>
      <p:ext uri="{BB962C8B-B14F-4D97-AF65-F5344CB8AC3E}">
        <p14:creationId xmlns:p14="http://schemas.microsoft.com/office/powerpoint/2010/main" val="32342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dirty="0"/>
              <a:t>February 13, 2019</a:t>
            </a:r>
          </a:p>
        </p:txBody>
      </p:sp>
      <p:sp>
        <p:nvSpPr>
          <p:cNvPr id="4" name="Footer Placeholder 3"/>
          <p:cNvSpPr>
            <a:spLocks noGrp="1"/>
          </p:cNvSpPr>
          <p:nvPr>
            <p:ph type="ftr" sz="quarter" idx="11"/>
          </p:nvPr>
        </p:nvSpPr>
        <p:spPr/>
        <p:txBody>
          <a:bodyPr/>
          <a:lstStyle/>
          <a:p>
            <a:r>
              <a:rPr lang="en-US"/>
              <a:t>Matthew Musgrave</a:t>
            </a:r>
          </a:p>
        </p:txBody>
      </p:sp>
      <p:sp>
        <p:nvSpPr>
          <p:cNvPr id="5" name="Slide Number Placeholder 4"/>
          <p:cNvSpPr>
            <a:spLocks noGrp="1"/>
          </p:cNvSpPr>
          <p:nvPr>
            <p:ph type="sldNum" sz="quarter" idx="12"/>
          </p:nvPr>
        </p:nvSpPr>
        <p:spPr/>
        <p:txBody>
          <a:bodyPr/>
          <a:lstStyle/>
          <a:p>
            <a:fld id="{96F0C184-99FD-C341-B8FA-1B8F8EC6174D}" type="slidenum">
              <a:rPr lang="en-US" smtClean="0"/>
              <a:t>‹#›</a:t>
            </a:fld>
            <a:endParaRPr lang="en-US"/>
          </a:p>
        </p:txBody>
      </p:sp>
    </p:spTree>
    <p:extLst>
      <p:ext uri="{BB962C8B-B14F-4D97-AF65-F5344CB8AC3E}">
        <p14:creationId xmlns:p14="http://schemas.microsoft.com/office/powerpoint/2010/main" val="467759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dirty="0"/>
              <a:t>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a:t>
            </a:fld>
            <a:endParaRPr lang="en-US"/>
          </a:p>
        </p:txBody>
      </p:sp>
    </p:spTree>
    <p:extLst>
      <p:ext uri="{BB962C8B-B14F-4D97-AF65-F5344CB8AC3E}">
        <p14:creationId xmlns:p14="http://schemas.microsoft.com/office/powerpoint/2010/main" val="1014357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dirty="0"/>
              <a:t>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a:t>
            </a:fld>
            <a:endParaRPr lang="en-US"/>
          </a:p>
        </p:txBody>
      </p:sp>
    </p:spTree>
    <p:extLst>
      <p:ext uri="{BB962C8B-B14F-4D97-AF65-F5344CB8AC3E}">
        <p14:creationId xmlns:p14="http://schemas.microsoft.com/office/powerpoint/2010/main" val="1578505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r>
              <a:rPr lang="en-US" dirty="0"/>
              <a:t>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a:t>
            </a:fld>
            <a:endParaRPr lang="en-US"/>
          </a:p>
        </p:txBody>
      </p:sp>
    </p:spTree>
    <p:extLst>
      <p:ext uri="{BB962C8B-B14F-4D97-AF65-F5344CB8AC3E}">
        <p14:creationId xmlns:p14="http://schemas.microsoft.com/office/powerpoint/2010/main" val="1143938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dirty="0"/>
              <a:t>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a:t>
            </a:fld>
            <a:endParaRPr lang="en-US"/>
          </a:p>
        </p:txBody>
      </p:sp>
    </p:spTree>
    <p:extLst>
      <p:ext uri="{BB962C8B-B14F-4D97-AF65-F5344CB8AC3E}">
        <p14:creationId xmlns:p14="http://schemas.microsoft.com/office/powerpoint/2010/main" val="1900660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dirty="0"/>
              <a:t>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a:t>
            </a:fld>
            <a:endParaRPr lang="en-US"/>
          </a:p>
        </p:txBody>
      </p:sp>
    </p:spTree>
    <p:extLst>
      <p:ext uri="{BB962C8B-B14F-4D97-AF65-F5344CB8AC3E}">
        <p14:creationId xmlns:p14="http://schemas.microsoft.com/office/powerpoint/2010/main" val="585371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dirty="0"/>
              <a:t>February 13, 2019</a:t>
            </a:r>
          </a:p>
        </p:txBody>
      </p:sp>
      <p:sp>
        <p:nvSpPr>
          <p:cNvPr id="6" name="Footer Placeholder 5"/>
          <p:cNvSpPr>
            <a:spLocks noGrp="1"/>
          </p:cNvSpPr>
          <p:nvPr>
            <p:ph type="ftr" sz="quarter" idx="11"/>
          </p:nvPr>
        </p:nvSpPr>
        <p:spPr/>
        <p:txBody>
          <a:bodyPr/>
          <a:lstStyle/>
          <a:p>
            <a:r>
              <a:rPr lang="en-US"/>
              <a:t>Matthew Musgrave</a:t>
            </a:r>
          </a:p>
        </p:txBody>
      </p:sp>
      <p:sp>
        <p:nvSpPr>
          <p:cNvPr id="7" name="Slide Number Placeholder 6"/>
          <p:cNvSpPr>
            <a:spLocks noGrp="1"/>
          </p:cNvSpPr>
          <p:nvPr>
            <p:ph type="sldNum" sz="quarter" idx="12"/>
          </p:nvPr>
        </p:nvSpPr>
        <p:spPr/>
        <p:txBody>
          <a:bodyPr/>
          <a:lstStyle/>
          <a:p>
            <a:fld id="{96F0C184-99FD-C341-B8FA-1B8F8EC6174D}" type="slidenum">
              <a:rPr lang="en-US" smtClean="0"/>
              <a:t>‹#›</a:t>
            </a:fld>
            <a:endParaRPr lang="en-US"/>
          </a:p>
        </p:txBody>
      </p:sp>
    </p:spTree>
    <p:extLst>
      <p:ext uri="{BB962C8B-B14F-4D97-AF65-F5344CB8AC3E}">
        <p14:creationId xmlns:p14="http://schemas.microsoft.com/office/powerpoint/2010/main" val="709037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dirty="0"/>
              <a:t>February 13, 2019</a:t>
            </a:r>
          </a:p>
        </p:txBody>
      </p:sp>
      <p:sp>
        <p:nvSpPr>
          <p:cNvPr id="8" name="Footer Placeholder 7"/>
          <p:cNvSpPr>
            <a:spLocks noGrp="1"/>
          </p:cNvSpPr>
          <p:nvPr>
            <p:ph type="ftr" sz="quarter" idx="11"/>
          </p:nvPr>
        </p:nvSpPr>
        <p:spPr/>
        <p:txBody>
          <a:bodyPr/>
          <a:lstStyle/>
          <a:p>
            <a:r>
              <a:rPr lang="en-US"/>
              <a:t>Matthew Musgrave</a:t>
            </a:r>
          </a:p>
        </p:txBody>
      </p:sp>
      <p:sp>
        <p:nvSpPr>
          <p:cNvPr id="9" name="Slide Number Placeholder 8"/>
          <p:cNvSpPr>
            <a:spLocks noGrp="1"/>
          </p:cNvSpPr>
          <p:nvPr>
            <p:ph type="sldNum" sz="quarter" idx="12"/>
          </p:nvPr>
        </p:nvSpPr>
        <p:spPr/>
        <p:txBody>
          <a:bodyPr/>
          <a:lstStyle/>
          <a:p>
            <a:fld id="{96F0C184-99FD-C341-B8FA-1B8F8EC6174D}" type="slidenum">
              <a:rPr lang="en-US" smtClean="0"/>
              <a:t>‹#›</a:t>
            </a:fld>
            <a:endParaRPr lang="en-US"/>
          </a:p>
        </p:txBody>
      </p:sp>
    </p:spTree>
    <p:extLst>
      <p:ext uri="{BB962C8B-B14F-4D97-AF65-F5344CB8AC3E}">
        <p14:creationId xmlns:p14="http://schemas.microsoft.com/office/powerpoint/2010/main" val="398169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dirty="0"/>
              <a:t>February 13, 2019</a:t>
            </a:r>
          </a:p>
        </p:txBody>
      </p:sp>
      <p:sp>
        <p:nvSpPr>
          <p:cNvPr id="3" name="Footer Placeholder 2"/>
          <p:cNvSpPr>
            <a:spLocks noGrp="1"/>
          </p:cNvSpPr>
          <p:nvPr>
            <p:ph type="ftr" sz="quarter" idx="11"/>
          </p:nvPr>
        </p:nvSpPr>
        <p:spPr/>
        <p:txBody>
          <a:bodyPr/>
          <a:lstStyle/>
          <a:p>
            <a:r>
              <a:rPr lang="en-US"/>
              <a:t>Matthew Musgrave</a:t>
            </a:r>
          </a:p>
        </p:txBody>
      </p:sp>
      <p:sp>
        <p:nvSpPr>
          <p:cNvPr id="4" name="Slide Number Placeholder 3"/>
          <p:cNvSpPr>
            <a:spLocks noGrp="1"/>
          </p:cNvSpPr>
          <p:nvPr>
            <p:ph type="sldNum" sz="quarter" idx="12"/>
          </p:nvPr>
        </p:nvSpPr>
        <p:spPr/>
        <p:txBody>
          <a:bodyPr/>
          <a:lstStyle/>
          <a:p>
            <a:fld id="{96F0C184-99FD-C341-B8FA-1B8F8EC6174D}" type="slidenum">
              <a:rPr lang="en-US" smtClean="0"/>
              <a:t>‹#›</a:t>
            </a:fld>
            <a:endParaRPr lang="en-US"/>
          </a:p>
        </p:txBody>
      </p:sp>
    </p:spTree>
    <p:extLst>
      <p:ext uri="{BB962C8B-B14F-4D97-AF65-F5344CB8AC3E}">
        <p14:creationId xmlns:p14="http://schemas.microsoft.com/office/powerpoint/2010/main" val="1837432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dirty="0"/>
              <a:t>February 13, 2019</a:t>
            </a:r>
          </a:p>
        </p:txBody>
      </p:sp>
      <p:sp>
        <p:nvSpPr>
          <p:cNvPr id="6" name="Footer Placeholder 5"/>
          <p:cNvSpPr>
            <a:spLocks noGrp="1"/>
          </p:cNvSpPr>
          <p:nvPr>
            <p:ph type="ftr" sz="quarter" idx="11"/>
          </p:nvPr>
        </p:nvSpPr>
        <p:spPr/>
        <p:txBody>
          <a:bodyPr/>
          <a:lstStyle/>
          <a:p>
            <a:r>
              <a:rPr lang="en-US"/>
              <a:t>Matthew Musgrave</a:t>
            </a:r>
          </a:p>
        </p:txBody>
      </p:sp>
      <p:sp>
        <p:nvSpPr>
          <p:cNvPr id="7" name="Slide Number Placeholder 6"/>
          <p:cNvSpPr>
            <a:spLocks noGrp="1"/>
          </p:cNvSpPr>
          <p:nvPr>
            <p:ph type="sldNum" sz="quarter" idx="12"/>
          </p:nvPr>
        </p:nvSpPr>
        <p:spPr/>
        <p:txBody>
          <a:bodyPr/>
          <a:lstStyle/>
          <a:p>
            <a:fld id="{96F0C184-99FD-C341-B8FA-1B8F8EC6174D}" type="slidenum">
              <a:rPr lang="en-US" smtClean="0"/>
              <a:t>‹#›</a:t>
            </a:fld>
            <a:endParaRPr lang="en-US"/>
          </a:p>
        </p:txBody>
      </p:sp>
    </p:spTree>
    <p:extLst>
      <p:ext uri="{BB962C8B-B14F-4D97-AF65-F5344CB8AC3E}">
        <p14:creationId xmlns:p14="http://schemas.microsoft.com/office/powerpoint/2010/main" val="908830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dirty="0"/>
              <a:t>February 13, 2019</a:t>
            </a:r>
          </a:p>
        </p:txBody>
      </p:sp>
      <p:sp>
        <p:nvSpPr>
          <p:cNvPr id="6" name="Footer Placeholder 5"/>
          <p:cNvSpPr>
            <a:spLocks noGrp="1"/>
          </p:cNvSpPr>
          <p:nvPr>
            <p:ph type="ftr" sz="quarter" idx="11"/>
          </p:nvPr>
        </p:nvSpPr>
        <p:spPr/>
        <p:txBody>
          <a:bodyPr/>
          <a:lstStyle/>
          <a:p>
            <a:r>
              <a:rPr lang="en-US"/>
              <a:t>Matthew Musgrave</a:t>
            </a:r>
          </a:p>
        </p:txBody>
      </p:sp>
      <p:sp>
        <p:nvSpPr>
          <p:cNvPr id="7" name="Slide Number Placeholder 6"/>
          <p:cNvSpPr>
            <a:spLocks noGrp="1"/>
          </p:cNvSpPr>
          <p:nvPr>
            <p:ph type="sldNum" sz="quarter" idx="12"/>
          </p:nvPr>
        </p:nvSpPr>
        <p:spPr/>
        <p:txBody>
          <a:bodyPr/>
          <a:lstStyle/>
          <a:p>
            <a:fld id="{96F0C184-99FD-C341-B8FA-1B8F8EC6174D}" type="slidenum">
              <a:rPr lang="en-US" smtClean="0"/>
              <a:t>‹#›</a:t>
            </a:fld>
            <a:endParaRPr lang="en-US"/>
          </a:p>
        </p:txBody>
      </p:sp>
    </p:spTree>
    <p:extLst>
      <p:ext uri="{BB962C8B-B14F-4D97-AF65-F5344CB8AC3E}">
        <p14:creationId xmlns:p14="http://schemas.microsoft.com/office/powerpoint/2010/main" val="1812650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2192000" cy="566312"/>
          </a:xfrm>
          <a:prstGeom prst="rect">
            <a:avLst/>
          </a:prstGeom>
          <a:solidFill>
            <a:srgbClr val="A50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1347"/>
            <a:ext cx="12192000" cy="566312"/>
          </a:xfrm>
          <a:prstGeom prst="rect">
            <a:avLst/>
          </a:prstGeom>
          <a:solidFill>
            <a:srgbClr val="A50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6629400"/>
            <a:ext cx="12192000" cy="228599"/>
          </a:xfrm>
          <a:prstGeom prst="rect">
            <a:avLst/>
          </a:prstGeom>
          <a:solidFill>
            <a:srgbClr val="A50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0" y="11348"/>
            <a:ext cx="12192000" cy="55649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020278"/>
            <a:ext cx="10515600" cy="51566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31808" y="6629400"/>
            <a:ext cx="3574984" cy="228599"/>
          </a:xfrm>
          <a:prstGeom prst="rect">
            <a:avLst/>
          </a:prstGeom>
        </p:spPr>
        <p:txBody>
          <a:bodyPr vert="horz" lIns="91440" tIns="45720" rIns="91440" bIns="45720" rtlCol="0" anchor="ctr"/>
          <a:lstStyle>
            <a:lvl1pPr algn="l">
              <a:defRPr sz="1400" b="0" baseline="0">
                <a:solidFill>
                  <a:schemeClr val="bg1"/>
                </a:solidFill>
              </a:defRPr>
            </a:lvl1pPr>
          </a:lstStyle>
          <a:p>
            <a:r>
              <a:rPr lang="en-US" dirty="0"/>
              <a:t>February 13, 2019</a:t>
            </a:r>
          </a:p>
        </p:txBody>
      </p:sp>
      <p:sp>
        <p:nvSpPr>
          <p:cNvPr id="5" name="Footer Placeholder 4"/>
          <p:cNvSpPr>
            <a:spLocks noGrp="1"/>
          </p:cNvSpPr>
          <p:nvPr>
            <p:ph type="ftr" sz="quarter" idx="3"/>
          </p:nvPr>
        </p:nvSpPr>
        <p:spPr>
          <a:xfrm>
            <a:off x="4038600" y="6629400"/>
            <a:ext cx="4114800" cy="228599"/>
          </a:xfrm>
          <a:prstGeom prst="rect">
            <a:avLst/>
          </a:prstGeom>
        </p:spPr>
        <p:txBody>
          <a:bodyPr vert="horz" lIns="91440" tIns="45720" rIns="91440" bIns="45720" rtlCol="0" anchor="ctr"/>
          <a:lstStyle>
            <a:lvl1pPr algn="ctr">
              <a:defRPr sz="1400" baseline="0">
                <a:solidFill>
                  <a:schemeClr val="bg1"/>
                </a:solidFill>
              </a:defRPr>
            </a:lvl1pPr>
          </a:lstStyle>
          <a:p>
            <a:r>
              <a:rPr lang="en-US" dirty="0"/>
              <a:t>Matthew Musgrave</a:t>
            </a:r>
          </a:p>
        </p:txBody>
      </p:sp>
      <p:sp>
        <p:nvSpPr>
          <p:cNvPr id="6" name="Slide Number Placeholder 5"/>
          <p:cNvSpPr>
            <a:spLocks noGrp="1"/>
          </p:cNvSpPr>
          <p:nvPr>
            <p:ph type="sldNum" sz="quarter" idx="4"/>
          </p:nvPr>
        </p:nvSpPr>
        <p:spPr>
          <a:xfrm>
            <a:off x="9216992" y="6629400"/>
            <a:ext cx="2743200" cy="228599"/>
          </a:xfrm>
          <a:prstGeom prst="rect">
            <a:avLst/>
          </a:prstGeom>
        </p:spPr>
        <p:txBody>
          <a:bodyPr vert="horz" lIns="91440" tIns="45720" rIns="91440" bIns="45720" rtlCol="0" anchor="ctr"/>
          <a:lstStyle>
            <a:lvl1pPr algn="r">
              <a:defRPr sz="1200" baseline="0">
                <a:solidFill>
                  <a:schemeClr val="bg1"/>
                </a:solidFill>
              </a:defRPr>
            </a:lvl1pPr>
          </a:lstStyle>
          <a:p>
            <a:fld id="{96F0C184-99FD-C341-B8FA-1B8F8EC6174D}" type="slidenum">
              <a:rPr lang="en-US" smtClean="0"/>
              <a:pPr/>
              <a:t>‹#›</a:t>
            </a:fld>
            <a:endParaRPr lang="en-US" dirty="0"/>
          </a:p>
        </p:txBody>
      </p:sp>
    </p:spTree>
    <p:extLst>
      <p:ext uri="{BB962C8B-B14F-4D97-AF65-F5344CB8AC3E}">
        <p14:creationId xmlns:p14="http://schemas.microsoft.com/office/powerpoint/2010/main" val="1168298145"/>
      </p:ext>
    </p:extLst>
  </p:cSld>
  <p:clrMap bg1="lt1" tx1="dk1" bg2="lt2" tx2="dk2" accent1="accent1" accent2="accent2" accent3="accent3" accent4="accent4" accent5="accent5" accent6="accent6" hlink="hlink" folHlink="folHlink"/>
  <p:sldLayoutIdLst>
    <p:sldLayoutId id="2147483654"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lnSpc>
          <a:spcPct val="90000"/>
        </a:lnSpc>
        <a:spcBef>
          <a:spcPct val="0"/>
        </a:spcBef>
        <a:buNone/>
        <a:defRPr sz="44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20.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8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2.tiff"/><Relationship Id="rId5" Type="http://schemas.openxmlformats.org/officeDocument/2006/relationships/chart" Target="../charts/chart1.xml"/><Relationship Id="rId4" Type="http://schemas.openxmlformats.org/officeDocument/2006/relationships/image" Target="../media/image260.png"/></Relationships>
</file>

<file path=ppt/slides/_rels/slide1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chart" Target="../charts/chart2.xml"/><Relationship Id="rId1" Type="http://schemas.openxmlformats.org/officeDocument/2006/relationships/slideLayout" Target="../slideLayouts/slideLayout3.xml"/><Relationship Id="rId4" Type="http://schemas.openxmlformats.org/officeDocument/2006/relationships/image" Target="../media/image24.tiff"/></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emf"/><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8.emf"/><Relationship Id="rId5"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tif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image" Target="../media/image7.wmf"/></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78096"/>
            <a:ext cx="12192000" cy="1469204"/>
          </a:xfrm>
        </p:spPr>
        <p:txBody>
          <a:bodyPr>
            <a:normAutofit/>
          </a:bodyPr>
          <a:lstStyle/>
          <a:p>
            <a:r>
              <a:rPr lang="en-US" sz="4800" dirty="0">
                <a:solidFill>
                  <a:schemeClr val="tx1"/>
                </a:solidFill>
              </a:rPr>
              <a:t>Development of a Polarized </a:t>
            </a:r>
            <a:br>
              <a:rPr lang="en-US" sz="4800" dirty="0">
                <a:solidFill>
                  <a:schemeClr val="tx1"/>
                </a:solidFill>
              </a:rPr>
            </a:br>
            <a:r>
              <a:rPr lang="en-US" sz="4800" baseline="30000" dirty="0">
                <a:solidFill>
                  <a:schemeClr val="tx1"/>
                </a:solidFill>
              </a:rPr>
              <a:t>3</a:t>
            </a:r>
            <a:r>
              <a:rPr lang="en-US" sz="4800" dirty="0">
                <a:solidFill>
                  <a:schemeClr val="tx1"/>
                </a:solidFill>
              </a:rPr>
              <a:t>He</a:t>
            </a:r>
            <a:r>
              <a:rPr lang="en-US" sz="4800" baseline="30000" dirty="0">
                <a:solidFill>
                  <a:schemeClr val="tx1"/>
                </a:solidFill>
              </a:rPr>
              <a:t>++</a:t>
            </a:r>
            <a:r>
              <a:rPr lang="en-US" sz="4800" dirty="0">
                <a:solidFill>
                  <a:schemeClr val="tx1"/>
                </a:solidFill>
              </a:rPr>
              <a:t> Ion Source for the EIC</a:t>
            </a:r>
            <a:endParaRPr lang="en-US" sz="4800" b="1" dirty="0">
              <a:solidFill>
                <a:schemeClr val="tx1"/>
              </a:solidFill>
            </a:endParaRPr>
          </a:p>
        </p:txBody>
      </p:sp>
      <p:sp>
        <p:nvSpPr>
          <p:cNvPr id="3" name="Subtitle 2"/>
          <p:cNvSpPr>
            <a:spLocks noGrp="1"/>
          </p:cNvSpPr>
          <p:nvPr>
            <p:ph type="subTitle" idx="1"/>
          </p:nvPr>
        </p:nvSpPr>
        <p:spPr>
          <a:xfrm>
            <a:off x="1524000" y="2476072"/>
            <a:ext cx="9144000" cy="3842535"/>
          </a:xfrm>
        </p:spPr>
        <p:txBody>
          <a:bodyPr>
            <a:normAutofit fontScale="92500" lnSpcReduction="20000"/>
          </a:bodyPr>
          <a:lstStyle/>
          <a:p>
            <a:r>
              <a:rPr lang="en-US" sz="3500" dirty="0"/>
              <a:t>Matthew Musgrave</a:t>
            </a:r>
          </a:p>
          <a:p>
            <a:r>
              <a:rPr lang="en-US" sz="1900" dirty="0"/>
              <a:t>in collaboration with</a:t>
            </a:r>
          </a:p>
          <a:p>
            <a:r>
              <a:rPr lang="en-US" sz="1900" dirty="0"/>
              <a:t>R. Milner, J. Maxwell, A. </a:t>
            </a:r>
            <a:r>
              <a:rPr lang="en-US" sz="1900" dirty="0" err="1"/>
              <a:t>Zelenski</a:t>
            </a:r>
            <a:r>
              <a:rPr lang="en-US" sz="1900" dirty="0"/>
              <a:t>, G. </a:t>
            </a:r>
            <a:r>
              <a:rPr lang="en-US" sz="1900" dirty="0" err="1"/>
              <a:t>Atoian</a:t>
            </a:r>
            <a:r>
              <a:rPr lang="en-US" sz="1900" dirty="0"/>
              <a:t>, E. Beebe, A. </a:t>
            </a:r>
            <a:r>
              <a:rPr lang="en-US" sz="1900" dirty="0" err="1"/>
              <a:t>Pikin</a:t>
            </a:r>
            <a:r>
              <a:rPr lang="en-US" sz="1900" dirty="0"/>
              <a:t>, </a:t>
            </a:r>
          </a:p>
          <a:p>
            <a:r>
              <a:rPr lang="en-US" sz="1900" dirty="0"/>
              <a:t>S. </a:t>
            </a:r>
            <a:r>
              <a:rPr lang="en-US" sz="1900" dirty="0" err="1"/>
              <a:t>Kondrashev</a:t>
            </a:r>
            <a:r>
              <a:rPr lang="en-US" sz="1900" dirty="0"/>
              <a:t>, D. </a:t>
            </a:r>
            <a:r>
              <a:rPr lang="en-US" sz="1900" dirty="0" err="1"/>
              <a:t>Raparia</a:t>
            </a:r>
            <a:r>
              <a:rPr lang="en-US" sz="1900" dirty="0"/>
              <a:t>, and J. Ritter </a:t>
            </a:r>
          </a:p>
          <a:p>
            <a:endParaRPr lang="en-US" sz="1800" dirty="0"/>
          </a:p>
          <a:p>
            <a:endParaRPr lang="en-US" sz="1800" dirty="0"/>
          </a:p>
          <a:p>
            <a:endParaRPr lang="en-US" sz="1800" dirty="0"/>
          </a:p>
          <a:p>
            <a:endParaRPr lang="en-US" sz="1800" dirty="0"/>
          </a:p>
          <a:p>
            <a:endParaRPr lang="en-US" sz="1800" dirty="0"/>
          </a:p>
          <a:p>
            <a:r>
              <a:rPr lang="en-US" sz="2000" dirty="0"/>
              <a:t>CASE Seminar </a:t>
            </a:r>
          </a:p>
          <a:p>
            <a:r>
              <a:rPr lang="en-US" sz="1900" dirty="0"/>
              <a:t>February 13, 2019</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39164" y="3843272"/>
            <a:ext cx="3828836" cy="146871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4000" y="3960929"/>
            <a:ext cx="3711509" cy="1233403"/>
          </a:xfrm>
          <a:prstGeom prst="rect">
            <a:avLst/>
          </a:prstGeom>
          <a:solidFill>
            <a:srgbClr val="A5011E"/>
          </a:solidFill>
        </p:spPr>
      </p:pic>
      <p:sp>
        <p:nvSpPr>
          <p:cNvPr id="9" name="Date Placeholder 8"/>
          <p:cNvSpPr>
            <a:spLocks noGrp="1"/>
          </p:cNvSpPr>
          <p:nvPr>
            <p:ph type="dt" sz="half" idx="10"/>
          </p:nvPr>
        </p:nvSpPr>
        <p:spPr/>
        <p:txBody>
          <a:bodyPr/>
          <a:lstStyle/>
          <a:p>
            <a:r>
              <a:rPr lang="en-US" dirty="0"/>
              <a:t>CASE Seminar, February 13, 2019</a:t>
            </a:r>
          </a:p>
        </p:txBody>
      </p:sp>
      <p:sp>
        <p:nvSpPr>
          <p:cNvPr id="10" name="Footer Placeholder 9"/>
          <p:cNvSpPr>
            <a:spLocks noGrp="1"/>
          </p:cNvSpPr>
          <p:nvPr>
            <p:ph type="ftr" sz="quarter" idx="11"/>
          </p:nvPr>
        </p:nvSpPr>
        <p:spPr/>
        <p:txBody>
          <a:bodyPr/>
          <a:lstStyle/>
          <a:p>
            <a:r>
              <a:rPr lang="en-US" dirty="0"/>
              <a:t>Matthew Musgrave</a:t>
            </a:r>
          </a:p>
        </p:txBody>
      </p:sp>
      <p:sp>
        <p:nvSpPr>
          <p:cNvPr id="11" name="Slide Number Placeholder 10"/>
          <p:cNvSpPr>
            <a:spLocks noGrp="1"/>
          </p:cNvSpPr>
          <p:nvPr>
            <p:ph type="sldNum" sz="quarter" idx="12"/>
          </p:nvPr>
        </p:nvSpPr>
        <p:spPr/>
        <p:txBody>
          <a:bodyPr/>
          <a:lstStyle/>
          <a:p>
            <a:fld id="{96F0C184-99FD-C341-B8FA-1B8F8EC6174D}" type="slidenum">
              <a:rPr lang="en-US" smtClean="0"/>
              <a:t>1</a:t>
            </a:fld>
            <a:endParaRPr lang="en-US"/>
          </a:p>
        </p:txBody>
      </p:sp>
    </p:spTree>
    <p:extLst>
      <p:ext uri="{BB962C8B-B14F-4D97-AF65-F5344CB8AC3E}">
        <p14:creationId xmlns:p14="http://schemas.microsoft.com/office/powerpoint/2010/main" val="2082245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Metastability</a:t>
            </a:r>
            <a:r>
              <a:rPr lang="en-US" dirty="0"/>
              <a:t> Exchange Optical Pumping</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Matthew Musgrave</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0C184-99FD-C341-B8FA-1B8F8EC6174D}"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Screen Shot 2015-10-29 at 3.18.49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7178" y="703893"/>
            <a:ext cx="10097644" cy="5789455"/>
          </a:xfrm>
          <a:prstGeom prst="rect">
            <a:avLst/>
          </a:prstGeom>
        </p:spPr>
      </p:pic>
    </p:spTree>
    <p:extLst>
      <p:ext uri="{BB962C8B-B14F-4D97-AF65-F5344CB8AC3E}">
        <p14:creationId xmlns:p14="http://schemas.microsoft.com/office/powerpoint/2010/main" val="805876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RF Discharge at 2 T</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11</a:t>
            </a:fld>
            <a:endParaRPr lang="en-US"/>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5530343" y="1338815"/>
            <a:ext cx="6429849" cy="4519612"/>
          </a:xfrm>
          <a:prstGeom prst="rect">
            <a:avLst/>
          </a:prstGeom>
        </p:spPr>
      </p:pic>
      <p:sp>
        <p:nvSpPr>
          <p:cNvPr id="8" name="TextBox 7"/>
          <p:cNvSpPr txBox="1"/>
          <p:nvPr/>
        </p:nvSpPr>
        <p:spPr>
          <a:xfrm>
            <a:off x="350874" y="1338815"/>
            <a:ext cx="4795284" cy="4154984"/>
          </a:xfrm>
          <a:prstGeom prst="rect">
            <a:avLst/>
          </a:prstGeom>
          <a:noFill/>
        </p:spPr>
        <p:txBody>
          <a:bodyPr wrap="square" rtlCol="0">
            <a:spAutoFit/>
          </a:bodyPr>
          <a:lstStyle/>
          <a:p>
            <a:pPr marL="285750" indent="-285750">
              <a:buFont typeface="Arial" charset="0"/>
              <a:buChar char="•"/>
            </a:pPr>
            <a:r>
              <a:rPr lang="en-US" sz="2400" dirty="0"/>
              <a:t>RF discharge parameters strongly affect maximum polarization.</a:t>
            </a:r>
          </a:p>
          <a:p>
            <a:pPr marL="285750" indent="-285750">
              <a:buFont typeface="Arial" charset="0"/>
              <a:buChar char="•"/>
            </a:pPr>
            <a:endParaRPr lang="en-US" sz="2400" dirty="0"/>
          </a:p>
          <a:p>
            <a:pPr marL="285750" indent="-285750">
              <a:buFont typeface="Arial" charset="0"/>
              <a:buChar char="•"/>
            </a:pPr>
            <a:r>
              <a:rPr lang="en-US" sz="2400" dirty="0"/>
              <a:t>RF discharge power needs to be reduced as </a:t>
            </a:r>
            <a:r>
              <a:rPr lang="en-US" sz="2400" baseline="30000" dirty="0"/>
              <a:t>3</a:t>
            </a:r>
            <a:r>
              <a:rPr lang="en-US" sz="2400" dirty="0"/>
              <a:t>He polarization increases.</a:t>
            </a:r>
          </a:p>
          <a:p>
            <a:pPr marL="285750" indent="-285750">
              <a:buFont typeface="Arial" charset="0"/>
              <a:buChar char="•"/>
            </a:pPr>
            <a:endParaRPr lang="en-US" sz="2400" dirty="0"/>
          </a:p>
          <a:p>
            <a:pPr marL="285750" indent="-285750">
              <a:buFont typeface="Arial" charset="0"/>
              <a:buChar char="•"/>
            </a:pPr>
            <a:r>
              <a:rPr lang="en-US" sz="2400" dirty="0"/>
              <a:t>Optimization of the </a:t>
            </a:r>
            <a:r>
              <a:rPr lang="en-US" sz="2400" baseline="30000" dirty="0"/>
              <a:t>3</a:t>
            </a:r>
            <a:r>
              <a:rPr lang="en-US" sz="2400" dirty="0"/>
              <a:t>He cell geometry and placement of RF electrodes should improve polarization.</a:t>
            </a:r>
          </a:p>
        </p:txBody>
      </p:sp>
    </p:spTree>
    <p:extLst>
      <p:ext uri="{BB962C8B-B14F-4D97-AF65-F5344CB8AC3E}">
        <p14:creationId xmlns:p14="http://schemas.microsoft.com/office/powerpoint/2010/main" val="1565555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High Field MEOP System in EBIS Spare Solenoid</a:t>
            </a:r>
          </a:p>
        </p:txBody>
      </p:sp>
      <p:sp>
        <p:nvSpPr>
          <p:cNvPr id="4" name="Date Placeholder 3"/>
          <p:cNvSpPr>
            <a:spLocks noGrp="1"/>
          </p:cNvSpPr>
          <p:nvPr>
            <p:ph type="dt" sz="half" idx="10"/>
          </p:nvPr>
        </p:nvSpPr>
        <p:spPr/>
        <p:txBody>
          <a:bodyPr/>
          <a:lstStyle/>
          <a:p>
            <a:r>
              <a:rPr lang="en-US" dirty="0"/>
              <a:t>MIT LNS Seminar, November 14, 2017</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12</a:t>
            </a:fld>
            <a:endParaRPr lang="en-US"/>
          </a:p>
        </p:txBody>
      </p:sp>
      <p:pic>
        <p:nvPicPr>
          <p:cNvPr id="7" name="Content Placeholder 6" descr="Screen Shot 2015-11-05 at 3.54.45 AM.png"/>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290" r="579"/>
          <a:stretch/>
        </p:blipFill>
        <p:spPr>
          <a:xfrm>
            <a:off x="9105502" y="2169041"/>
            <a:ext cx="2965029" cy="4295553"/>
          </a:xfr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12062" y="2169041"/>
            <a:ext cx="2711474" cy="4295553"/>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3402" y="2596341"/>
            <a:ext cx="5916694" cy="3868253"/>
          </a:xfrm>
          <a:prstGeom prst="rect">
            <a:avLst/>
          </a:prstGeom>
        </p:spPr>
      </p:pic>
      <p:sp>
        <p:nvSpPr>
          <p:cNvPr id="10" name="TextBox 9"/>
          <p:cNvSpPr txBox="1"/>
          <p:nvPr/>
        </p:nvSpPr>
        <p:spPr>
          <a:xfrm>
            <a:off x="753139" y="609916"/>
            <a:ext cx="10685721" cy="1846659"/>
          </a:xfrm>
          <a:prstGeom prst="rect">
            <a:avLst/>
          </a:prstGeom>
          <a:noFill/>
        </p:spPr>
        <p:txBody>
          <a:bodyPr wrap="square" rtlCol="0">
            <a:spAutoFit/>
          </a:bodyPr>
          <a:lstStyle/>
          <a:p>
            <a:pPr marL="342900" indent="-342900">
              <a:buFont typeface="Arial" charset="0"/>
              <a:buChar char="•"/>
            </a:pPr>
            <a:r>
              <a:rPr lang="en-US" sz="2400" baseline="30000" dirty="0"/>
              <a:t>3</a:t>
            </a:r>
            <a:r>
              <a:rPr lang="en-US" sz="2400" dirty="0"/>
              <a:t>He polarization measured with low power probe laser</a:t>
            </a:r>
            <a:endParaRPr lang="en-US" sz="2400" baseline="30000" dirty="0"/>
          </a:p>
          <a:p>
            <a:pPr marL="342900" indent="-342900">
              <a:buFont typeface="Arial" charset="0"/>
              <a:buChar char="•"/>
            </a:pPr>
            <a:r>
              <a:rPr lang="en-US" sz="2400" dirty="0"/>
              <a:t>Operated at magnetics fields of 1, 2, 3, and 4 T</a:t>
            </a:r>
          </a:p>
          <a:p>
            <a:pPr marL="342900" indent="-342900">
              <a:buFont typeface="Arial" charset="0"/>
              <a:buChar char="•"/>
            </a:pPr>
            <a:r>
              <a:rPr lang="en-US" sz="2400" dirty="0"/>
              <a:t>Tested sealed cells at 1 mbar: 5cm OD by 5cm long and 3 cm OD by 10 cm long</a:t>
            </a:r>
          </a:p>
          <a:p>
            <a:pPr marL="342900" indent="-342900">
              <a:buFont typeface="Arial" charset="0"/>
              <a:buChar char="•"/>
            </a:pPr>
            <a:r>
              <a:rPr lang="en-US" sz="2400" dirty="0"/>
              <a:t>Tested open cell system connected to </a:t>
            </a:r>
            <a:r>
              <a:rPr lang="en-US" sz="2400" baseline="30000" dirty="0"/>
              <a:t>3</a:t>
            </a:r>
            <a:r>
              <a:rPr lang="en-US" sz="2400" dirty="0"/>
              <a:t>He purification system</a:t>
            </a:r>
          </a:p>
          <a:p>
            <a:endParaRPr lang="en-US" dirty="0"/>
          </a:p>
        </p:txBody>
      </p:sp>
    </p:spTree>
    <p:extLst>
      <p:ext uri="{BB962C8B-B14F-4D97-AF65-F5344CB8AC3E}">
        <p14:creationId xmlns:p14="http://schemas.microsoft.com/office/powerpoint/2010/main" val="1948927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Optical Probe Polarimetry</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13</a:t>
            </a:fld>
            <a:endParaRPr lang="en-US"/>
          </a:p>
        </p:txBody>
      </p:sp>
      <p:sp>
        <p:nvSpPr>
          <p:cNvPr id="8" name="Rectangle 4"/>
          <p:cNvSpPr>
            <a:spLocks noChangeArrowheads="1"/>
          </p:cNvSpPr>
          <p:nvPr/>
        </p:nvSpPr>
        <p:spPr bwMode="auto">
          <a:xfrm>
            <a:off x="5497033" y="2508319"/>
            <a:ext cx="2362200" cy="4572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Rectangle 5"/>
          <p:cNvSpPr>
            <a:spLocks noChangeArrowheads="1"/>
          </p:cNvSpPr>
          <p:nvPr/>
        </p:nvSpPr>
        <p:spPr bwMode="auto">
          <a:xfrm>
            <a:off x="5497033" y="3879919"/>
            <a:ext cx="2362200" cy="4572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Rectangle 6"/>
          <p:cNvSpPr>
            <a:spLocks noChangeArrowheads="1"/>
          </p:cNvSpPr>
          <p:nvPr/>
        </p:nvSpPr>
        <p:spPr bwMode="auto">
          <a:xfrm>
            <a:off x="6259033" y="3194119"/>
            <a:ext cx="914400" cy="457200"/>
          </a:xfrm>
          <a:prstGeom prst="rect">
            <a:avLst/>
          </a:prstGeom>
          <a:solidFill>
            <a:srgbClr val="FF99FF"/>
          </a:solidFill>
          <a:ln w="31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 name="Rectangle 7"/>
          <p:cNvSpPr>
            <a:spLocks noChangeArrowheads="1"/>
          </p:cNvSpPr>
          <p:nvPr/>
        </p:nvSpPr>
        <p:spPr bwMode="auto">
          <a:xfrm>
            <a:off x="4049233" y="3041719"/>
            <a:ext cx="7620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 name="Line 8"/>
          <p:cNvSpPr>
            <a:spLocks noChangeShapeType="1"/>
          </p:cNvSpPr>
          <p:nvPr/>
        </p:nvSpPr>
        <p:spPr bwMode="auto">
          <a:xfrm flipV="1">
            <a:off x="4811233" y="3117919"/>
            <a:ext cx="5562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 name="Line 9"/>
          <p:cNvSpPr>
            <a:spLocks noChangeShapeType="1"/>
          </p:cNvSpPr>
          <p:nvPr/>
        </p:nvSpPr>
        <p:spPr bwMode="auto">
          <a:xfrm flipH="1">
            <a:off x="3363433" y="3117919"/>
            <a:ext cx="68580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 name="Rectangle 10"/>
          <p:cNvSpPr>
            <a:spLocks noChangeArrowheads="1"/>
          </p:cNvSpPr>
          <p:nvPr/>
        </p:nvSpPr>
        <p:spPr bwMode="auto">
          <a:xfrm>
            <a:off x="3439633" y="3270319"/>
            <a:ext cx="990600" cy="3048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AutoShape 11"/>
          <p:cNvSpPr>
            <a:spLocks noChangeArrowheads="1"/>
          </p:cNvSpPr>
          <p:nvPr/>
        </p:nvSpPr>
        <p:spPr bwMode="auto">
          <a:xfrm>
            <a:off x="4506433" y="3346519"/>
            <a:ext cx="4800600" cy="152400"/>
          </a:xfrm>
          <a:prstGeom prst="rightArrow">
            <a:avLst>
              <a:gd name="adj1" fmla="val 50000"/>
              <a:gd name="adj2" fmla="val 78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 name="Line 12"/>
          <p:cNvSpPr>
            <a:spLocks noChangeShapeType="1"/>
          </p:cNvSpPr>
          <p:nvPr/>
        </p:nvSpPr>
        <p:spPr bwMode="auto">
          <a:xfrm flipV="1">
            <a:off x="5573233" y="3879919"/>
            <a:ext cx="22098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 name="Line 13"/>
          <p:cNvSpPr>
            <a:spLocks noChangeShapeType="1"/>
          </p:cNvSpPr>
          <p:nvPr/>
        </p:nvSpPr>
        <p:spPr bwMode="auto">
          <a:xfrm>
            <a:off x="5497033" y="3879919"/>
            <a:ext cx="2362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 name="Line 14"/>
          <p:cNvSpPr>
            <a:spLocks noChangeShapeType="1"/>
          </p:cNvSpPr>
          <p:nvPr/>
        </p:nvSpPr>
        <p:spPr bwMode="auto">
          <a:xfrm flipV="1">
            <a:off x="5497033" y="2508319"/>
            <a:ext cx="2362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 name="Text Box 16"/>
          <p:cNvSpPr txBox="1">
            <a:spLocks noChangeArrowheads="1"/>
          </p:cNvSpPr>
          <p:nvPr/>
        </p:nvSpPr>
        <p:spPr bwMode="auto">
          <a:xfrm>
            <a:off x="2449033" y="1898719"/>
            <a:ext cx="1811338" cy="40005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2000">
                <a:solidFill>
                  <a:srgbClr val="A50021"/>
                </a:solidFill>
              </a:rPr>
              <a:t>Pumping laser</a:t>
            </a:r>
          </a:p>
        </p:txBody>
      </p:sp>
      <p:sp>
        <p:nvSpPr>
          <p:cNvPr id="20" name="Text Box 18"/>
          <p:cNvSpPr txBox="1">
            <a:spLocks noChangeArrowheads="1"/>
          </p:cNvSpPr>
          <p:nvPr/>
        </p:nvSpPr>
        <p:spPr bwMode="auto">
          <a:xfrm>
            <a:off x="4658833" y="1746319"/>
            <a:ext cx="3962400" cy="40005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000">
                <a:solidFill>
                  <a:srgbClr val="990033"/>
                </a:solidFill>
              </a:rPr>
              <a:t>Probe laser, Toptica, diode laser</a:t>
            </a:r>
          </a:p>
        </p:txBody>
      </p:sp>
      <p:sp>
        <p:nvSpPr>
          <p:cNvPr id="21" name="Line 19"/>
          <p:cNvSpPr>
            <a:spLocks noChangeShapeType="1"/>
          </p:cNvSpPr>
          <p:nvPr/>
        </p:nvSpPr>
        <p:spPr bwMode="auto">
          <a:xfrm>
            <a:off x="10297633" y="2965519"/>
            <a:ext cx="7620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 name="Rectangle 20"/>
          <p:cNvSpPr>
            <a:spLocks noChangeArrowheads="1"/>
          </p:cNvSpPr>
          <p:nvPr/>
        </p:nvSpPr>
        <p:spPr bwMode="auto">
          <a:xfrm>
            <a:off x="2982433" y="3651319"/>
            <a:ext cx="381000" cy="3048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 name="Line 21"/>
          <p:cNvSpPr>
            <a:spLocks noChangeShapeType="1"/>
          </p:cNvSpPr>
          <p:nvPr/>
        </p:nvSpPr>
        <p:spPr bwMode="auto">
          <a:xfrm>
            <a:off x="5497033" y="2508319"/>
            <a:ext cx="228600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 name="Line 22"/>
          <p:cNvSpPr>
            <a:spLocks noChangeShapeType="1"/>
          </p:cNvSpPr>
          <p:nvPr/>
        </p:nvSpPr>
        <p:spPr bwMode="auto">
          <a:xfrm>
            <a:off x="3439633" y="2279719"/>
            <a:ext cx="381000" cy="990600"/>
          </a:xfrm>
          <a:prstGeom prst="line">
            <a:avLst/>
          </a:prstGeom>
          <a:noFill/>
          <a:ln w="28575">
            <a:solidFill>
              <a:srgbClr val="9900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 name="Line 23"/>
          <p:cNvSpPr>
            <a:spLocks noChangeShapeType="1"/>
          </p:cNvSpPr>
          <p:nvPr/>
        </p:nvSpPr>
        <p:spPr bwMode="auto">
          <a:xfrm flipH="1">
            <a:off x="4506433" y="2127319"/>
            <a:ext cx="533400" cy="91440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6" name="Text Box 24"/>
          <p:cNvSpPr txBox="1">
            <a:spLocks noChangeArrowheads="1"/>
          </p:cNvSpPr>
          <p:nvPr/>
        </p:nvSpPr>
        <p:spPr bwMode="auto">
          <a:xfrm>
            <a:off x="2982433" y="4873694"/>
            <a:ext cx="1278555" cy="461665"/>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2400">
                <a:solidFill>
                  <a:srgbClr val="990033"/>
                </a:solidFill>
              </a:rPr>
              <a:t>Detector</a:t>
            </a:r>
          </a:p>
        </p:txBody>
      </p:sp>
      <p:sp>
        <p:nvSpPr>
          <p:cNvPr id="27" name="Line 25"/>
          <p:cNvSpPr>
            <a:spLocks noChangeShapeType="1"/>
          </p:cNvSpPr>
          <p:nvPr/>
        </p:nvSpPr>
        <p:spPr bwMode="auto">
          <a:xfrm flipH="1" flipV="1">
            <a:off x="3211033" y="3956119"/>
            <a:ext cx="228600" cy="914400"/>
          </a:xfrm>
          <a:prstGeom prst="line">
            <a:avLst/>
          </a:prstGeom>
          <a:noFill/>
          <a:ln w="2857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8" name="Text Box 26"/>
          <p:cNvSpPr txBox="1">
            <a:spLocks noChangeArrowheads="1"/>
          </p:cNvSpPr>
          <p:nvPr/>
        </p:nvSpPr>
        <p:spPr bwMode="auto">
          <a:xfrm>
            <a:off x="2928458" y="1060519"/>
            <a:ext cx="1393825" cy="40011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altLang="x-none" sz="2000">
                <a:solidFill>
                  <a:srgbClr val="800000"/>
                </a:solidFill>
              </a:rPr>
              <a:t>Wavemeter</a:t>
            </a:r>
          </a:p>
        </p:txBody>
      </p:sp>
      <p:sp>
        <p:nvSpPr>
          <p:cNvPr id="29" name="Line 27"/>
          <p:cNvSpPr>
            <a:spLocks noChangeShapeType="1"/>
          </p:cNvSpPr>
          <p:nvPr/>
        </p:nvSpPr>
        <p:spPr bwMode="auto">
          <a:xfrm flipV="1">
            <a:off x="3363433" y="1441519"/>
            <a:ext cx="152400" cy="457200"/>
          </a:xfrm>
          <a:prstGeom prst="line">
            <a:avLst/>
          </a:prstGeom>
          <a:noFill/>
          <a:ln w="952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 name="Text Box 28"/>
          <p:cNvSpPr txBox="1">
            <a:spLocks noChangeArrowheads="1"/>
          </p:cNvSpPr>
          <p:nvPr/>
        </p:nvSpPr>
        <p:spPr bwMode="auto">
          <a:xfrm>
            <a:off x="5592059" y="4846684"/>
            <a:ext cx="4321175" cy="8255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400">
                <a:solidFill>
                  <a:srgbClr val="800000"/>
                </a:solidFill>
              </a:rPr>
              <a:t>Pumping laser-Keopsys 10 W 1083 nm- fiber laser</a:t>
            </a:r>
          </a:p>
        </p:txBody>
      </p:sp>
      <p:sp>
        <p:nvSpPr>
          <p:cNvPr id="31" name="Text Box 26"/>
          <p:cNvSpPr txBox="1">
            <a:spLocks noChangeArrowheads="1"/>
          </p:cNvSpPr>
          <p:nvPr/>
        </p:nvSpPr>
        <p:spPr bwMode="auto">
          <a:xfrm>
            <a:off x="8310191" y="3790928"/>
            <a:ext cx="1393825" cy="40011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altLang="x-none" sz="2000" baseline="30000">
                <a:solidFill>
                  <a:srgbClr val="800000"/>
                </a:solidFill>
              </a:rPr>
              <a:t>3</a:t>
            </a:r>
            <a:r>
              <a:rPr lang="en-US" altLang="x-none" sz="2000">
                <a:solidFill>
                  <a:srgbClr val="800000"/>
                </a:solidFill>
              </a:rPr>
              <a:t>He cell</a:t>
            </a:r>
          </a:p>
        </p:txBody>
      </p:sp>
      <p:sp>
        <p:nvSpPr>
          <p:cNvPr id="32" name="Line 23"/>
          <p:cNvSpPr>
            <a:spLocks noChangeShapeType="1"/>
          </p:cNvSpPr>
          <p:nvPr/>
        </p:nvSpPr>
        <p:spPr bwMode="auto">
          <a:xfrm flipH="1" flipV="1">
            <a:off x="7173433" y="3638527"/>
            <a:ext cx="1158428" cy="165192"/>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1565806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Optical Probe Polarimetry</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14</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75412" y="654518"/>
            <a:ext cx="8281279" cy="5794408"/>
          </a:xfrm>
          <a:prstGeom prst="rect">
            <a:avLst/>
          </a:prstGeom>
        </p:spPr>
      </p:pic>
    </p:spTree>
    <p:extLst>
      <p:ext uri="{BB962C8B-B14F-4D97-AF65-F5344CB8AC3E}">
        <p14:creationId xmlns:p14="http://schemas.microsoft.com/office/powerpoint/2010/main" val="1757938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Optical Probe Polarimetry</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15</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75412" y="654518"/>
            <a:ext cx="8281279" cy="579440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16193" y="1949034"/>
            <a:ext cx="7338035" cy="3801234"/>
          </a:xfrm>
          <a:prstGeom prst="rect">
            <a:avLst/>
          </a:prstGeom>
        </p:spPr>
      </p:pic>
    </p:spTree>
    <p:extLst>
      <p:ext uri="{BB962C8B-B14F-4D97-AF65-F5344CB8AC3E}">
        <p14:creationId xmlns:p14="http://schemas.microsoft.com/office/powerpoint/2010/main" val="2168379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Measuring Optical Pumping</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16</a:t>
            </a:fld>
            <a:endParaRPr lang="en-US"/>
          </a:p>
        </p:txBody>
      </p:sp>
      <p:pic>
        <p:nvPicPr>
          <p:cNvPr id="8" name="Picture 7"/>
          <p:cNvPicPr>
            <a:picLocks noChangeAspect="1"/>
          </p:cNvPicPr>
          <p:nvPr/>
        </p:nvPicPr>
        <p:blipFill>
          <a:blip r:embed="rId2"/>
          <a:stretch>
            <a:fillRect/>
          </a:stretch>
        </p:blipFill>
        <p:spPr>
          <a:xfrm>
            <a:off x="1764332" y="771965"/>
            <a:ext cx="8663336" cy="5172769"/>
          </a:xfrm>
          <a:prstGeom prst="rect">
            <a:avLst/>
          </a:prstGeom>
        </p:spPr>
      </p:pic>
    </p:spTree>
    <p:extLst>
      <p:ext uri="{BB962C8B-B14F-4D97-AF65-F5344CB8AC3E}">
        <p14:creationId xmlns:p14="http://schemas.microsoft.com/office/powerpoint/2010/main" val="1632400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30000" dirty="0"/>
              <a:t>3</a:t>
            </a:r>
            <a:r>
              <a:rPr lang="en-US" dirty="0"/>
              <a:t>He Resonance Lines at 5.5 Tesla</a:t>
            </a:r>
            <a:endParaRPr lang="en-US" b="1" dirty="0"/>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17</a:t>
            </a:fld>
            <a:endParaRPr lang="en-US"/>
          </a:p>
        </p:txBody>
      </p:sp>
      <p:pic>
        <p:nvPicPr>
          <p:cNvPr id="8" name="Picture 7">
            <a:extLst>
              <a:ext uri="{FF2B5EF4-FFF2-40B4-BE49-F238E27FC236}">
                <a16:creationId xmlns:a16="http://schemas.microsoft.com/office/drawing/2014/main" id="{CD0CC32D-E4B2-FA47-8E7E-CD586991F3B2}"/>
              </a:ext>
            </a:extLst>
          </p:cNvPr>
          <p:cNvPicPr>
            <a:picLocks noChangeAspect="1"/>
          </p:cNvPicPr>
          <p:nvPr/>
        </p:nvPicPr>
        <p:blipFill>
          <a:blip r:embed="rId2"/>
          <a:stretch>
            <a:fillRect/>
          </a:stretch>
        </p:blipFill>
        <p:spPr>
          <a:xfrm>
            <a:off x="5651722" y="1545255"/>
            <a:ext cx="6003670" cy="3852355"/>
          </a:xfrm>
          <a:prstGeom prst="rect">
            <a:avLst/>
          </a:prstGeom>
        </p:spPr>
      </p:pic>
      <p:pic>
        <p:nvPicPr>
          <p:cNvPr id="9" name="Picture 8">
            <a:extLst>
              <a:ext uri="{FF2B5EF4-FFF2-40B4-BE49-F238E27FC236}">
                <a16:creationId xmlns:a16="http://schemas.microsoft.com/office/drawing/2014/main" id="{3C38C241-21EB-614C-9A93-1461FD55DE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8595" t="23481" r="6685" b="12081"/>
          <a:stretch/>
        </p:blipFill>
        <p:spPr>
          <a:xfrm>
            <a:off x="231808" y="1608667"/>
            <a:ext cx="4886221" cy="4026010"/>
          </a:xfrm>
          <a:prstGeom prst="rect">
            <a:avLst/>
          </a:prstGeom>
        </p:spPr>
      </p:pic>
    </p:spTree>
    <p:extLst>
      <p:ext uri="{BB962C8B-B14F-4D97-AF65-F5344CB8AC3E}">
        <p14:creationId xmlns:p14="http://schemas.microsoft.com/office/powerpoint/2010/main" val="24257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lh3.googleusercontent.com/m4dNa_R8Q-3K4xqL1STpgY4UrhIJQNBSN30NgByO-LaVOFCcWOPCnqkYq-xYr1mDjW-02eBLzNvj3tyiBDAMexl2yOgbmYj35DrMJWBw_Xg4_YVu_Dadh04ushDV_Ao5rykrF_d2"/>
          <p:cNvPicPr>
            <a:picLocks noChangeAspect="1" noChangeArrowheads="1"/>
          </p:cNvPicPr>
          <p:nvPr/>
        </p:nvPicPr>
        <p:blipFill rotWithShape="1">
          <a:blip r:embed="rId3">
            <a:extLst>
              <a:ext uri="{28A0092B-C50C-407E-A947-70E740481C1C}">
                <a14:useLocalDpi xmlns:a14="http://schemas.microsoft.com/office/drawing/2010/main"/>
              </a:ext>
            </a:extLst>
          </a:blip>
          <a:srcRect l="10011" t="5273" r="11267"/>
          <a:stretch/>
        </p:blipFill>
        <p:spPr bwMode="auto">
          <a:xfrm>
            <a:off x="504970" y="751919"/>
            <a:ext cx="5007935" cy="37261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b="1" dirty="0"/>
              <a:t>T1 Relaxation in Spare EBIS Solenoid of Sealed Cell</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18</a:t>
            </a:fld>
            <a:endParaRPr lang="en-US"/>
          </a:p>
        </p:txBody>
      </p:sp>
      <mc:AlternateContent xmlns:mc="http://schemas.openxmlformats.org/markup-compatibility/2006" xmlns:a14="http://schemas.microsoft.com/office/drawing/2010/main">
        <mc:Choice Requires="a14">
          <p:sp>
            <p:nvSpPr>
              <p:cNvPr id="8" name="TextBox 7"/>
              <p:cNvSpPr txBox="1"/>
              <p:nvPr/>
            </p:nvSpPr>
            <p:spPr>
              <a:xfrm>
                <a:off x="838200" y="4690997"/>
                <a:ext cx="4122906" cy="1754326"/>
              </a:xfrm>
              <a:prstGeom prst="rect">
                <a:avLst/>
              </a:prstGeom>
              <a:noFill/>
            </p:spPr>
            <p:txBody>
              <a:bodyPr wrap="square" rtlCol="0">
                <a:spAutoFit/>
              </a:bodyPr>
              <a:lstStyle/>
              <a:p>
                <a:r>
                  <a:rPr lang="en-US" sz="2400" dirty="0"/>
                  <a:t>T1 Relaxation measured at 2 T.</a:t>
                </a:r>
              </a:p>
              <a:p>
                <a:endParaRPr lang="en-US" sz="2400" dirty="0"/>
              </a:p>
              <a:p>
                <a:r>
                  <a:rPr lang="en-US" sz="2400" dirty="0"/>
                  <a:t>T1</a:t>
                </a:r>
                <a14:m>
                  <m:oMath xmlns:m="http://schemas.openxmlformats.org/officeDocument/2006/math">
                    <m:r>
                      <a:rPr lang="en-US" sz="2400" b="0" i="0" smtClean="0">
                        <a:latin typeface="Cambria Math" charset="0"/>
                        <a:ea typeface="Cambria Math" charset="0"/>
                        <a:cs typeface="Cambria Math" charset="0"/>
                      </a:rPr>
                      <m:t> </m:t>
                    </m:r>
                    <m:r>
                      <a:rPr lang="en-US" sz="2400" i="1">
                        <a:latin typeface="Cambria Math" charset="0"/>
                        <a:ea typeface="Cambria Math" charset="0"/>
                        <a:cs typeface="Cambria Math" charset="0"/>
                      </a:rPr>
                      <m:t>≈</m:t>
                    </m:r>
                    <m:r>
                      <a:rPr lang="en-US" sz="2400" b="0" i="0" smtClean="0">
                        <a:latin typeface="Cambria Math" charset="0"/>
                        <a:ea typeface="Cambria Math" charset="0"/>
                        <a:cs typeface="Cambria Math" charset="0"/>
                      </a:rPr>
                      <m:t>5</m:t>
                    </m:r>
                    <m:r>
                      <a:rPr lang="en-US" sz="2400">
                        <a:latin typeface="Cambria Math" charset="0"/>
                        <a:ea typeface="Cambria Math" charset="0"/>
                        <a:cs typeface="Cambria Math" charset="0"/>
                      </a:rPr>
                      <m:t>000</m:t>
                    </m:r>
                  </m:oMath>
                </a14:m>
                <a:r>
                  <a:rPr lang="en-US" sz="2400" dirty="0"/>
                  <a:t> s</a:t>
                </a:r>
              </a:p>
              <a:p>
                <a:endParaRPr lang="en-US" dirty="0"/>
              </a:p>
              <a:p>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838200" y="4690997"/>
                <a:ext cx="4122906" cy="1754326"/>
              </a:xfrm>
              <a:prstGeom prst="rect">
                <a:avLst/>
              </a:prstGeom>
              <a:blipFill rotWithShape="0">
                <a:blip r:embed="rId4"/>
                <a:stretch>
                  <a:fillRect l="-2367" t="-2787" b="-2787"/>
                </a:stretch>
              </a:blipFill>
            </p:spPr>
            <p:txBody>
              <a:bodyPr/>
              <a:lstStyle/>
              <a:p>
                <a:r>
                  <a:rPr lang="en-US">
                    <a:noFill/>
                  </a:rPr>
                  <a:t> </a:t>
                </a:r>
              </a:p>
            </p:txBody>
          </p:sp>
        </mc:Fallback>
      </mc:AlternateContent>
      <p:grpSp>
        <p:nvGrpSpPr>
          <p:cNvPr id="13" name="Group 12"/>
          <p:cNvGrpSpPr/>
          <p:nvPr/>
        </p:nvGrpSpPr>
        <p:grpSpPr>
          <a:xfrm>
            <a:off x="5601084" y="612497"/>
            <a:ext cx="5683953" cy="3371046"/>
            <a:chOff x="539650" y="877897"/>
            <a:chExt cx="5683953" cy="3371046"/>
          </a:xfrm>
        </p:grpSpPr>
        <p:graphicFrame>
          <p:nvGraphicFramePr>
            <p:cNvPr id="14" name="Chart 13"/>
            <p:cNvGraphicFramePr>
              <a:graphicFrameLocks/>
            </p:cNvGraphicFramePr>
            <p:nvPr>
              <p:extLst/>
            </p:nvPr>
          </p:nvGraphicFramePr>
          <p:xfrm>
            <a:off x="906775" y="877897"/>
            <a:ext cx="5316828" cy="3371046"/>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p:cNvSpPr txBox="1"/>
            <p:nvPr/>
          </p:nvSpPr>
          <p:spPr>
            <a:xfrm rot="16200000">
              <a:off x="169196" y="2565054"/>
              <a:ext cx="1110240" cy="369332"/>
            </a:xfrm>
            <a:prstGeom prst="rect">
              <a:avLst/>
            </a:prstGeom>
            <a:noFill/>
          </p:spPr>
          <p:txBody>
            <a:bodyPr wrap="none" rtlCol="0">
              <a:spAutoFit/>
            </a:bodyPr>
            <a:lstStyle/>
            <a:p>
              <a:r>
                <a:rPr lang="en-US"/>
                <a:t>Gauss/cm</a:t>
              </a:r>
            </a:p>
          </p:txBody>
        </p:sp>
      </p:grpSp>
      <p:pic>
        <p:nvPicPr>
          <p:cNvPr id="16" name="Picture 1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15125" y="3971745"/>
            <a:ext cx="3728002" cy="905524"/>
          </a:xfrm>
          <a:prstGeom prst="rect">
            <a:avLst/>
          </a:prstGeom>
        </p:spPr>
      </p:pic>
      <mc:AlternateContent xmlns:mc="http://schemas.openxmlformats.org/markup-compatibility/2006" xmlns:a14="http://schemas.microsoft.com/office/drawing/2010/main">
        <mc:Choice Requires="a14">
          <p:sp>
            <p:nvSpPr>
              <p:cNvPr id="17" name="TextBox 16"/>
              <p:cNvSpPr txBox="1"/>
              <p:nvPr/>
            </p:nvSpPr>
            <p:spPr>
              <a:xfrm>
                <a:off x="6096000" y="4875663"/>
                <a:ext cx="5549347" cy="1569660"/>
              </a:xfrm>
              <a:prstGeom prst="rect">
                <a:avLst/>
              </a:prstGeom>
              <a:noFill/>
            </p:spPr>
            <p:txBody>
              <a:bodyPr wrap="square" rtlCol="0">
                <a:spAutoFit/>
              </a:bodyPr>
              <a:lstStyle/>
              <a:p>
                <a:r>
                  <a:rPr lang="en-US" sz="2400" dirty="0"/>
                  <a:t>Assume </a:t>
                </a:r>
                <a:r>
                  <a:rPr lang="en-US" sz="2400" dirty="0" err="1"/>
                  <a:t>dBx</a:t>
                </a:r>
                <a:r>
                  <a:rPr lang="en-US" sz="2400" dirty="0"/>
                  <a:t>=</a:t>
                </a:r>
                <a:r>
                  <a:rPr lang="en-US" sz="2400" dirty="0" err="1"/>
                  <a:t>dBy</a:t>
                </a:r>
                <a:r>
                  <a:rPr lang="en-US" sz="2400" dirty="0"/>
                  <a:t>=</a:t>
                </a:r>
                <a:r>
                  <a:rPr lang="en-US" sz="2400" dirty="0" err="1"/>
                  <a:t>dBz</a:t>
                </a:r>
                <a:r>
                  <a:rPr lang="en-US" sz="2400" dirty="0"/>
                  <a:t>=5 G/cm (0.5 </a:t>
                </a:r>
                <a:r>
                  <a:rPr lang="en-US" sz="2400" dirty="0" err="1"/>
                  <a:t>mT</a:t>
                </a:r>
                <a:r>
                  <a:rPr lang="en-US" sz="2400" dirty="0"/>
                  <a:t>/cm)</a:t>
                </a:r>
              </a:p>
              <a:p>
                <a:r>
                  <a:rPr lang="en-US" sz="2400" dirty="0"/>
                  <a:t>D = 1880 cm2/s/mbar</a:t>
                </a:r>
              </a:p>
              <a:p>
                <a:r>
                  <a:rPr lang="en-US" sz="2400" dirty="0"/>
                  <a:t>B</a:t>
                </a:r>
                <a:r>
                  <a:rPr lang="en-US" sz="2400" baseline="-25000" dirty="0"/>
                  <a:t>0</a:t>
                </a:r>
                <a:r>
                  <a:rPr lang="en-US" sz="2400" dirty="0"/>
                  <a:t> = 2T</a:t>
                </a:r>
              </a:p>
              <a:p>
                <a:r>
                  <a:rPr lang="en-US" sz="2400" dirty="0"/>
                  <a:t>T1 </a:t>
                </a:r>
                <a14:m>
                  <m:oMath xmlns:m="http://schemas.openxmlformats.org/officeDocument/2006/math">
                    <m:r>
                      <a:rPr lang="en-US" sz="2400" i="1">
                        <a:latin typeface="Cambria Math" charset="0"/>
                        <a:ea typeface="Cambria Math" charset="0"/>
                        <a:cs typeface="Cambria Math" charset="0"/>
                      </a:rPr>
                      <m:t>≈</m:t>
                    </m:r>
                    <m:r>
                      <a:rPr lang="en-US" sz="2400" b="0" i="0" smtClean="0">
                        <a:latin typeface="Cambria Math" charset="0"/>
                        <a:ea typeface="Cambria Math" charset="0"/>
                        <a:cs typeface="Cambria Math" charset="0"/>
                      </a:rPr>
                      <m:t>4000</m:t>
                    </m:r>
                  </m:oMath>
                </a14:m>
                <a:r>
                  <a:rPr lang="en-US" sz="2400" dirty="0"/>
                  <a:t> s</a:t>
                </a:r>
              </a:p>
            </p:txBody>
          </p:sp>
        </mc:Choice>
        <mc:Fallback xmlns="">
          <p:sp>
            <p:nvSpPr>
              <p:cNvPr id="17" name="TextBox 16"/>
              <p:cNvSpPr txBox="1">
                <a:spLocks noRot="1" noChangeAspect="1" noMove="1" noResize="1" noEditPoints="1" noAdjustHandles="1" noChangeArrowheads="1" noChangeShapeType="1" noTextEdit="1"/>
              </p:cNvSpPr>
              <p:nvPr/>
            </p:nvSpPr>
            <p:spPr>
              <a:xfrm>
                <a:off x="6096000" y="4875663"/>
                <a:ext cx="5549347" cy="1569660"/>
              </a:xfrm>
              <a:prstGeom prst="rect">
                <a:avLst/>
              </a:prstGeom>
              <a:blipFill rotWithShape="0">
                <a:blip r:embed="rId7"/>
                <a:stretch>
                  <a:fillRect l="-1648" t="-3113" r="-769" b="-8171"/>
                </a:stretch>
              </a:blipFill>
            </p:spPr>
            <p:txBody>
              <a:bodyPr/>
              <a:lstStyle/>
              <a:p>
                <a:r>
                  <a:rPr lang="en-US">
                    <a:noFill/>
                  </a:rPr>
                  <a:t> </a:t>
                </a:r>
              </a:p>
            </p:txBody>
          </p:sp>
        </mc:Fallback>
      </mc:AlternateContent>
    </p:spTree>
    <p:extLst>
      <p:ext uri="{BB962C8B-B14F-4D97-AF65-F5344CB8AC3E}">
        <p14:creationId xmlns:p14="http://schemas.microsoft.com/office/powerpoint/2010/main" val="1872234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Field Map of Spare EBIS Solenoid</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19</a:t>
            </a:fld>
            <a:endParaRPr lang="en-US"/>
          </a:p>
        </p:txBody>
      </p:sp>
      <p:grpSp>
        <p:nvGrpSpPr>
          <p:cNvPr id="14" name="Group 13"/>
          <p:cNvGrpSpPr/>
          <p:nvPr/>
        </p:nvGrpSpPr>
        <p:grpSpPr>
          <a:xfrm>
            <a:off x="539650" y="877897"/>
            <a:ext cx="5683953" cy="3371046"/>
            <a:chOff x="539650" y="877897"/>
            <a:chExt cx="5683953" cy="3371046"/>
          </a:xfrm>
        </p:grpSpPr>
        <p:graphicFrame>
          <p:nvGraphicFramePr>
            <p:cNvPr id="9" name="Chart 8"/>
            <p:cNvGraphicFramePr>
              <a:graphicFrameLocks/>
            </p:cNvGraphicFramePr>
            <p:nvPr>
              <p:extLst/>
            </p:nvPr>
          </p:nvGraphicFramePr>
          <p:xfrm>
            <a:off x="906775" y="877897"/>
            <a:ext cx="5316828" cy="3371046"/>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p:cNvSpPr txBox="1"/>
            <p:nvPr/>
          </p:nvSpPr>
          <p:spPr>
            <a:xfrm rot="16200000">
              <a:off x="169196" y="2565054"/>
              <a:ext cx="1110240" cy="369332"/>
            </a:xfrm>
            <a:prstGeom prst="rect">
              <a:avLst/>
            </a:prstGeom>
            <a:noFill/>
          </p:spPr>
          <p:txBody>
            <a:bodyPr wrap="none" rtlCol="0">
              <a:spAutoFit/>
            </a:bodyPr>
            <a:lstStyle/>
            <a:p>
              <a:r>
                <a:rPr lang="en-US"/>
                <a:t>Gauss/cm</a:t>
              </a:r>
            </a:p>
          </p:txBody>
        </p:sp>
      </p:grpSp>
      <p:pic>
        <p:nvPicPr>
          <p:cNvPr id="12" name="Picture 11"/>
          <p:cNvPicPr>
            <a:picLocks noChangeAspect="1"/>
          </p:cNvPicPr>
          <p:nvPr/>
        </p:nvPicPr>
        <p:blipFill>
          <a:blip r:embed="rId3"/>
          <a:stretch>
            <a:fillRect/>
          </a:stretch>
        </p:blipFill>
        <p:spPr>
          <a:xfrm>
            <a:off x="7516861" y="5052689"/>
            <a:ext cx="3400261" cy="1147588"/>
          </a:xfrm>
          <a:prstGeom prst="rect">
            <a:avLst/>
          </a:prstGeom>
        </p:spPr>
      </p:pic>
      <p:sp>
        <p:nvSpPr>
          <p:cNvPr id="13" name="TextBox 12"/>
          <p:cNvSpPr txBox="1"/>
          <p:nvPr/>
        </p:nvSpPr>
        <p:spPr>
          <a:xfrm>
            <a:off x="126022" y="4405131"/>
            <a:ext cx="6632294" cy="1938992"/>
          </a:xfrm>
          <a:prstGeom prst="rect">
            <a:avLst/>
          </a:prstGeom>
          <a:noFill/>
        </p:spPr>
        <p:txBody>
          <a:bodyPr wrap="square" rtlCol="0">
            <a:spAutoFit/>
          </a:bodyPr>
          <a:lstStyle/>
          <a:p>
            <a:pPr marL="342900" indent="-342900">
              <a:buFont typeface="Arial" charset="0"/>
              <a:buChar char="•"/>
            </a:pPr>
            <a:r>
              <a:rPr lang="en-US" sz="2400" dirty="0"/>
              <a:t>In the multi-Tesla regime, field homogeneity needs to be 1-10 ppm to see a clear NMR signal.</a:t>
            </a:r>
          </a:p>
          <a:p>
            <a:pPr marL="342900" indent="-342900">
              <a:buFont typeface="Arial" charset="0"/>
              <a:buChar char="•"/>
            </a:pPr>
            <a:r>
              <a:rPr lang="en-US" sz="2400" dirty="0"/>
              <a:t>The EBIS solenoid was designed for an ion source and has 0.5% homogeneity (the measured homogeneity is 0.01%). </a:t>
            </a:r>
          </a:p>
        </p:txBody>
      </p:sp>
      <p:pic>
        <p:nvPicPr>
          <p:cNvPr id="15" name="Picture 1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659303" y="654518"/>
            <a:ext cx="5532697" cy="4149523"/>
          </a:xfrm>
          <a:prstGeom prst="rect">
            <a:avLst/>
          </a:prstGeom>
        </p:spPr>
      </p:pic>
    </p:spTree>
    <p:extLst>
      <p:ext uri="{BB962C8B-B14F-4D97-AF65-F5344CB8AC3E}">
        <p14:creationId xmlns:p14="http://schemas.microsoft.com/office/powerpoint/2010/main" val="4052669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Why a Polarized </a:t>
            </a:r>
            <a:r>
              <a:rPr lang="en-US" b="1" baseline="30000" dirty="0"/>
              <a:t>3</a:t>
            </a:r>
            <a:r>
              <a:rPr lang="en-US" b="1" dirty="0"/>
              <a:t>He Ion Source?</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2</a:t>
            </a:fld>
            <a:endParaRPr lang="en-US"/>
          </a:p>
        </p:txBody>
      </p:sp>
      <p:pic>
        <p:nvPicPr>
          <p:cNvPr id="7" name="Picture 6" descr="Screen Shot 2015-10-29 at 3.07.29 PM.png"/>
          <p:cNvPicPr>
            <a:picLocks noChangeAspect="1"/>
          </p:cNvPicPr>
          <p:nvPr/>
        </p:nvPicPr>
        <p:blipFill rotWithShape="1">
          <a:blip r:embed="rId2">
            <a:extLst>
              <a:ext uri="{28A0092B-C50C-407E-A947-70E740481C1C}">
                <a14:useLocalDpi xmlns:a14="http://schemas.microsoft.com/office/drawing/2010/main" val="0"/>
              </a:ext>
            </a:extLst>
          </a:blip>
          <a:srcRect l="8530" t="11518"/>
          <a:stretch/>
        </p:blipFill>
        <p:spPr>
          <a:xfrm>
            <a:off x="1766411" y="748059"/>
            <a:ext cx="8659177" cy="5701124"/>
          </a:xfrm>
          <a:prstGeom prst="rect">
            <a:avLst/>
          </a:prstGeom>
        </p:spPr>
      </p:pic>
    </p:spTree>
    <p:extLst>
      <p:ext uri="{BB962C8B-B14F-4D97-AF65-F5344CB8AC3E}">
        <p14:creationId xmlns:p14="http://schemas.microsoft.com/office/powerpoint/2010/main" val="249055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Open </a:t>
            </a:r>
            <a:r>
              <a:rPr lang="en-US" baseline="30000" dirty="0"/>
              <a:t>3</a:t>
            </a:r>
            <a:r>
              <a:rPr lang="en-US" dirty="0"/>
              <a:t>He Cell and Gas Purification System</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20</a:t>
            </a:fld>
            <a:endParaRPr lang="en-US"/>
          </a:p>
        </p:txBody>
      </p:sp>
      <p:pic>
        <p:nvPicPr>
          <p:cNvPr id="8"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84738" y="914400"/>
            <a:ext cx="3608388" cy="48006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 name="Text Box 8"/>
          <p:cNvSpPr txBox="1">
            <a:spLocks noChangeArrowheads="1"/>
          </p:cNvSpPr>
          <p:nvPr/>
        </p:nvSpPr>
        <p:spPr bwMode="auto">
          <a:xfrm>
            <a:off x="6760738" y="5759450"/>
            <a:ext cx="5410200" cy="825500"/>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spcBef>
                <a:spcPct val="20000"/>
              </a:spcBef>
              <a:buChar char="•"/>
              <a:defRPr sz="3200">
                <a:solidFill>
                  <a:schemeClr val="tx1"/>
                </a:solidFill>
                <a:latin typeface="Arial" charset="0"/>
                <a:ea typeface="Arial" charset="0"/>
                <a:cs typeface="Arial" charset="0"/>
              </a:defRPr>
            </a:lvl1pPr>
            <a:lvl2pPr marL="742950" indent="-285750" eaLnBrk="0" hangingPunct="0">
              <a:spcBef>
                <a:spcPct val="20000"/>
              </a:spcBef>
              <a:buChar char="–"/>
              <a:defRPr sz="2800">
                <a:solidFill>
                  <a:schemeClr val="tx1"/>
                </a:solidFill>
                <a:latin typeface="Arial" charset="0"/>
                <a:ea typeface="Arial" charset="0"/>
                <a:cs typeface="Arial" charset="0"/>
              </a:defRPr>
            </a:lvl2pPr>
            <a:lvl3pPr marL="1143000" indent="-228600" eaLnBrk="0" hangingPunct="0">
              <a:spcBef>
                <a:spcPct val="20000"/>
              </a:spcBef>
              <a:buChar char="•"/>
              <a:defRPr sz="2400">
                <a:solidFill>
                  <a:schemeClr val="tx1"/>
                </a:solidFill>
                <a:latin typeface="Arial" charset="0"/>
                <a:ea typeface="Arial" charset="0"/>
                <a:cs typeface="Arial" charset="0"/>
              </a:defRPr>
            </a:lvl3pPr>
            <a:lvl4pPr marL="1600200" indent="-228600" eaLnBrk="0" hangingPunct="0">
              <a:spcBef>
                <a:spcPct val="20000"/>
              </a:spcBef>
              <a:buChar char="–"/>
              <a:defRPr sz="2000">
                <a:solidFill>
                  <a:schemeClr val="tx1"/>
                </a:solidFill>
                <a:latin typeface="Arial" charset="0"/>
                <a:ea typeface="Arial" charset="0"/>
                <a:cs typeface="Arial" charset="0"/>
              </a:defRPr>
            </a:lvl4pPr>
            <a:lvl5pPr marL="2057400" indent="-228600" eaLnBrk="0" hangingPunct="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pPr>
            <a:r>
              <a:rPr lang="en-US" altLang="en-US" sz="2400" dirty="0">
                <a:solidFill>
                  <a:srgbClr val="800000"/>
                </a:solidFill>
              </a:rPr>
              <a:t>Non-magnetic brass pneumatic remotely controlled Isolation Valve</a:t>
            </a:r>
          </a:p>
        </p:txBody>
      </p:sp>
      <p:sp>
        <p:nvSpPr>
          <p:cNvPr id="10" name="Line 9"/>
          <p:cNvSpPr>
            <a:spLocks noChangeShapeType="1"/>
          </p:cNvSpPr>
          <p:nvPr/>
        </p:nvSpPr>
        <p:spPr bwMode="auto">
          <a:xfrm flipV="1">
            <a:off x="9884938" y="4146550"/>
            <a:ext cx="304800" cy="1524000"/>
          </a:xfrm>
          <a:prstGeom prst="line">
            <a:avLst/>
          </a:prstGeom>
          <a:noFill/>
          <a:ln w="38100">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pic>
        <p:nvPicPr>
          <p:cNvPr id="11" name="Picture 10">
            <a:extLst>
              <a:ext uri="{FF2B5EF4-FFF2-40B4-BE49-F238E27FC236}">
                <a16:creationId xmlns:a16="http://schemas.microsoft.com/office/drawing/2014/main" id="{993AA2A8-B69B-46B0-A3AF-2E167AC1A0D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90"/>
          <a:stretch/>
        </p:blipFill>
        <p:spPr>
          <a:xfrm>
            <a:off x="298874" y="1808495"/>
            <a:ext cx="7886700" cy="3960421"/>
          </a:xfrm>
          <a:prstGeom prst="rect">
            <a:avLst/>
          </a:prstGeom>
        </p:spPr>
      </p:pic>
      <p:sp>
        <p:nvSpPr>
          <p:cNvPr id="12" name="TextBox 11">
            <a:extLst>
              <a:ext uri="{FF2B5EF4-FFF2-40B4-BE49-F238E27FC236}">
                <a16:creationId xmlns:a16="http://schemas.microsoft.com/office/drawing/2014/main" id="{BD9B7813-892E-4988-8BB7-6F3C29938E56}"/>
              </a:ext>
            </a:extLst>
          </p:cNvPr>
          <p:cNvSpPr txBox="1"/>
          <p:nvPr/>
        </p:nvSpPr>
        <p:spPr>
          <a:xfrm>
            <a:off x="652903" y="804219"/>
            <a:ext cx="7178642" cy="830997"/>
          </a:xfrm>
          <a:prstGeom prst="rect">
            <a:avLst/>
          </a:prstGeom>
          <a:noFill/>
        </p:spPr>
        <p:txBody>
          <a:bodyPr wrap="square" rtlCol="0">
            <a:spAutoFit/>
          </a:bodyPr>
          <a:lstStyle/>
          <a:p>
            <a:r>
              <a:rPr lang="en-US" sz="2400" dirty="0"/>
              <a:t>OPPIS (RHIC’s polarized proton source) was converted into a high field MEOP system for polarizing </a:t>
            </a:r>
            <a:r>
              <a:rPr lang="en-US" sz="2400" baseline="30000" dirty="0"/>
              <a:t>3</a:t>
            </a:r>
            <a:r>
              <a:rPr lang="en-US" sz="2400" dirty="0"/>
              <a:t>He.</a:t>
            </a:r>
          </a:p>
        </p:txBody>
      </p:sp>
    </p:spTree>
    <p:extLst>
      <p:ext uri="{BB962C8B-B14F-4D97-AF65-F5344CB8AC3E}">
        <p14:creationId xmlns:p14="http://schemas.microsoft.com/office/powerpoint/2010/main" val="693592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Open </a:t>
            </a:r>
            <a:r>
              <a:rPr lang="en-US" baseline="30000" dirty="0"/>
              <a:t>3</a:t>
            </a:r>
            <a:r>
              <a:rPr lang="en-US" dirty="0"/>
              <a:t>He Cell and Gas Purification System</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21</a:t>
            </a:fld>
            <a:endParaRPr lang="en-US"/>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231808" y="928446"/>
            <a:ext cx="6858000" cy="5340350"/>
          </a:xfrm>
          <a:prstGeom prst="rect">
            <a:avLst/>
          </a:prstGeom>
        </p:spPr>
      </p:pic>
      <p:pic>
        <p:nvPicPr>
          <p:cNvPr id="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7292500" y="2620882"/>
            <a:ext cx="4667692" cy="3647914"/>
          </a:xfrm>
          <a:prstGeom prst="rect">
            <a:avLst/>
          </a:prstGeom>
          <a:ln w="3175">
            <a:solidFill>
              <a:schemeClr val="tx1"/>
            </a:solidFill>
            <a:miter lim="800000"/>
            <a:headEnd/>
            <a:tailEnd/>
          </a:ln>
        </p:spPr>
      </p:pic>
      <p:sp>
        <p:nvSpPr>
          <p:cNvPr id="3" name="TextBox 2"/>
          <p:cNvSpPr txBox="1"/>
          <p:nvPr/>
        </p:nvSpPr>
        <p:spPr>
          <a:xfrm>
            <a:off x="7292500" y="928446"/>
            <a:ext cx="4350151" cy="1569660"/>
          </a:xfrm>
          <a:prstGeom prst="rect">
            <a:avLst/>
          </a:prstGeom>
          <a:noFill/>
        </p:spPr>
        <p:txBody>
          <a:bodyPr wrap="square" rtlCol="0">
            <a:spAutoFit/>
          </a:bodyPr>
          <a:lstStyle/>
          <a:p>
            <a:r>
              <a:rPr lang="en-US" sz="2400" baseline="30000" dirty="0"/>
              <a:t>3</a:t>
            </a:r>
            <a:r>
              <a:rPr lang="en-US" sz="2400" dirty="0"/>
              <a:t>He </a:t>
            </a:r>
            <a:r>
              <a:rPr lang="en-US" sz="2400" dirty="0" err="1"/>
              <a:t>cyro</a:t>
            </a:r>
            <a:r>
              <a:rPr lang="en-US" sz="2400" dirty="0"/>
              <a:t>-purification and storage system was built from a modified cryo-pump.  Pumps everything except helium!</a:t>
            </a:r>
          </a:p>
        </p:txBody>
      </p:sp>
    </p:spTree>
    <p:extLst>
      <p:ext uri="{BB962C8B-B14F-4D97-AF65-F5344CB8AC3E}">
        <p14:creationId xmlns:p14="http://schemas.microsoft.com/office/powerpoint/2010/main" val="1385492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RGA Spectra in </a:t>
            </a:r>
            <a:r>
              <a:rPr lang="en-US" baseline="30000" dirty="0"/>
              <a:t>3</a:t>
            </a:r>
            <a:r>
              <a:rPr lang="en-US" dirty="0"/>
              <a:t>He Open Cell</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22</a:t>
            </a:fld>
            <a:endParaRPr lang="en-US"/>
          </a:p>
        </p:txBody>
      </p:sp>
      <p:pic>
        <p:nvPicPr>
          <p:cNvPr id="7" name="Picture 2"/>
          <p:cNvPicPr>
            <a:picLocks noGrp="1" noChangeAspect="1" noChangeArrowheads="1"/>
          </p:cNvPicPr>
          <p:nvPr>
            <p:ph idx="4294967295"/>
          </p:nvPr>
        </p:nvPicPr>
        <p:blipFill>
          <a:blip r:embed="rId2">
            <a:extLst>
              <a:ext uri="{28A0092B-C50C-407E-A947-70E740481C1C}">
                <a14:useLocalDpi xmlns:a14="http://schemas.microsoft.com/office/drawing/2010/main"/>
              </a:ext>
            </a:extLst>
          </a:blip>
          <a:srcRect/>
          <a:stretch>
            <a:fillRect/>
          </a:stretch>
        </p:blipFill>
        <p:spPr>
          <a:xfrm>
            <a:off x="231808" y="1785487"/>
            <a:ext cx="5812583" cy="4193084"/>
          </a:xfrm>
          <a:ln w="6350">
            <a:solidFill>
              <a:schemeClr val="tx1"/>
            </a:solidFill>
            <a:miter lim="800000"/>
            <a:headEnd/>
            <a:tailEnd/>
          </a:ln>
        </p:spPr>
      </p:pic>
      <p:sp>
        <p:nvSpPr>
          <p:cNvPr id="8" name="Text Box 4"/>
          <p:cNvSpPr txBox="1">
            <a:spLocks noChangeArrowheads="1"/>
          </p:cNvSpPr>
          <p:nvPr/>
        </p:nvSpPr>
        <p:spPr bwMode="auto">
          <a:xfrm>
            <a:off x="1004053" y="2005855"/>
            <a:ext cx="4737529" cy="830997"/>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buChar char="•"/>
              <a:defRPr sz="3200">
                <a:solidFill>
                  <a:schemeClr val="tx1"/>
                </a:solidFill>
                <a:latin typeface="Arial" charset="0"/>
                <a:ea typeface="Arial" charset="0"/>
                <a:cs typeface="Arial" charset="0"/>
              </a:defRPr>
            </a:lvl1pPr>
            <a:lvl2pPr marL="742950" indent="-285750" eaLnBrk="0" hangingPunct="0">
              <a:spcBef>
                <a:spcPct val="20000"/>
              </a:spcBef>
              <a:buChar char="–"/>
              <a:defRPr sz="2800">
                <a:solidFill>
                  <a:schemeClr val="tx1"/>
                </a:solidFill>
                <a:latin typeface="Arial" charset="0"/>
                <a:ea typeface="Arial" charset="0"/>
                <a:cs typeface="Arial" charset="0"/>
              </a:defRPr>
            </a:lvl2pPr>
            <a:lvl3pPr marL="1143000" indent="-228600" eaLnBrk="0" hangingPunct="0">
              <a:spcBef>
                <a:spcPct val="20000"/>
              </a:spcBef>
              <a:buChar char="•"/>
              <a:defRPr sz="2400">
                <a:solidFill>
                  <a:schemeClr val="tx1"/>
                </a:solidFill>
                <a:latin typeface="Arial" charset="0"/>
                <a:ea typeface="Arial" charset="0"/>
                <a:cs typeface="Arial" charset="0"/>
              </a:defRPr>
            </a:lvl3pPr>
            <a:lvl4pPr marL="1600200" indent="-228600" eaLnBrk="0" hangingPunct="0">
              <a:spcBef>
                <a:spcPct val="20000"/>
              </a:spcBef>
              <a:buChar char="–"/>
              <a:defRPr sz="2000">
                <a:solidFill>
                  <a:schemeClr val="tx1"/>
                </a:solidFill>
                <a:latin typeface="Arial" charset="0"/>
                <a:ea typeface="Arial" charset="0"/>
                <a:cs typeface="Arial" charset="0"/>
              </a:defRPr>
            </a:lvl4pPr>
            <a:lvl5pPr marL="2057400" indent="-228600" eaLnBrk="0" hangingPunct="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pPr>
            <a:r>
              <a:rPr lang="en-US" altLang="en-US" sz="2400" dirty="0">
                <a:latin typeface="+mn-lt"/>
              </a:rPr>
              <a:t>Large contamination by H2, H2O, Hydrocarbons, Argon as seen in RGA</a:t>
            </a:r>
          </a:p>
        </p:txBody>
      </p:sp>
      <p:pic>
        <p:nvPicPr>
          <p:cNvPr id="9" name="Picture 2"/>
          <p:cNvPicPr>
            <a:picLocks noGrp="1" noChangeAspect="1" noChangeArrowheads="1"/>
          </p:cNvPicPr>
          <p:nvPr>
            <p:ph idx="4294967295"/>
          </p:nvPr>
        </p:nvPicPr>
        <p:blipFill rotWithShape="1">
          <a:blip r:embed="rId3" cstate="print">
            <a:extLst>
              <a:ext uri="{28A0092B-C50C-407E-A947-70E740481C1C}">
                <a14:useLocalDpi xmlns:a14="http://schemas.microsoft.com/office/drawing/2010/main"/>
              </a:ext>
            </a:extLst>
          </a:blip>
          <a:srcRect r="9084"/>
          <a:stretch/>
        </p:blipFill>
        <p:spPr>
          <a:xfrm>
            <a:off x="6147609" y="1785487"/>
            <a:ext cx="5812583" cy="4193084"/>
          </a:xfrm>
          <a:ln w="3175">
            <a:solidFill>
              <a:schemeClr val="tx1"/>
            </a:solidFill>
            <a:miter lim="800000"/>
            <a:headEnd/>
            <a:tailEnd/>
          </a:ln>
        </p:spPr>
      </p:pic>
      <p:sp>
        <p:nvSpPr>
          <p:cNvPr id="10" name="Text Box 4"/>
          <p:cNvSpPr txBox="1">
            <a:spLocks noChangeArrowheads="1"/>
          </p:cNvSpPr>
          <p:nvPr/>
        </p:nvSpPr>
        <p:spPr bwMode="auto">
          <a:xfrm>
            <a:off x="7178399" y="2005855"/>
            <a:ext cx="2465332" cy="830997"/>
          </a:xfrm>
          <a:prstGeom prst="rect">
            <a:avLst/>
          </a:prstGeom>
          <a:solidFill>
            <a:schemeClr val="bg1"/>
          </a:solidFill>
          <a:ln w="317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2400" dirty="0">
                <a:cs typeface="Arial" charset="0"/>
              </a:rPr>
              <a:t>RGA spectra very clean </a:t>
            </a:r>
            <a:r>
              <a:rPr lang="en-US" sz="2400">
                <a:cs typeface="Arial" charset="0"/>
              </a:rPr>
              <a:t>He signal</a:t>
            </a:r>
            <a:endParaRPr lang="en-US" sz="2400" dirty="0">
              <a:cs typeface="Arial" charset="0"/>
            </a:endParaRPr>
          </a:p>
        </p:txBody>
      </p:sp>
      <p:sp>
        <p:nvSpPr>
          <p:cNvPr id="3" name="TextBox 2"/>
          <p:cNvSpPr txBox="1"/>
          <p:nvPr/>
        </p:nvSpPr>
        <p:spPr>
          <a:xfrm>
            <a:off x="865028" y="945832"/>
            <a:ext cx="4546142" cy="461665"/>
          </a:xfrm>
          <a:prstGeom prst="rect">
            <a:avLst/>
          </a:prstGeom>
          <a:noFill/>
        </p:spPr>
        <p:txBody>
          <a:bodyPr wrap="square" rtlCol="0">
            <a:spAutoFit/>
          </a:bodyPr>
          <a:lstStyle/>
          <a:p>
            <a:r>
              <a:rPr lang="en-US" sz="2400" dirty="0"/>
              <a:t>Before purification with </a:t>
            </a:r>
            <a:r>
              <a:rPr lang="en-US" sz="2400" dirty="0" err="1"/>
              <a:t>cryo</a:t>
            </a:r>
            <a:r>
              <a:rPr lang="en-US" sz="2400" dirty="0"/>
              <a:t>-pump</a:t>
            </a:r>
          </a:p>
        </p:txBody>
      </p:sp>
      <p:sp>
        <p:nvSpPr>
          <p:cNvPr id="11" name="TextBox 10"/>
          <p:cNvSpPr txBox="1"/>
          <p:nvPr/>
        </p:nvSpPr>
        <p:spPr>
          <a:xfrm>
            <a:off x="6780829" y="983972"/>
            <a:ext cx="4546142" cy="461665"/>
          </a:xfrm>
          <a:prstGeom prst="rect">
            <a:avLst/>
          </a:prstGeom>
          <a:noFill/>
        </p:spPr>
        <p:txBody>
          <a:bodyPr wrap="square" rtlCol="0">
            <a:spAutoFit/>
          </a:bodyPr>
          <a:lstStyle/>
          <a:p>
            <a:r>
              <a:rPr lang="en-US" sz="2400" dirty="0"/>
              <a:t>After purification with </a:t>
            </a:r>
            <a:r>
              <a:rPr lang="en-US" sz="2400" dirty="0" err="1"/>
              <a:t>cryo</a:t>
            </a:r>
            <a:r>
              <a:rPr lang="en-US" sz="2400" dirty="0"/>
              <a:t>-pump</a:t>
            </a:r>
          </a:p>
        </p:txBody>
      </p:sp>
    </p:spTree>
    <p:extLst>
      <p:ext uri="{BB962C8B-B14F-4D97-AF65-F5344CB8AC3E}">
        <p14:creationId xmlns:p14="http://schemas.microsoft.com/office/powerpoint/2010/main" val="2696460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30000" dirty="0"/>
              <a:t>3</a:t>
            </a:r>
            <a:r>
              <a:rPr lang="en-US" dirty="0"/>
              <a:t>He Open Cell Results </a:t>
            </a:r>
            <a:endParaRPr lang="en-US" baseline="30000" dirty="0"/>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23</a:t>
            </a:fld>
            <a:endParaRPr lang="en-US"/>
          </a:p>
        </p:txBody>
      </p:sp>
      <p:sp>
        <p:nvSpPr>
          <p:cNvPr id="8" name="TextBox 7"/>
          <p:cNvSpPr txBox="1"/>
          <p:nvPr/>
        </p:nvSpPr>
        <p:spPr>
          <a:xfrm>
            <a:off x="372140" y="1073889"/>
            <a:ext cx="6358269" cy="4893647"/>
          </a:xfrm>
          <a:prstGeom prst="rect">
            <a:avLst/>
          </a:prstGeom>
          <a:noFill/>
        </p:spPr>
        <p:txBody>
          <a:bodyPr wrap="square" rtlCol="0">
            <a:spAutoFit/>
          </a:bodyPr>
          <a:lstStyle/>
          <a:p>
            <a:pPr marL="285750" indent="-285750">
              <a:buFont typeface="Arial" charset="0"/>
              <a:buChar char="•"/>
            </a:pPr>
            <a:r>
              <a:rPr lang="en-US" sz="2400" baseline="30000" dirty="0"/>
              <a:t>3</a:t>
            </a:r>
            <a:r>
              <a:rPr lang="en-US" sz="2400" dirty="0"/>
              <a:t>He pressure can be controlled with the cryo-pump temperature.</a:t>
            </a:r>
          </a:p>
          <a:p>
            <a:pPr marL="285750" indent="-285750">
              <a:buFont typeface="Arial" charset="0"/>
              <a:buChar char="•"/>
            </a:pPr>
            <a:endParaRPr lang="en-US" sz="2400" dirty="0"/>
          </a:p>
          <a:p>
            <a:pPr marL="285750" indent="-285750">
              <a:buFont typeface="Arial" charset="0"/>
              <a:buChar char="•"/>
            </a:pPr>
            <a:r>
              <a:rPr lang="en-US" sz="2400" dirty="0"/>
              <a:t>Polarizations have been measured &gt;80% at       2 Torr and high pressures have similar results.</a:t>
            </a:r>
          </a:p>
          <a:p>
            <a:pPr marL="285750" indent="-285750">
              <a:buFont typeface="Arial" charset="0"/>
              <a:buChar char="•"/>
            </a:pPr>
            <a:endParaRPr lang="en-US" sz="2400" dirty="0"/>
          </a:p>
          <a:p>
            <a:pPr marL="285750" indent="-285750">
              <a:buFont typeface="Arial" charset="0"/>
              <a:buChar char="•"/>
            </a:pPr>
            <a:r>
              <a:rPr lang="en-US" sz="2400" dirty="0"/>
              <a:t>Relaxation time of 30 s measured in open cell.  Relaxation rate is limited by metal surfaces in pneumatic valve and gas contamination.</a:t>
            </a:r>
          </a:p>
          <a:p>
            <a:pPr marL="285750" indent="-285750">
              <a:buFont typeface="Arial" charset="0"/>
              <a:buChar char="•"/>
            </a:pPr>
            <a:endParaRPr lang="en-US" sz="2400" dirty="0"/>
          </a:p>
          <a:p>
            <a:pPr marL="285750" indent="-285750">
              <a:buFont typeface="Arial" charset="0"/>
              <a:buChar char="•"/>
            </a:pPr>
            <a:r>
              <a:rPr lang="en-US" sz="2400" dirty="0"/>
              <a:t>Valve construction and open cell design will be optimized to improve relaxation rate and maximum polarization.</a:t>
            </a:r>
          </a:p>
        </p:txBody>
      </p:sp>
      <p:pic>
        <p:nvPicPr>
          <p:cNvPr id="3" name="Picture 2">
            <a:extLst>
              <a:ext uri="{FF2B5EF4-FFF2-40B4-BE49-F238E27FC236}">
                <a16:creationId xmlns:a16="http://schemas.microsoft.com/office/drawing/2014/main" id="{1B93E132-D344-42EB-BA4E-57B3FB3BBFF9}"/>
              </a:ext>
            </a:extLst>
          </p:cNvPr>
          <p:cNvPicPr>
            <a:picLocks noChangeAspect="1"/>
          </p:cNvPicPr>
          <p:nvPr/>
        </p:nvPicPr>
        <p:blipFill>
          <a:blip r:embed="rId2"/>
          <a:stretch>
            <a:fillRect/>
          </a:stretch>
        </p:blipFill>
        <p:spPr>
          <a:xfrm>
            <a:off x="7298142" y="779221"/>
            <a:ext cx="4529138" cy="5638800"/>
          </a:xfrm>
          <a:prstGeom prst="rect">
            <a:avLst/>
          </a:prstGeom>
        </p:spPr>
      </p:pic>
    </p:spTree>
    <p:extLst>
      <p:ext uri="{BB962C8B-B14F-4D97-AF65-F5344CB8AC3E}">
        <p14:creationId xmlns:p14="http://schemas.microsoft.com/office/powerpoint/2010/main" val="1820395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High Speed Pulsed </a:t>
            </a:r>
            <a:r>
              <a:rPr lang="en-US" baseline="30000" dirty="0"/>
              <a:t>3</a:t>
            </a:r>
            <a:r>
              <a:rPr lang="en-US" dirty="0"/>
              <a:t>He Valve</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24</a:t>
            </a:fld>
            <a:endParaRPr lang="en-US"/>
          </a:p>
        </p:txBody>
      </p:sp>
      <p:sp>
        <p:nvSpPr>
          <p:cNvPr id="3" name="TextBox 2"/>
          <p:cNvSpPr txBox="1"/>
          <p:nvPr/>
        </p:nvSpPr>
        <p:spPr>
          <a:xfrm>
            <a:off x="483765" y="690133"/>
            <a:ext cx="7109670" cy="1815882"/>
          </a:xfrm>
          <a:prstGeom prst="rect">
            <a:avLst/>
          </a:prstGeom>
          <a:noFill/>
        </p:spPr>
        <p:txBody>
          <a:bodyPr wrap="square" rtlCol="0">
            <a:spAutoFit/>
          </a:bodyPr>
          <a:lstStyle/>
          <a:p>
            <a:pPr marL="285750" indent="-285750">
              <a:buFont typeface="Arial" charset="0"/>
              <a:buChar char="•"/>
            </a:pPr>
            <a:r>
              <a:rPr lang="en-US" sz="2400" dirty="0"/>
              <a:t>Pulsed current causes valve to open by Lorentz Force to the conducting plate in high magnetic field.</a:t>
            </a:r>
          </a:p>
          <a:p>
            <a:pPr marL="285750" indent="-285750">
              <a:buFont typeface="Arial" charset="0"/>
              <a:buChar char="•"/>
            </a:pPr>
            <a:endParaRPr lang="en-US" sz="1200" dirty="0"/>
          </a:p>
          <a:p>
            <a:pPr marL="285750" indent="-285750">
              <a:buFont typeface="Arial" charset="0"/>
              <a:buChar char="•"/>
            </a:pPr>
            <a:r>
              <a:rPr lang="en-US" sz="2400" dirty="0"/>
              <a:t>Valve design has successful long-term operation in OPPIS: B=3 T, I=100 A, L=5 cm, F=15 N, </a:t>
            </a:r>
            <a:r>
              <a:rPr lang="el-GR" sz="2400" dirty="0"/>
              <a:t>τ</a:t>
            </a:r>
            <a:r>
              <a:rPr lang="en-US" sz="2400" dirty="0"/>
              <a:t>=100</a:t>
            </a:r>
            <a:r>
              <a:rPr lang="el-GR" sz="2400" dirty="0"/>
              <a:t>µ</a:t>
            </a:r>
            <a:r>
              <a:rPr lang="en-US" sz="2400" dirty="0"/>
              <a:t>s. </a:t>
            </a:r>
          </a:p>
        </p:txBody>
      </p:sp>
      <p:pic>
        <p:nvPicPr>
          <p:cNvPr id="10" name="Picture 9"/>
          <p:cNvPicPr>
            <a:picLocks noChangeAspect="1"/>
          </p:cNvPicPr>
          <p:nvPr/>
        </p:nvPicPr>
        <p:blipFill>
          <a:blip r:embed="rId2"/>
          <a:stretch>
            <a:fillRect/>
          </a:stretch>
        </p:blipFill>
        <p:spPr>
          <a:xfrm>
            <a:off x="1503283" y="2592807"/>
            <a:ext cx="3219108" cy="701796"/>
          </a:xfrm>
          <a:prstGeom prst="rect">
            <a:avLst/>
          </a:prstGeom>
        </p:spPr>
      </p:pic>
      <p:pic>
        <p:nvPicPr>
          <p:cNvPr id="13" name="Content Placeholder 3"/>
          <p:cNvPicPr>
            <a:picLocks noChangeAspect="1"/>
          </p:cNvPicPr>
          <p:nvPr/>
        </p:nvPicPr>
        <p:blipFill rotWithShape="1">
          <a:blip r:embed="rId3" cstate="hqprint">
            <a:extLst>
              <a:ext uri="{28A0092B-C50C-407E-A947-70E740481C1C}">
                <a14:useLocalDpi xmlns:a14="http://schemas.microsoft.com/office/drawing/2010/main"/>
              </a:ext>
            </a:extLst>
          </a:blip>
          <a:srcRect t="15864" b="5347"/>
          <a:stretch/>
        </p:blipFill>
        <p:spPr>
          <a:xfrm>
            <a:off x="7469610" y="567842"/>
            <a:ext cx="4581525" cy="2377440"/>
          </a:xfrm>
          <a:prstGeom prst="rect">
            <a:avLst/>
          </a:prstGeom>
          <a:ln w="3175">
            <a:solidFill>
              <a:srgbClr val="000000"/>
            </a:solidFill>
            <a:miter lim="800000"/>
            <a:headEnd/>
            <a:tailEnd/>
          </a:ln>
        </p:spPr>
      </p:pic>
      <p:pic>
        <p:nvPicPr>
          <p:cNvPr id="9" name="Picture 8">
            <a:extLst>
              <a:ext uri="{FF2B5EF4-FFF2-40B4-BE49-F238E27FC236}">
                <a16:creationId xmlns:a16="http://schemas.microsoft.com/office/drawing/2014/main" id="{927C2D2D-B3BD-4261-AECC-9C55C405CA91}"/>
              </a:ext>
            </a:extLst>
          </p:cNvPr>
          <p:cNvPicPr>
            <a:picLocks noChangeAspect="1"/>
          </p:cNvPicPr>
          <p:nvPr/>
        </p:nvPicPr>
        <p:blipFill>
          <a:blip r:embed="rId4"/>
          <a:stretch>
            <a:fillRect/>
          </a:stretch>
        </p:blipFill>
        <p:spPr>
          <a:xfrm>
            <a:off x="6667499" y="2735709"/>
            <a:ext cx="5383635" cy="3872111"/>
          </a:xfrm>
          <a:prstGeom prst="rect">
            <a:avLst/>
          </a:prstGeom>
        </p:spPr>
      </p:pic>
      <p:pic>
        <p:nvPicPr>
          <p:cNvPr id="11" name="Picture 10">
            <a:extLst>
              <a:ext uri="{FF2B5EF4-FFF2-40B4-BE49-F238E27FC236}">
                <a16:creationId xmlns:a16="http://schemas.microsoft.com/office/drawing/2014/main" id="{5EC21235-73AD-4950-873D-D6A1248A2657}"/>
              </a:ext>
            </a:extLst>
          </p:cNvPr>
          <p:cNvPicPr>
            <a:picLocks noChangeAspect="1"/>
          </p:cNvPicPr>
          <p:nvPr/>
        </p:nvPicPr>
        <p:blipFill rotWithShape="1">
          <a:blip r:embed="rId5"/>
          <a:srcRect l="20295" t="17785" r="12040" b="19969"/>
          <a:stretch/>
        </p:blipFill>
        <p:spPr>
          <a:xfrm>
            <a:off x="792494" y="3337761"/>
            <a:ext cx="4640686" cy="3248480"/>
          </a:xfrm>
          <a:prstGeom prst="rect">
            <a:avLst/>
          </a:prstGeom>
        </p:spPr>
      </p:pic>
    </p:spTree>
    <p:extLst>
      <p:ext uri="{BB962C8B-B14F-4D97-AF65-F5344CB8AC3E}">
        <p14:creationId xmlns:p14="http://schemas.microsoft.com/office/powerpoint/2010/main" val="155354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High Speed Pulsed </a:t>
            </a:r>
            <a:r>
              <a:rPr lang="en-US" baseline="30000" dirty="0"/>
              <a:t>3</a:t>
            </a:r>
            <a:r>
              <a:rPr lang="en-US" dirty="0"/>
              <a:t>He Valve</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25</a:t>
            </a:fld>
            <a:endParaRPr lang="en-US"/>
          </a:p>
        </p:txBody>
      </p:sp>
      <p:sp>
        <p:nvSpPr>
          <p:cNvPr id="3" name="TextBox 2"/>
          <p:cNvSpPr txBox="1"/>
          <p:nvPr/>
        </p:nvSpPr>
        <p:spPr>
          <a:xfrm>
            <a:off x="1636290" y="690133"/>
            <a:ext cx="9622260" cy="1015663"/>
          </a:xfrm>
          <a:prstGeom prst="rect">
            <a:avLst/>
          </a:prstGeom>
          <a:noFill/>
        </p:spPr>
        <p:txBody>
          <a:bodyPr wrap="square" rtlCol="0">
            <a:spAutoFit/>
          </a:bodyPr>
          <a:lstStyle/>
          <a:p>
            <a:pPr marL="285750" indent="-285750">
              <a:buFont typeface="Arial" charset="0"/>
              <a:buChar char="•"/>
            </a:pPr>
            <a:r>
              <a:rPr lang="en-US" sz="2400" dirty="0"/>
              <a:t>Test of high speed pulsed valve in a 2.5 T field in the OPPIS solenoid.</a:t>
            </a:r>
          </a:p>
          <a:p>
            <a:pPr marL="285750" indent="-285750">
              <a:buFont typeface="Arial" charset="0"/>
              <a:buChar char="•"/>
            </a:pPr>
            <a:endParaRPr lang="en-US" sz="1200" dirty="0"/>
          </a:p>
          <a:p>
            <a:pPr marL="285750" indent="-285750">
              <a:buFont typeface="Arial" charset="0"/>
              <a:buChar char="•"/>
            </a:pPr>
            <a:r>
              <a:rPr lang="en-US" sz="2400" dirty="0"/>
              <a:t>B = 2.5 T, I = 12 A, </a:t>
            </a:r>
            <a:r>
              <a:rPr lang="en-US" sz="2400" baseline="30000" dirty="0"/>
              <a:t>3</a:t>
            </a:r>
            <a:r>
              <a:rPr lang="en-US" sz="2400" dirty="0"/>
              <a:t>He reservoir pressure = 2 Torr</a:t>
            </a:r>
          </a:p>
        </p:txBody>
      </p:sp>
      <p:grpSp>
        <p:nvGrpSpPr>
          <p:cNvPr id="14" name="Group 13">
            <a:extLst>
              <a:ext uri="{FF2B5EF4-FFF2-40B4-BE49-F238E27FC236}">
                <a16:creationId xmlns:a16="http://schemas.microsoft.com/office/drawing/2014/main" id="{0206F7EB-CAA5-4521-8136-4A326BE03C91}"/>
              </a:ext>
            </a:extLst>
          </p:cNvPr>
          <p:cNvGrpSpPr/>
          <p:nvPr/>
        </p:nvGrpSpPr>
        <p:grpSpPr>
          <a:xfrm>
            <a:off x="2098651" y="1828087"/>
            <a:ext cx="6413548" cy="4487961"/>
            <a:chOff x="2889226" y="1828087"/>
            <a:chExt cx="6413548" cy="4487961"/>
          </a:xfrm>
        </p:grpSpPr>
        <p:pic>
          <p:nvPicPr>
            <p:cNvPr id="7" name="Picture 6">
              <a:extLst>
                <a:ext uri="{FF2B5EF4-FFF2-40B4-BE49-F238E27FC236}">
                  <a16:creationId xmlns:a16="http://schemas.microsoft.com/office/drawing/2014/main" id="{750FC55C-C1FA-412B-8848-598357B0F36E}"/>
                </a:ext>
              </a:extLst>
            </p:cNvPr>
            <p:cNvPicPr>
              <a:picLocks noChangeAspect="1"/>
            </p:cNvPicPr>
            <p:nvPr/>
          </p:nvPicPr>
          <p:blipFill>
            <a:blip r:embed="rId2"/>
            <a:stretch>
              <a:fillRect/>
            </a:stretch>
          </p:blipFill>
          <p:spPr>
            <a:xfrm>
              <a:off x="2889226" y="1828087"/>
              <a:ext cx="6413548" cy="4450466"/>
            </a:xfrm>
            <a:prstGeom prst="rect">
              <a:avLst/>
            </a:prstGeom>
          </p:spPr>
        </p:pic>
        <p:sp>
          <p:nvSpPr>
            <p:cNvPr id="8" name="Rectangle 7">
              <a:extLst>
                <a:ext uri="{FF2B5EF4-FFF2-40B4-BE49-F238E27FC236}">
                  <a16:creationId xmlns:a16="http://schemas.microsoft.com/office/drawing/2014/main" id="{EDE8B4BD-F8F1-454C-946F-D22A88466442}"/>
                </a:ext>
              </a:extLst>
            </p:cNvPr>
            <p:cNvSpPr/>
            <p:nvPr/>
          </p:nvSpPr>
          <p:spPr>
            <a:xfrm>
              <a:off x="6647398" y="6045970"/>
              <a:ext cx="333375" cy="201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28803DC-E043-42EA-B8EC-5B0FB3DD1839}"/>
                </a:ext>
              </a:extLst>
            </p:cNvPr>
            <p:cNvSpPr txBox="1"/>
            <p:nvPr/>
          </p:nvSpPr>
          <p:spPr>
            <a:xfrm>
              <a:off x="6582476" y="5977494"/>
              <a:ext cx="398297" cy="338554"/>
            </a:xfrm>
            <a:prstGeom prst="rect">
              <a:avLst/>
            </a:prstGeom>
            <a:noFill/>
          </p:spPr>
          <p:txBody>
            <a:bodyPr wrap="square" rtlCol="0">
              <a:spAutoFit/>
            </a:bodyPr>
            <a:lstStyle/>
            <a:p>
              <a:r>
                <a:rPr lang="en-US" sz="1600" dirty="0"/>
                <a:t>µs</a:t>
              </a:r>
            </a:p>
          </p:txBody>
        </p:sp>
      </p:grpSp>
      <p:sp>
        <p:nvSpPr>
          <p:cNvPr id="15" name="TextBox 14">
            <a:extLst>
              <a:ext uri="{FF2B5EF4-FFF2-40B4-BE49-F238E27FC236}">
                <a16:creationId xmlns:a16="http://schemas.microsoft.com/office/drawing/2014/main" id="{39E2BC65-B6D2-489E-B356-B876E1656CD5}"/>
              </a:ext>
            </a:extLst>
          </p:cNvPr>
          <p:cNvSpPr txBox="1"/>
          <p:nvPr/>
        </p:nvSpPr>
        <p:spPr>
          <a:xfrm>
            <a:off x="9105900" y="4737468"/>
            <a:ext cx="2854292" cy="1569660"/>
          </a:xfrm>
          <a:prstGeom prst="rect">
            <a:avLst/>
          </a:prstGeom>
          <a:noFill/>
        </p:spPr>
        <p:txBody>
          <a:bodyPr wrap="square" rtlCol="0">
            <a:spAutoFit/>
          </a:bodyPr>
          <a:lstStyle/>
          <a:p>
            <a:r>
              <a:rPr lang="en-US" sz="2400" dirty="0"/>
              <a:t>*Actual valve open time will be longer than the electric current pulse width.</a:t>
            </a:r>
          </a:p>
        </p:txBody>
      </p:sp>
    </p:spTree>
    <p:extLst>
      <p:ext uri="{BB962C8B-B14F-4D97-AF65-F5344CB8AC3E}">
        <p14:creationId xmlns:p14="http://schemas.microsoft.com/office/powerpoint/2010/main" val="3668578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347"/>
            <a:ext cx="12192000" cy="643171"/>
          </a:xfrm>
        </p:spPr>
        <p:txBody>
          <a:bodyPr>
            <a:normAutofit/>
          </a:bodyPr>
          <a:lstStyle/>
          <a:p>
            <a:r>
              <a:rPr lang="en-US" sz="3600" b="1" dirty="0"/>
              <a:t>Gas Ionization Cell for Electron Beam Tests </a:t>
            </a:r>
            <a:r>
              <a:rPr lang="en-US" sz="3600" dirty="0"/>
              <a:t>in</a:t>
            </a:r>
            <a:r>
              <a:rPr lang="en-US" sz="3600" b="1" dirty="0"/>
              <a:t> the BNL </a:t>
            </a:r>
            <a:r>
              <a:rPr lang="en-US" sz="3600" b="1" dirty="0" err="1"/>
              <a:t>TestEBIS</a:t>
            </a:r>
            <a:endParaRPr lang="en-US" sz="3600" b="1" dirty="0"/>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26</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5762" y="1263970"/>
            <a:ext cx="11806238" cy="367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782050" y="2844311"/>
            <a:ext cx="3409950" cy="209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5724578-8197-47CB-8A3F-5455B1281844}"/>
              </a:ext>
            </a:extLst>
          </p:cNvPr>
          <p:cNvPicPr>
            <a:picLocks noChangeAspect="1"/>
          </p:cNvPicPr>
          <p:nvPr/>
        </p:nvPicPr>
        <p:blipFill>
          <a:blip r:embed="rId5"/>
          <a:stretch>
            <a:fillRect/>
          </a:stretch>
        </p:blipFill>
        <p:spPr>
          <a:xfrm>
            <a:off x="-1" y="578602"/>
            <a:ext cx="6410325" cy="2236024"/>
          </a:xfrm>
          <a:prstGeom prst="rect">
            <a:avLst/>
          </a:prstGeom>
        </p:spPr>
      </p:pic>
      <p:sp>
        <p:nvSpPr>
          <p:cNvPr id="11" name="TextBox 10">
            <a:extLst>
              <a:ext uri="{FF2B5EF4-FFF2-40B4-BE49-F238E27FC236}">
                <a16:creationId xmlns:a16="http://schemas.microsoft.com/office/drawing/2014/main" id="{A83453E0-9D01-40ED-B77B-28A928F02029}"/>
              </a:ext>
            </a:extLst>
          </p:cNvPr>
          <p:cNvSpPr txBox="1"/>
          <p:nvPr/>
        </p:nvSpPr>
        <p:spPr>
          <a:xfrm>
            <a:off x="479385" y="5080259"/>
            <a:ext cx="10242629"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46 cm long, 1 cm diameter gas ionization cell</a:t>
            </a:r>
          </a:p>
          <a:p>
            <a:pPr marL="342900" indent="-342900">
              <a:buFont typeface="Arial" panose="020B0604020202020204" pitchFamily="34" charset="0"/>
              <a:buChar char="•"/>
            </a:pPr>
            <a:r>
              <a:rPr lang="en-US" sz="2400" dirty="0"/>
              <a:t>3 cm long, 0.5 cm diameter down stream barrier (blue)</a:t>
            </a:r>
          </a:p>
          <a:p>
            <a:pPr marL="285750" indent="-285750">
              <a:buFont typeface="Arial" charset="0"/>
              <a:buChar char="•"/>
            </a:pPr>
            <a:r>
              <a:rPr lang="en-US" sz="2400" dirty="0"/>
              <a:t>Electron beams of 6 Amps were successfully propagated through the assembly.</a:t>
            </a:r>
          </a:p>
        </p:txBody>
      </p:sp>
      <p:sp>
        <p:nvSpPr>
          <p:cNvPr id="8" name="Oval 7">
            <a:extLst>
              <a:ext uri="{FF2B5EF4-FFF2-40B4-BE49-F238E27FC236}">
                <a16:creationId xmlns:a16="http://schemas.microsoft.com/office/drawing/2014/main" id="{38F37F63-7DC1-4FD7-A107-EDA0DE5F7B4A}"/>
              </a:ext>
            </a:extLst>
          </p:cNvPr>
          <p:cNvSpPr/>
          <p:nvPr/>
        </p:nvSpPr>
        <p:spPr>
          <a:xfrm>
            <a:off x="2295525" y="1800225"/>
            <a:ext cx="1228725" cy="2952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346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Extended EBIS Parameters</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27</a:t>
            </a:fld>
            <a:endParaRPr lang="en-US"/>
          </a:p>
        </p:txBody>
      </p:sp>
      <p:pic>
        <p:nvPicPr>
          <p:cNvPr id="7" name="Picture 6"/>
          <p:cNvPicPr/>
          <p:nvPr/>
        </p:nvPicPr>
        <p:blipFill>
          <a:blip r:embed="rId3">
            <a:extLst>
              <a:ext uri="{28A0092B-C50C-407E-A947-70E740481C1C}">
                <a14:useLocalDpi xmlns:a14="http://schemas.microsoft.com/office/drawing/2010/main"/>
              </a:ext>
            </a:extLst>
          </a:blip>
          <a:stretch>
            <a:fillRect/>
          </a:stretch>
        </p:blipFill>
        <p:spPr>
          <a:xfrm>
            <a:off x="2563998" y="1809947"/>
            <a:ext cx="8209050" cy="3380197"/>
          </a:xfrm>
          <a:prstGeom prst="rect">
            <a:avLst/>
          </a:prstGeom>
        </p:spPr>
      </p:pic>
      <p:sp>
        <p:nvSpPr>
          <p:cNvPr id="8" name="TextBox 7"/>
          <p:cNvSpPr txBox="1"/>
          <p:nvPr/>
        </p:nvSpPr>
        <p:spPr>
          <a:xfrm>
            <a:off x="4012652" y="1460626"/>
            <a:ext cx="667820" cy="461665"/>
          </a:xfrm>
          <a:prstGeom prst="rect">
            <a:avLst/>
          </a:prstGeom>
          <a:noFill/>
        </p:spPr>
        <p:txBody>
          <a:bodyPr wrap="square" rtlCol="0">
            <a:spAutoFit/>
          </a:bodyPr>
          <a:lstStyle/>
          <a:p>
            <a:r>
              <a:rPr lang="en-US" sz="2400"/>
              <a:t>5 T</a:t>
            </a:r>
          </a:p>
        </p:txBody>
      </p:sp>
      <p:sp>
        <p:nvSpPr>
          <p:cNvPr id="9" name="TextBox 8"/>
          <p:cNvSpPr txBox="1"/>
          <p:nvPr/>
        </p:nvSpPr>
        <p:spPr>
          <a:xfrm>
            <a:off x="6668523" y="1460626"/>
            <a:ext cx="667820" cy="461665"/>
          </a:xfrm>
          <a:prstGeom prst="rect">
            <a:avLst/>
          </a:prstGeom>
          <a:noFill/>
        </p:spPr>
        <p:txBody>
          <a:bodyPr wrap="square" rtlCol="0">
            <a:spAutoFit/>
          </a:bodyPr>
          <a:lstStyle/>
          <a:p>
            <a:r>
              <a:rPr lang="en-US" sz="2400"/>
              <a:t>5 T</a:t>
            </a:r>
          </a:p>
        </p:txBody>
      </p:sp>
      <p:sp>
        <p:nvSpPr>
          <p:cNvPr id="10" name="TextBox 9"/>
          <p:cNvSpPr txBox="1"/>
          <p:nvPr/>
        </p:nvSpPr>
        <p:spPr>
          <a:xfrm>
            <a:off x="231449" y="3215060"/>
            <a:ext cx="3390049" cy="1569660"/>
          </a:xfrm>
          <a:prstGeom prst="rect">
            <a:avLst/>
          </a:prstGeom>
          <a:noFill/>
        </p:spPr>
        <p:txBody>
          <a:bodyPr wrap="square" rtlCol="0">
            <a:spAutoFit/>
          </a:bodyPr>
          <a:lstStyle/>
          <a:p>
            <a:r>
              <a:rPr lang="en-US" sz="2400" u="sng" dirty="0"/>
              <a:t>Electron Beam</a:t>
            </a:r>
          </a:p>
          <a:p>
            <a:r>
              <a:rPr lang="en-US" sz="2400" dirty="0"/>
              <a:t>1 mm diameter</a:t>
            </a:r>
          </a:p>
          <a:p>
            <a:r>
              <a:rPr lang="en-US" sz="2400" dirty="0"/>
              <a:t>10 Amp</a:t>
            </a:r>
          </a:p>
          <a:p>
            <a:r>
              <a:rPr lang="en-US" sz="2400" dirty="0"/>
              <a:t>10 </a:t>
            </a:r>
            <a:r>
              <a:rPr lang="en-US" sz="2400" dirty="0" err="1"/>
              <a:t>keV</a:t>
            </a:r>
            <a:r>
              <a:rPr lang="en-US" sz="2400" dirty="0"/>
              <a:t> (actual 20-30 </a:t>
            </a:r>
            <a:r>
              <a:rPr lang="en-US" sz="2400" dirty="0" err="1"/>
              <a:t>keV</a:t>
            </a:r>
            <a:r>
              <a:rPr lang="en-US" sz="2400" dirty="0"/>
              <a:t>)</a:t>
            </a:r>
          </a:p>
        </p:txBody>
      </p:sp>
      <p:sp>
        <p:nvSpPr>
          <p:cNvPr id="11" name="TextBox 10"/>
          <p:cNvSpPr txBox="1"/>
          <p:nvPr/>
        </p:nvSpPr>
        <p:spPr>
          <a:xfrm>
            <a:off x="273576" y="5465816"/>
            <a:ext cx="6728857" cy="830997"/>
          </a:xfrm>
          <a:prstGeom prst="rect">
            <a:avLst/>
          </a:prstGeom>
          <a:noFill/>
        </p:spPr>
        <p:txBody>
          <a:bodyPr wrap="square" rtlCol="0">
            <a:spAutoFit/>
          </a:bodyPr>
          <a:lstStyle/>
          <a:p>
            <a:r>
              <a:rPr lang="en-US" sz="2400" dirty="0"/>
              <a:t>Charge Capacity = ~10</a:t>
            </a:r>
            <a:r>
              <a:rPr lang="en-US" sz="2400" baseline="30000" dirty="0"/>
              <a:t>12</a:t>
            </a:r>
            <a:r>
              <a:rPr lang="en-US" sz="2400" dirty="0"/>
              <a:t> elementary charges</a:t>
            </a:r>
          </a:p>
          <a:p>
            <a:r>
              <a:rPr lang="en-US" sz="2400" baseline="30000" dirty="0"/>
              <a:t>3</a:t>
            </a:r>
            <a:r>
              <a:rPr lang="en-US" sz="2400" dirty="0"/>
              <a:t>He++ Capacity = ~ 2.5x10</a:t>
            </a:r>
            <a:r>
              <a:rPr lang="en-US" sz="2400" baseline="30000" dirty="0"/>
              <a:t>11</a:t>
            </a:r>
            <a:r>
              <a:rPr lang="en-US" sz="2400" dirty="0"/>
              <a:t> </a:t>
            </a:r>
            <a:r>
              <a:rPr lang="en-US" sz="2400" baseline="30000" dirty="0"/>
              <a:t>3</a:t>
            </a:r>
            <a:r>
              <a:rPr lang="en-US" sz="2400" dirty="0"/>
              <a:t>He++ </a:t>
            </a:r>
          </a:p>
        </p:txBody>
      </p:sp>
      <p:sp>
        <p:nvSpPr>
          <p:cNvPr id="12" name="TextBox 11"/>
          <p:cNvSpPr txBox="1"/>
          <p:nvPr/>
        </p:nvSpPr>
        <p:spPr>
          <a:xfrm>
            <a:off x="231449" y="871970"/>
            <a:ext cx="2762418" cy="830997"/>
          </a:xfrm>
          <a:prstGeom prst="rect">
            <a:avLst/>
          </a:prstGeom>
          <a:noFill/>
        </p:spPr>
        <p:txBody>
          <a:bodyPr wrap="square" rtlCol="0">
            <a:spAutoFit/>
          </a:bodyPr>
          <a:lstStyle/>
          <a:p>
            <a:r>
              <a:rPr lang="en-US" sz="2400"/>
              <a:t>Maximum EBIS pulse time = 200 </a:t>
            </a:r>
            <a:r>
              <a:rPr lang="en-US" sz="2400" dirty="0" err="1"/>
              <a:t>ms</a:t>
            </a:r>
            <a:endParaRPr lang="en-US" sz="2400" dirty="0"/>
          </a:p>
        </p:txBody>
      </p:sp>
      <p:sp>
        <p:nvSpPr>
          <p:cNvPr id="3" name="TextBox 2"/>
          <p:cNvSpPr txBox="1"/>
          <p:nvPr/>
        </p:nvSpPr>
        <p:spPr>
          <a:xfrm>
            <a:off x="7813075" y="687305"/>
            <a:ext cx="4678326" cy="1200329"/>
          </a:xfrm>
          <a:prstGeom prst="rect">
            <a:avLst/>
          </a:prstGeom>
          <a:noFill/>
        </p:spPr>
        <p:txBody>
          <a:bodyPr wrap="square" rtlCol="0">
            <a:spAutoFit/>
          </a:bodyPr>
          <a:lstStyle/>
          <a:p>
            <a:r>
              <a:rPr lang="en-US" sz="2400" u="sng" dirty="0"/>
              <a:t>Pressure</a:t>
            </a:r>
          </a:p>
          <a:p>
            <a:r>
              <a:rPr lang="en-US" sz="2400" dirty="0"/>
              <a:t>1x10</a:t>
            </a:r>
            <a:r>
              <a:rPr lang="en-US" sz="2400" baseline="30000" dirty="0"/>
              <a:t>-6</a:t>
            </a:r>
            <a:r>
              <a:rPr lang="en-US" sz="2400" dirty="0"/>
              <a:t> mbar during gas injection</a:t>
            </a:r>
          </a:p>
          <a:p>
            <a:r>
              <a:rPr lang="en-US" sz="2400" dirty="0"/>
              <a:t>1x10</a:t>
            </a:r>
            <a:r>
              <a:rPr lang="en-US" sz="2400" baseline="30000" dirty="0"/>
              <a:t>-10</a:t>
            </a:r>
            <a:r>
              <a:rPr lang="en-US" sz="2400" dirty="0"/>
              <a:t> mbar standard operation</a:t>
            </a:r>
          </a:p>
        </p:txBody>
      </p:sp>
    </p:spTree>
    <p:extLst>
      <p:ext uri="{BB962C8B-B14F-4D97-AF65-F5344CB8AC3E}">
        <p14:creationId xmlns:p14="http://schemas.microsoft.com/office/powerpoint/2010/main" val="399757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Initial Model of Gas Injection System</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28</a:t>
            </a:fld>
            <a:endParaRPr lang="en-US"/>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1264" y="2867141"/>
            <a:ext cx="4490736" cy="2966537"/>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t="13423" b="14215"/>
          <a:stretch/>
        </p:blipFill>
        <p:spPr>
          <a:xfrm>
            <a:off x="0" y="1078174"/>
            <a:ext cx="12192000" cy="1526961"/>
          </a:xfrm>
          <a:prstGeom prst="rect">
            <a:avLst/>
          </a:prstGeom>
        </p:spPr>
      </p:pic>
      <p:sp>
        <p:nvSpPr>
          <p:cNvPr id="19" name="TextBox 18"/>
          <p:cNvSpPr txBox="1"/>
          <p:nvPr/>
        </p:nvSpPr>
        <p:spPr>
          <a:xfrm>
            <a:off x="-1" y="1098359"/>
            <a:ext cx="2086584" cy="523220"/>
          </a:xfrm>
          <a:prstGeom prst="rect">
            <a:avLst/>
          </a:prstGeom>
          <a:noFill/>
        </p:spPr>
        <p:txBody>
          <a:bodyPr wrap="square" rtlCol="0">
            <a:spAutoFit/>
          </a:bodyPr>
          <a:lstStyle/>
          <a:p>
            <a:r>
              <a:rPr lang="en-US" sz="2800"/>
              <a:t>Ideal pumps</a:t>
            </a:r>
          </a:p>
        </p:txBody>
      </p:sp>
      <p:cxnSp>
        <p:nvCxnSpPr>
          <p:cNvPr id="20" name="Straight Arrow Connector 19"/>
          <p:cNvCxnSpPr>
            <a:cxnSpLocks noChangeAspect="1"/>
          </p:cNvCxnSpPr>
          <p:nvPr/>
        </p:nvCxnSpPr>
        <p:spPr>
          <a:xfrm>
            <a:off x="432543" y="1641764"/>
            <a:ext cx="67792" cy="50495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noChangeAspect="1"/>
          </p:cNvCxnSpPr>
          <p:nvPr/>
        </p:nvCxnSpPr>
        <p:spPr>
          <a:xfrm>
            <a:off x="885565" y="1558316"/>
            <a:ext cx="28713" cy="21387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noChangeAspect="1"/>
          </p:cNvCxnSpPr>
          <p:nvPr/>
        </p:nvCxnSpPr>
        <p:spPr>
          <a:xfrm>
            <a:off x="6053576" y="1467691"/>
            <a:ext cx="30956" cy="23058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204304" y="1104395"/>
            <a:ext cx="1075765" cy="369332"/>
          </a:xfrm>
          <a:prstGeom prst="rect">
            <a:avLst/>
          </a:prstGeom>
          <a:noFill/>
        </p:spPr>
        <p:txBody>
          <a:bodyPr wrap="square" rtlCol="0">
            <a:spAutoFit/>
          </a:bodyPr>
          <a:lstStyle/>
          <a:p>
            <a:r>
              <a:rPr lang="en-US"/>
              <a:t>Gas Pulse</a:t>
            </a:r>
          </a:p>
        </p:txBody>
      </p:sp>
      <p:sp>
        <p:nvSpPr>
          <p:cNvPr id="3" name="TextBox 2">
            <a:extLst>
              <a:ext uri="{FF2B5EF4-FFF2-40B4-BE49-F238E27FC236}">
                <a16:creationId xmlns:a16="http://schemas.microsoft.com/office/drawing/2014/main" id="{00D00F81-1D72-481F-8E41-E7ACA01355D1}"/>
              </a:ext>
            </a:extLst>
          </p:cNvPr>
          <p:cNvSpPr txBox="1"/>
          <p:nvPr/>
        </p:nvSpPr>
        <p:spPr>
          <a:xfrm>
            <a:off x="231808" y="3139244"/>
            <a:ext cx="7762877" cy="225106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t>30 cm long, 1 cm diameter gas ionization cell</a:t>
            </a:r>
          </a:p>
          <a:p>
            <a:pPr marL="285750" indent="-285750">
              <a:lnSpc>
                <a:spcPct val="150000"/>
              </a:lnSpc>
              <a:buFont typeface="Arial" charset="0"/>
              <a:buChar char="•"/>
            </a:pPr>
            <a:r>
              <a:rPr lang="en-US" sz="2400" dirty="0"/>
              <a:t>0.5 cm constrictions on either end of the ionization cell</a:t>
            </a:r>
          </a:p>
          <a:p>
            <a:pPr marL="285750" indent="-285750">
              <a:lnSpc>
                <a:spcPct val="150000"/>
              </a:lnSpc>
              <a:buFont typeface="Arial" charset="0"/>
              <a:buChar char="•"/>
            </a:pPr>
            <a:r>
              <a:rPr lang="en-US" sz="2400" dirty="0"/>
              <a:t>~5.8x10</a:t>
            </a:r>
            <a:r>
              <a:rPr lang="en-US" sz="2400" baseline="30000" dirty="0"/>
              <a:t>9</a:t>
            </a:r>
            <a:r>
              <a:rPr lang="en-US" sz="2400" dirty="0"/>
              <a:t> </a:t>
            </a:r>
            <a:r>
              <a:rPr lang="en-US" sz="2400" baseline="30000" dirty="0"/>
              <a:t>3</a:t>
            </a:r>
            <a:r>
              <a:rPr lang="en-US" sz="2400" dirty="0"/>
              <a:t>He molecules injected into 23.6 cm</a:t>
            </a:r>
            <a:r>
              <a:rPr lang="en-US" sz="2400" baseline="30000" dirty="0"/>
              <a:t>3</a:t>
            </a:r>
            <a:r>
              <a:rPr lang="en-US" sz="2400" dirty="0"/>
              <a:t> volume</a:t>
            </a:r>
          </a:p>
          <a:p>
            <a:pPr marL="285750" indent="-285750">
              <a:lnSpc>
                <a:spcPct val="150000"/>
              </a:lnSpc>
              <a:buFont typeface="Arial" charset="0"/>
              <a:buChar char="•"/>
            </a:pPr>
            <a:r>
              <a:rPr lang="en-US" sz="2400" dirty="0"/>
              <a:t>1x10</a:t>
            </a:r>
            <a:r>
              <a:rPr lang="en-US" sz="2400" baseline="30000" dirty="0"/>
              <a:t>-6</a:t>
            </a:r>
            <a:r>
              <a:rPr lang="en-US" sz="2400" dirty="0"/>
              <a:t> mbar pressure when diffused into ionization cell</a:t>
            </a:r>
            <a:endParaRPr lang="en-US" dirty="0"/>
          </a:p>
        </p:txBody>
      </p:sp>
    </p:spTree>
    <p:extLst>
      <p:ext uri="{BB962C8B-B14F-4D97-AF65-F5344CB8AC3E}">
        <p14:creationId xmlns:p14="http://schemas.microsoft.com/office/powerpoint/2010/main" val="1674416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MolFlow</a:t>
            </a:r>
            <a:r>
              <a:rPr lang="en-US" b="1" dirty="0"/>
              <a:t> Model of Gas Diffusion (2ms)</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29</a:t>
            </a:fld>
            <a:endParaRPr lang="en-US"/>
          </a:p>
        </p:txBody>
      </p:sp>
      <p:sp>
        <p:nvSpPr>
          <p:cNvPr id="7"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5388" y="731951"/>
            <a:ext cx="9563430" cy="354599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0" y="2552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9" descr="../../Bi-weekly%203He%20meetings/2017-03-31/images%20for%202017-03-31%20meeting/color%20scale.PNG"/>
          <p:cNvPicPr/>
          <p:nvPr/>
        </p:nvPicPr>
        <p:blipFill>
          <a:blip r:embed="rId4">
            <a:extLst>
              <a:ext uri="{28A0092B-C50C-407E-A947-70E740481C1C}">
                <a14:useLocalDpi xmlns:a14="http://schemas.microsoft.com/office/drawing/2010/main"/>
              </a:ext>
            </a:extLst>
          </a:blip>
          <a:srcRect/>
          <a:stretch>
            <a:fillRect/>
          </a:stretch>
        </p:blipFill>
        <p:spPr bwMode="auto">
          <a:xfrm>
            <a:off x="3104202" y="4274897"/>
            <a:ext cx="4922405" cy="683137"/>
          </a:xfrm>
          <a:prstGeom prst="rect">
            <a:avLst/>
          </a:prstGeom>
          <a:noFill/>
          <a:ln>
            <a:noFill/>
          </a:ln>
        </p:spPr>
      </p:pic>
      <p:sp>
        <p:nvSpPr>
          <p:cNvPr id="11" name="TextBox 10"/>
          <p:cNvSpPr txBox="1"/>
          <p:nvPr/>
        </p:nvSpPr>
        <p:spPr>
          <a:xfrm>
            <a:off x="2586208" y="5462629"/>
            <a:ext cx="7019584" cy="830997"/>
          </a:xfrm>
          <a:prstGeom prst="rect">
            <a:avLst/>
          </a:prstGeom>
          <a:noFill/>
        </p:spPr>
        <p:txBody>
          <a:bodyPr wrap="square" rtlCol="0">
            <a:spAutoFit/>
          </a:bodyPr>
          <a:lstStyle/>
          <a:p>
            <a:r>
              <a:rPr lang="en-US" sz="2400" dirty="0"/>
              <a:t>Simulation is paused 2 </a:t>
            </a:r>
            <a:r>
              <a:rPr lang="en-US" sz="2400" dirty="0" err="1"/>
              <a:t>ms</a:t>
            </a:r>
            <a:r>
              <a:rPr lang="en-US" sz="2400" dirty="0"/>
              <a:t> after injection when </a:t>
            </a:r>
            <a:r>
              <a:rPr lang="en-US" sz="2400" baseline="30000" dirty="0"/>
              <a:t>3</a:t>
            </a:r>
            <a:r>
              <a:rPr lang="en-US" sz="2400" dirty="0"/>
              <a:t>He gas is uniformly diffused in ionization region.</a:t>
            </a:r>
            <a:endParaRPr lang="en-US" dirty="0"/>
          </a:p>
        </p:txBody>
      </p:sp>
      <p:sp>
        <p:nvSpPr>
          <p:cNvPr id="9" name="TextBox 8"/>
          <p:cNvSpPr txBox="1"/>
          <p:nvPr/>
        </p:nvSpPr>
        <p:spPr>
          <a:xfrm>
            <a:off x="8003833" y="4592306"/>
            <a:ext cx="1045119" cy="369332"/>
          </a:xfrm>
          <a:prstGeom prst="rect">
            <a:avLst/>
          </a:prstGeom>
          <a:noFill/>
        </p:spPr>
        <p:txBody>
          <a:bodyPr wrap="square" rtlCol="0">
            <a:spAutoFit/>
          </a:bodyPr>
          <a:lstStyle/>
          <a:p>
            <a:r>
              <a:rPr lang="en-US" dirty="0"/>
              <a:t>mbar</a:t>
            </a:r>
          </a:p>
        </p:txBody>
      </p:sp>
    </p:spTree>
    <p:extLst>
      <p:ext uri="{BB962C8B-B14F-4D97-AF65-F5344CB8AC3E}">
        <p14:creationId xmlns:p14="http://schemas.microsoft.com/office/powerpoint/2010/main" val="1294489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Source Concept</a:t>
            </a:r>
          </a:p>
        </p:txBody>
      </p:sp>
      <p:sp>
        <p:nvSpPr>
          <p:cNvPr id="3" name="Content Placeholder 2"/>
          <p:cNvSpPr>
            <a:spLocks noGrp="1"/>
          </p:cNvSpPr>
          <p:nvPr>
            <p:ph idx="1"/>
          </p:nvPr>
        </p:nvSpPr>
        <p:spPr>
          <a:xfrm>
            <a:off x="838200" y="1339255"/>
            <a:ext cx="10515600" cy="4721303"/>
          </a:xfrm>
        </p:spPr>
        <p:txBody>
          <a:bodyPr/>
          <a:lstStyle/>
          <a:p>
            <a:pPr marL="0" indent="0">
              <a:buNone/>
            </a:pPr>
            <a:r>
              <a:rPr lang="en-US" dirty="0"/>
              <a:t>Identified as high priority R&amp;D for EIC by EICAC review in 2009, Office of Nuclear Physics Community Review in 2017, and the 2018 assessment of the US National Academy of Sciences.</a:t>
            </a:r>
          </a:p>
          <a:p>
            <a:endParaRPr lang="en-US" dirty="0"/>
          </a:p>
          <a:p>
            <a:pPr marL="0" indent="0">
              <a:buNone/>
            </a:pPr>
            <a:r>
              <a:rPr lang="en-US" u="sng" dirty="0"/>
              <a:t>Requirements</a:t>
            </a:r>
          </a:p>
          <a:p>
            <a:r>
              <a:rPr lang="en-US" dirty="0"/>
              <a:t>Polarized </a:t>
            </a:r>
            <a:r>
              <a:rPr lang="en-US" baseline="30000" dirty="0"/>
              <a:t>3</a:t>
            </a:r>
            <a:r>
              <a:rPr lang="en-US" dirty="0"/>
              <a:t>He using optical pumping and injection into EBIS at 5 T</a:t>
            </a:r>
          </a:p>
          <a:p>
            <a:r>
              <a:rPr lang="en-US" dirty="0"/>
              <a:t>Maximum polarization &gt;70%</a:t>
            </a:r>
          </a:p>
          <a:p>
            <a:r>
              <a:rPr lang="en-US" dirty="0"/>
              <a:t>Intensity 2.5 × 10</a:t>
            </a:r>
            <a:r>
              <a:rPr lang="en-US" baseline="30000" dirty="0"/>
              <a:t>11</a:t>
            </a:r>
            <a:r>
              <a:rPr lang="en-US" dirty="0"/>
              <a:t> </a:t>
            </a:r>
            <a:r>
              <a:rPr lang="en-US" baseline="30000" dirty="0"/>
              <a:t>3</a:t>
            </a:r>
            <a:r>
              <a:rPr lang="en-US" dirty="0"/>
              <a:t>He++ ions in 20 𝜇s pulse (~4 mA peak current)</a:t>
            </a:r>
          </a:p>
          <a:p>
            <a:r>
              <a:rPr lang="en-US" dirty="0"/>
              <a:t>Spin-flip in the beam transport line</a:t>
            </a:r>
          </a:p>
          <a:p>
            <a:endParaRPr lang="en-US" dirty="0"/>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3</a:t>
            </a:fld>
            <a:endParaRPr lang="en-US"/>
          </a:p>
        </p:txBody>
      </p:sp>
    </p:spTree>
    <p:extLst>
      <p:ext uri="{BB962C8B-B14F-4D97-AF65-F5344CB8AC3E}">
        <p14:creationId xmlns:p14="http://schemas.microsoft.com/office/powerpoint/2010/main" val="2475631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Gas Diffusion and Pumping in Ionization Cell </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30</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71263" y="1086894"/>
            <a:ext cx="8220737" cy="3191315"/>
          </a:xfrm>
          <a:prstGeom prst="rect">
            <a:avLst/>
          </a:prstGeom>
        </p:spPr>
      </p:pic>
      <p:sp>
        <p:nvSpPr>
          <p:cNvPr id="8" name="TextBox 7"/>
          <p:cNvSpPr txBox="1"/>
          <p:nvPr/>
        </p:nvSpPr>
        <p:spPr>
          <a:xfrm rot="16200000">
            <a:off x="3918425" y="1409556"/>
            <a:ext cx="606238" cy="307777"/>
          </a:xfrm>
          <a:prstGeom prst="rect">
            <a:avLst/>
          </a:prstGeom>
          <a:noFill/>
        </p:spPr>
        <p:txBody>
          <a:bodyPr wrap="square" rtlCol="0">
            <a:spAutoFit/>
          </a:bodyPr>
          <a:lstStyle/>
          <a:p>
            <a:r>
              <a:rPr lang="en-US" sz="1400" dirty="0"/>
              <a:t>mbar</a:t>
            </a:r>
          </a:p>
        </p:txBody>
      </p:sp>
      <p:sp>
        <p:nvSpPr>
          <p:cNvPr id="13" name="TextBox 12"/>
          <p:cNvSpPr txBox="1"/>
          <p:nvPr/>
        </p:nvSpPr>
        <p:spPr>
          <a:xfrm>
            <a:off x="66532" y="1389891"/>
            <a:ext cx="3904731" cy="2585323"/>
          </a:xfrm>
          <a:prstGeom prst="rect">
            <a:avLst/>
          </a:prstGeom>
          <a:noFill/>
        </p:spPr>
        <p:txBody>
          <a:bodyPr wrap="square" rtlCol="0">
            <a:spAutoFit/>
          </a:bodyPr>
          <a:lstStyle/>
          <a:p>
            <a:pPr marL="285750" indent="-285750">
              <a:buFont typeface="Arial" charset="0"/>
              <a:buChar char="•"/>
            </a:pPr>
            <a:r>
              <a:rPr lang="en-US" sz="2400" dirty="0"/>
              <a:t>Simulation is 300 </a:t>
            </a:r>
            <a:r>
              <a:rPr lang="en-US" sz="2400" dirty="0" err="1"/>
              <a:t>ms</a:t>
            </a:r>
            <a:r>
              <a:rPr lang="en-US" sz="2400" dirty="0"/>
              <a:t> long with 1 </a:t>
            </a:r>
            <a:r>
              <a:rPr lang="en-US" sz="2400" dirty="0" err="1"/>
              <a:t>ms</a:t>
            </a:r>
            <a:r>
              <a:rPr lang="en-US" sz="2400" dirty="0"/>
              <a:t> intervals</a:t>
            </a:r>
          </a:p>
          <a:p>
            <a:pPr marL="285750" indent="-285750">
              <a:buFont typeface="Arial" charset="0"/>
              <a:buChar char="•"/>
            </a:pPr>
            <a:r>
              <a:rPr lang="en-US" sz="2400" dirty="0"/>
              <a:t>~ 6.2x10</a:t>
            </a:r>
            <a:r>
              <a:rPr lang="en-US" sz="2400" baseline="30000" dirty="0"/>
              <a:t>9</a:t>
            </a:r>
            <a:r>
              <a:rPr lang="en-US" sz="2400" dirty="0"/>
              <a:t> injected </a:t>
            </a:r>
            <a:r>
              <a:rPr lang="en-US" sz="2400" baseline="30000" dirty="0"/>
              <a:t>3</a:t>
            </a:r>
            <a:r>
              <a:rPr lang="en-US" sz="2400" dirty="0"/>
              <a:t>He molecules</a:t>
            </a:r>
          </a:p>
          <a:p>
            <a:pPr marL="285750" indent="-285750">
              <a:buFont typeface="Arial" charset="0"/>
              <a:buChar char="•"/>
            </a:pPr>
            <a:r>
              <a:rPr lang="en-US" sz="2400" dirty="0"/>
              <a:t>1x10</a:t>
            </a:r>
            <a:r>
              <a:rPr lang="en-US" sz="2400" baseline="30000" dirty="0"/>
              <a:t>-6</a:t>
            </a:r>
            <a:r>
              <a:rPr lang="en-US" sz="2400" dirty="0"/>
              <a:t> mbar when diffused in gas cell (23.6 cm</a:t>
            </a:r>
            <a:r>
              <a:rPr lang="en-US" sz="2400" baseline="30000" dirty="0"/>
              <a:t>3</a:t>
            </a:r>
            <a:r>
              <a:rPr lang="en-US" sz="2400" dirty="0"/>
              <a:t>)</a:t>
            </a:r>
          </a:p>
          <a:p>
            <a:endParaRPr lang="en-US" dirty="0"/>
          </a:p>
        </p:txBody>
      </p:sp>
      <p:sp>
        <p:nvSpPr>
          <p:cNvPr id="14" name="TextBox 13"/>
          <p:cNvSpPr txBox="1"/>
          <p:nvPr/>
        </p:nvSpPr>
        <p:spPr>
          <a:xfrm>
            <a:off x="9392725" y="1389891"/>
            <a:ext cx="2659934" cy="830997"/>
          </a:xfrm>
          <a:prstGeom prst="rect">
            <a:avLst/>
          </a:prstGeom>
          <a:noFill/>
        </p:spPr>
        <p:txBody>
          <a:bodyPr wrap="square" rtlCol="0">
            <a:spAutoFit/>
          </a:bodyPr>
          <a:lstStyle/>
          <a:p>
            <a:r>
              <a:rPr lang="en-US" sz="2400"/>
              <a:t>Maximum EBIS pulse rate = 200 </a:t>
            </a:r>
            <a:r>
              <a:rPr lang="en-US" sz="2400" dirty="0" err="1"/>
              <a:t>ms</a:t>
            </a:r>
            <a:endParaRPr lang="en-US" sz="2400" dirty="0"/>
          </a:p>
        </p:txBody>
      </p:sp>
      <p:grpSp>
        <p:nvGrpSpPr>
          <p:cNvPr id="15" name="Group 14"/>
          <p:cNvGrpSpPr/>
          <p:nvPr/>
        </p:nvGrpSpPr>
        <p:grpSpPr>
          <a:xfrm>
            <a:off x="0" y="4965320"/>
            <a:ext cx="12192000" cy="1526961"/>
            <a:chOff x="0" y="4965320"/>
            <a:chExt cx="12192000" cy="1526961"/>
          </a:xfrm>
        </p:grpSpPr>
        <p:pic>
          <p:nvPicPr>
            <p:cNvPr id="16" name="Picture 1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4965320"/>
              <a:ext cx="12192000" cy="1526961"/>
            </a:xfrm>
            <a:prstGeom prst="rect">
              <a:avLst/>
            </a:prstGeom>
          </p:spPr>
        </p:pic>
        <p:sp>
          <p:nvSpPr>
            <p:cNvPr id="17" name="Oval 16"/>
            <p:cNvSpPr/>
            <p:nvPr/>
          </p:nvSpPr>
          <p:spPr>
            <a:xfrm>
              <a:off x="4330926" y="5359966"/>
              <a:ext cx="3537524" cy="73766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263872" y="5414107"/>
              <a:ext cx="3177655" cy="629385"/>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173249" y="5106547"/>
              <a:ext cx="3583321" cy="341433"/>
            </a:xfrm>
            <a:prstGeom prst="ellips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93894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Electron Beam Ionization of </a:t>
            </a:r>
            <a:r>
              <a:rPr lang="en-US" b="1" baseline="30000" dirty="0"/>
              <a:t>3</a:t>
            </a:r>
            <a:r>
              <a:rPr lang="en-US" b="1" dirty="0"/>
              <a:t>He</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31</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11725" y="897363"/>
            <a:ext cx="9568549" cy="1027058"/>
          </a:xfrm>
          <a:prstGeom prst="rect">
            <a:avLst/>
          </a:prstGeom>
        </p:spPr>
      </p:pic>
      <p:sp>
        <p:nvSpPr>
          <p:cNvPr id="17" name="TextBox 16"/>
          <p:cNvSpPr txBox="1"/>
          <p:nvPr/>
        </p:nvSpPr>
        <p:spPr>
          <a:xfrm>
            <a:off x="571741" y="2137237"/>
            <a:ext cx="4324109" cy="3785652"/>
          </a:xfrm>
          <a:prstGeom prst="rect">
            <a:avLst/>
          </a:prstGeom>
          <a:noFill/>
        </p:spPr>
        <p:txBody>
          <a:bodyPr wrap="square" rtlCol="0">
            <a:spAutoFit/>
          </a:bodyPr>
          <a:lstStyle/>
          <a:p>
            <a:r>
              <a:rPr lang="en-US" sz="2400" u="sng" dirty="0"/>
              <a:t>Electron Beam</a:t>
            </a:r>
          </a:p>
          <a:p>
            <a:pPr marL="285750" indent="-285750">
              <a:buFont typeface="Arial" charset="0"/>
              <a:buChar char="•"/>
            </a:pPr>
            <a:r>
              <a:rPr lang="en-US" sz="2400" dirty="0"/>
              <a:t>1 mm diameter</a:t>
            </a:r>
          </a:p>
          <a:p>
            <a:pPr marL="285750" indent="-285750">
              <a:buFont typeface="Arial" charset="0"/>
              <a:buChar char="•"/>
            </a:pPr>
            <a:r>
              <a:rPr lang="en-US" sz="2400" dirty="0"/>
              <a:t>10 Amp </a:t>
            </a:r>
          </a:p>
          <a:p>
            <a:pPr marL="285750" indent="-285750">
              <a:buFont typeface="Arial" charset="0"/>
              <a:buChar char="•"/>
            </a:pPr>
            <a:r>
              <a:rPr lang="en-US" sz="2400" dirty="0"/>
              <a:t>10 </a:t>
            </a:r>
            <a:r>
              <a:rPr lang="en-US" sz="2400" dirty="0" err="1"/>
              <a:t>keV</a:t>
            </a:r>
            <a:r>
              <a:rPr lang="en-US" sz="2400" dirty="0"/>
              <a:t> </a:t>
            </a:r>
            <a:endParaRPr lang="en-US" sz="3200" dirty="0"/>
          </a:p>
          <a:p>
            <a:endParaRPr lang="en-US" sz="2400" dirty="0"/>
          </a:p>
          <a:p>
            <a:r>
              <a:rPr lang="en-US" sz="2400" dirty="0"/>
              <a:t>1% probability that </a:t>
            </a:r>
            <a:r>
              <a:rPr lang="en-US" sz="2400" baseline="30000" dirty="0"/>
              <a:t>3</a:t>
            </a:r>
            <a:r>
              <a:rPr lang="en-US" sz="2400" dirty="0"/>
              <a:t>He is ionized during traverse of electron beam</a:t>
            </a:r>
          </a:p>
          <a:p>
            <a:endParaRPr lang="en-US" sz="2400" dirty="0"/>
          </a:p>
          <a:p>
            <a:r>
              <a:rPr lang="en-US" sz="2400" dirty="0"/>
              <a:t>Treat electron beam as ideal pump with 99% transparency.</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B3D2FCC-EBDB-43A0-8F79-660DFE3B551D}"/>
                  </a:ext>
                </a:extLst>
              </p:cNvPr>
              <p:cNvSpPr txBox="1"/>
              <p:nvPr/>
            </p:nvSpPr>
            <p:spPr>
              <a:xfrm>
                <a:off x="3179135" y="2362777"/>
                <a:ext cx="2691418" cy="12266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panose="02040503050406030204" pitchFamily="18" charset="0"/>
                        </a:rPr>
                        <m:t>𝑆</m:t>
                      </m:r>
                      <m:r>
                        <a:rPr lang="en-US" sz="3600" i="1" smtClean="0">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m:t>
                          </m:r>
                        </m:num>
                        <m:den>
                          <m:r>
                            <m:rPr>
                              <m:sty m:val="p"/>
                            </m:rPr>
                            <a:rPr lang="el-GR" sz="3600" i="1">
                              <a:latin typeface="Cambria Math" panose="02040503050406030204" pitchFamily="18" charset="0"/>
                            </a:rPr>
                            <m:t>π</m:t>
                          </m:r>
                          <m:r>
                            <a:rPr lang="en-US" sz="3600" b="0" i="1" smtClean="0">
                              <a:latin typeface="Cambria Math" panose="02040503050406030204" pitchFamily="18" charset="0"/>
                            </a:rPr>
                            <m:t>𝑟</m:t>
                          </m:r>
                        </m:den>
                      </m:f>
                      <m:f>
                        <m:fPr>
                          <m:ctrlPr>
                            <a:rPr lang="en-US" sz="3600" i="1">
                              <a:latin typeface="Cambria Math" panose="02040503050406030204" pitchFamily="18" charset="0"/>
                            </a:rPr>
                          </m:ctrlPr>
                        </m:fPr>
                        <m:num>
                          <m:r>
                            <a:rPr lang="en-US" sz="3600" i="1">
                              <a:latin typeface="Cambria Math" panose="02040503050406030204" pitchFamily="18" charset="0"/>
                            </a:rPr>
                            <m:t>𝐼</m:t>
                          </m:r>
                        </m:num>
                        <m:den>
                          <m:r>
                            <a:rPr lang="en-US" sz="3600" i="1">
                              <a:latin typeface="Cambria Math" panose="02040503050406030204" pitchFamily="18" charset="0"/>
                            </a:rPr>
                            <m:t>𝑒</m:t>
                          </m:r>
                        </m:den>
                      </m:f>
                      <m:f>
                        <m:fPr>
                          <m:ctrlPr>
                            <a:rPr lang="en-US" sz="3600" i="1">
                              <a:latin typeface="Cambria Math" panose="02040503050406030204" pitchFamily="18" charset="0"/>
                            </a:rPr>
                          </m:ctrlPr>
                        </m:fPr>
                        <m:num>
                          <m:r>
                            <m:rPr>
                              <m:sty m:val="p"/>
                            </m:rPr>
                            <a:rPr lang="el-GR" sz="3600" i="1">
                              <a:latin typeface="Cambria Math" panose="02040503050406030204" pitchFamily="18" charset="0"/>
                            </a:rPr>
                            <m:t>σ</m:t>
                          </m:r>
                        </m:num>
                        <m:den>
                          <m:sSub>
                            <m:sSubPr>
                              <m:ctrlPr>
                                <a:rPr lang="en-US" sz="3600" i="1">
                                  <a:latin typeface="Cambria Math" panose="02040503050406030204" pitchFamily="18" charset="0"/>
                                </a:rPr>
                              </m:ctrlPr>
                            </m:sSubPr>
                            <m:e>
                              <m:r>
                                <a:rPr lang="en-US" sz="3600" i="1">
                                  <a:latin typeface="Cambria Math" panose="02040503050406030204" pitchFamily="18" charset="0"/>
                                </a:rPr>
                                <m:t>𝑣</m:t>
                              </m:r>
                            </m:e>
                            <m:sub>
                              <m:r>
                                <a:rPr lang="en-US" sz="3600" b="0" i="1" smtClean="0">
                                  <a:latin typeface="Cambria Math" panose="02040503050406030204" pitchFamily="18" charset="0"/>
                                </a:rPr>
                                <m:t>𝐻𝑒</m:t>
                              </m:r>
                            </m:sub>
                          </m:sSub>
                        </m:den>
                      </m:f>
                    </m:oMath>
                  </m:oMathPara>
                </a14:m>
                <a:endParaRPr lang="en-US" sz="3600" dirty="0"/>
              </a:p>
            </p:txBody>
          </p:sp>
        </mc:Choice>
        <mc:Fallback xmlns="">
          <p:sp>
            <p:nvSpPr>
              <p:cNvPr id="3" name="TextBox 2">
                <a:extLst>
                  <a:ext uri="{FF2B5EF4-FFF2-40B4-BE49-F238E27FC236}">
                    <a16:creationId xmlns:a16="http://schemas.microsoft.com/office/drawing/2014/main" id="{1B3D2FCC-EBDB-43A0-8F79-660DFE3B551D}"/>
                  </a:ext>
                </a:extLst>
              </p:cNvPr>
              <p:cNvSpPr txBox="1">
                <a:spLocks noRot="1" noChangeAspect="1" noMove="1" noResize="1" noEditPoints="1" noAdjustHandles="1" noChangeArrowheads="1" noChangeShapeType="1" noTextEdit="1"/>
              </p:cNvSpPr>
              <p:nvPr/>
            </p:nvSpPr>
            <p:spPr>
              <a:xfrm>
                <a:off x="3179135" y="2362777"/>
                <a:ext cx="2691418" cy="1226682"/>
              </a:xfrm>
              <a:prstGeom prst="rect">
                <a:avLst/>
              </a:prstGeom>
              <a:blipFill>
                <a:blip r:embed="rId5"/>
                <a:stretch>
                  <a:fillRect/>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9B9B4D53-B820-AF4A-B507-F37A7E6ED7C2}"/>
              </a:ext>
            </a:extLst>
          </p:cNvPr>
          <p:cNvPicPr>
            <a:picLocks noChangeAspect="1"/>
          </p:cNvPicPr>
          <p:nvPr/>
        </p:nvPicPr>
        <p:blipFill>
          <a:blip r:embed="rId6"/>
          <a:stretch>
            <a:fillRect/>
          </a:stretch>
        </p:blipFill>
        <p:spPr>
          <a:xfrm>
            <a:off x="6087284" y="2418306"/>
            <a:ext cx="5787384" cy="3536735"/>
          </a:xfrm>
          <a:prstGeom prst="rect">
            <a:avLst/>
          </a:prstGeom>
        </p:spPr>
      </p:pic>
      <p:sp>
        <p:nvSpPr>
          <p:cNvPr id="18" name="TextBox 17">
            <a:extLst>
              <a:ext uri="{FF2B5EF4-FFF2-40B4-BE49-F238E27FC236}">
                <a16:creationId xmlns:a16="http://schemas.microsoft.com/office/drawing/2014/main" id="{0206D88B-D584-2449-80DE-0BF619FE6D11}"/>
              </a:ext>
            </a:extLst>
          </p:cNvPr>
          <p:cNvSpPr txBox="1"/>
          <p:nvPr/>
        </p:nvSpPr>
        <p:spPr>
          <a:xfrm>
            <a:off x="9157220" y="2634358"/>
            <a:ext cx="2459766" cy="923330"/>
          </a:xfrm>
          <a:prstGeom prst="rect">
            <a:avLst/>
          </a:prstGeom>
          <a:noFill/>
        </p:spPr>
        <p:txBody>
          <a:bodyPr wrap="square" rtlCol="0">
            <a:spAutoFit/>
          </a:bodyPr>
          <a:lstStyle/>
          <a:p>
            <a:r>
              <a:rPr lang="en-US" dirty="0"/>
              <a:t>no electron beam</a:t>
            </a:r>
          </a:p>
          <a:p>
            <a:r>
              <a:rPr lang="en-US" dirty="0"/>
              <a:t>10 Amp electron beam</a:t>
            </a:r>
          </a:p>
          <a:p>
            <a:r>
              <a:rPr lang="en-US" dirty="0"/>
              <a:t>e-beam, 4x gas pulses</a:t>
            </a:r>
          </a:p>
        </p:txBody>
      </p:sp>
      <p:sp>
        <p:nvSpPr>
          <p:cNvPr id="19" name="Oval 18">
            <a:extLst>
              <a:ext uri="{FF2B5EF4-FFF2-40B4-BE49-F238E27FC236}">
                <a16:creationId xmlns:a16="http://schemas.microsoft.com/office/drawing/2014/main" id="{9C80FD5D-6EE0-FD4D-A8C1-A20805AB1075}"/>
              </a:ext>
            </a:extLst>
          </p:cNvPr>
          <p:cNvSpPr/>
          <p:nvPr/>
        </p:nvSpPr>
        <p:spPr>
          <a:xfrm>
            <a:off x="9027759" y="2786606"/>
            <a:ext cx="129461" cy="13038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66475CE-6464-F14A-AB9E-B1B51D980D05}"/>
              </a:ext>
            </a:extLst>
          </p:cNvPr>
          <p:cNvSpPr/>
          <p:nvPr/>
        </p:nvSpPr>
        <p:spPr>
          <a:xfrm>
            <a:off x="9027759" y="3070594"/>
            <a:ext cx="129461" cy="130384"/>
          </a:xfrm>
          <a:prstGeom prst="ellipse">
            <a:avLst/>
          </a:prstGeom>
          <a:solidFill>
            <a:srgbClr val="1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76F53BE-6870-FA4C-9994-83DCBC54B0DB}"/>
              </a:ext>
            </a:extLst>
          </p:cNvPr>
          <p:cNvSpPr/>
          <p:nvPr/>
        </p:nvSpPr>
        <p:spPr>
          <a:xfrm>
            <a:off x="9027759" y="3317536"/>
            <a:ext cx="129461" cy="130384"/>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28282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Electron Beam Ionization of </a:t>
            </a:r>
            <a:r>
              <a:rPr lang="en-US" b="1" baseline="30000" dirty="0"/>
              <a:t>3</a:t>
            </a:r>
            <a:r>
              <a:rPr lang="en-US" b="1" dirty="0"/>
              <a:t>He</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32</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11725" y="897363"/>
            <a:ext cx="9568549" cy="1027058"/>
          </a:xfrm>
          <a:prstGeom prst="rect">
            <a:avLst/>
          </a:prstGeom>
        </p:spPr>
      </p:pic>
      <p:sp>
        <p:nvSpPr>
          <p:cNvPr id="13" name="Rectangle 12"/>
          <p:cNvSpPr/>
          <p:nvPr/>
        </p:nvSpPr>
        <p:spPr>
          <a:xfrm>
            <a:off x="231808" y="2253365"/>
            <a:ext cx="5680914" cy="4278094"/>
          </a:xfrm>
          <a:prstGeom prst="rect">
            <a:avLst/>
          </a:prstGeom>
        </p:spPr>
        <p:txBody>
          <a:bodyPr wrap="none">
            <a:spAutoFit/>
          </a:bodyPr>
          <a:lstStyle/>
          <a:p>
            <a:r>
              <a:rPr lang="en-US" sz="2400" dirty="0"/>
              <a:t>Charge Capacity = ~10</a:t>
            </a:r>
            <a:r>
              <a:rPr lang="en-US" sz="2400" baseline="30000" dirty="0"/>
              <a:t>12</a:t>
            </a:r>
            <a:r>
              <a:rPr lang="en-US" sz="2400" dirty="0"/>
              <a:t> elementary charges</a:t>
            </a:r>
          </a:p>
          <a:p>
            <a:endParaRPr lang="en-US" sz="2400" dirty="0"/>
          </a:p>
          <a:p>
            <a:r>
              <a:rPr lang="en-US" sz="2400" u="sng" dirty="0"/>
              <a:t>10 Amp electron beam</a:t>
            </a:r>
          </a:p>
          <a:p>
            <a:r>
              <a:rPr lang="en-US" sz="2400" dirty="0"/>
              <a:t>	6.2x10</a:t>
            </a:r>
            <a:r>
              <a:rPr lang="en-US" sz="2400" baseline="30000" dirty="0"/>
              <a:t>11</a:t>
            </a:r>
            <a:r>
              <a:rPr lang="en-US" sz="2400" dirty="0"/>
              <a:t> injected </a:t>
            </a:r>
            <a:r>
              <a:rPr lang="en-US" sz="2400" baseline="30000" dirty="0"/>
              <a:t>3</a:t>
            </a:r>
            <a:r>
              <a:rPr lang="en-US" sz="2400" dirty="0"/>
              <a:t>He atoms </a:t>
            </a:r>
          </a:p>
          <a:p>
            <a:r>
              <a:rPr lang="en-US" sz="2400" dirty="0"/>
              <a:t>	61% ionized by electron beam</a:t>
            </a:r>
            <a:endParaRPr lang="en-US" sz="2400" baseline="30000" dirty="0"/>
          </a:p>
          <a:p>
            <a:r>
              <a:rPr lang="en-US" sz="2400" dirty="0"/>
              <a:t>	39% pumped out</a:t>
            </a:r>
          </a:p>
          <a:p>
            <a:endParaRPr lang="en-US" sz="2400" baseline="30000" dirty="0"/>
          </a:p>
          <a:p>
            <a:r>
              <a:rPr lang="en-US" sz="2400" u="sng" dirty="0"/>
              <a:t>10 Amp e-beam, 4x gas pulses</a:t>
            </a:r>
          </a:p>
          <a:p>
            <a:r>
              <a:rPr lang="en-US" sz="2400" dirty="0"/>
              <a:t>	24.8x10</a:t>
            </a:r>
            <a:r>
              <a:rPr lang="en-US" sz="2400" baseline="30000" dirty="0"/>
              <a:t>11</a:t>
            </a:r>
            <a:r>
              <a:rPr lang="en-US" sz="2400" dirty="0"/>
              <a:t> injected </a:t>
            </a:r>
            <a:r>
              <a:rPr lang="en-US" sz="2400" baseline="30000" dirty="0"/>
              <a:t>3</a:t>
            </a:r>
            <a:r>
              <a:rPr lang="en-US" sz="2400" dirty="0"/>
              <a:t>He atoms </a:t>
            </a:r>
          </a:p>
          <a:p>
            <a:r>
              <a:rPr lang="en-US" sz="2400" dirty="0"/>
              <a:t>	 61% ionized by electron beam</a:t>
            </a:r>
            <a:endParaRPr lang="en-US" sz="2400" baseline="30000" dirty="0"/>
          </a:p>
          <a:p>
            <a:r>
              <a:rPr lang="en-US" sz="2400" dirty="0"/>
              <a:t>	 39% pumped out</a:t>
            </a:r>
          </a:p>
          <a:p>
            <a:endParaRPr lang="en-US" sz="2400" baseline="30000" dirty="0"/>
          </a:p>
        </p:txBody>
      </p:sp>
      <p:pic>
        <p:nvPicPr>
          <p:cNvPr id="8" name="Picture 7">
            <a:extLst>
              <a:ext uri="{FF2B5EF4-FFF2-40B4-BE49-F238E27FC236}">
                <a16:creationId xmlns:a16="http://schemas.microsoft.com/office/drawing/2014/main" id="{4E1E2F7C-967E-47F7-BC9B-D7F6F30C2C5F}"/>
              </a:ext>
            </a:extLst>
          </p:cNvPr>
          <p:cNvPicPr>
            <a:picLocks noChangeAspect="1"/>
          </p:cNvPicPr>
          <p:nvPr/>
        </p:nvPicPr>
        <p:blipFill>
          <a:blip r:embed="rId4"/>
          <a:stretch>
            <a:fillRect/>
          </a:stretch>
        </p:blipFill>
        <p:spPr>
          <a:xfrm>
            <a:off x="5454617" y="2775818"/>
            <a:ext cx="6284982" cy="3596406"/>
          </a:xfrm>
          <a:prstGeom prst="rect">
            <a:avLst/>
          </a:prstGeom>
        </p:spPr>
      </p:pic>
    </p:spTree>
    <p:extLst>
      <p:ext uri="{BB962C8B-B14F-4D97-AF65-F5344CB8AC3E}">
        <p14:creationId xmlns:p14="http://schemas.microsoft.com/office/powerpoint/2010/main" val="323737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Electron Beam Ionization of </a:t>
            </a:r>
            <a:r>
              <a:rPr lang="en-US" b="1" baseline="30000" dirty="0"/>
              <a:t>3</a:t>
            </a:r>
            <a:r>
              <a:rPr lang="en-US" b="1" dirty="0"/>
              <a:t>He</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33</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11725" y="897363"/>
            <a:ext cx="9568549" cy="1027058"/>
          </a:xfrm>
          <a:prstGeom prst="rect">
            <a:avLst/>
          </a:prstGeom>
        </p:spPr>
      </p:pic>
      <p:pic>
        <p:nvPicPr>
          <p:cNvPr id="9" name="Picture 8">
            <a:extLst>
              <a:ext uri="{FF2B5EF4-FFF2-40B4-BE49-F238E27FC236}">
                <a16:creationId xmlns:a16="http://schemas.microsoft.com/office/drawing/2014/main" id="{A7EAF46F-8C40-44B0-909C-5CFE3843FCE3}"/>
              </a:ext>
            </a:extLst>
          </p:cNvPr>
          <p:cNvPicPr>
            <a:picLocks noChangeAspect="1"/>
          </p:cNvPicPr>
          <p:nvPr/>
        </p:nvPicPr>
        <p:blipFill>
          <a:blip r:embed="rId4"/>
          <a:stretch>
            <a:fillRect/>
          </a:stretch>
        </p:blipFill>
        <p:spPr>
          <a:xfrm>
            <a:off x="231808" y="2403233"/>
            <a:ext cx="5669504" cy="3385954"/>
          </a:xfrm>
          <a:prstGeom prst="rect">
            <a:avLst/>
          </a:prstGeom>
        </p:spPr>
      </p:pic>
      <p:pic>
        <p:nvPicPr>
          <p:cNvPr id="10" name="Picture 9">
            <a:extLst>
              <a:ext uri="{FF2B5EF4-FFF2-40B4-BE49-F238E27FC236}">
                <a16:creationId xmlns:a16="http://schemas.microsoft.com/office/drawing/2014/main" id="{26A2CA6F-5D8B-44AD-9E4C-069DC2CD8C30}"/>
              </a:ext>
            </a:extLst>
          </p:cNvPr>
          <p:cNvPicPr>
            <a:picLocks noChangeAspect="1"/>
          </p:cNvPicPr>
          <p:nvPr/>
        </p:nvPicPr>
        <p:blipFill>
          <a:blip r:embed="rId5"/>
          <a:stretch>
            <a:fillRect/>
          </a:stretch>
        </p:blipFill>
        <p:spPr>
          <a:xfrm>
            <a:off x="5901312" y="2673807"/>
            <a:ext cx="6052659" cy="2599014"/>
          </a:xfrm>
          <a:prstGeom prst="rect">
            <a:avLst/>
          </a:prstGeom>
        </p:spPr>
      </p:pic>
    </p:spTree>
    <p:extLst>
      <p:ext uri="{BB962C8B-B14F-4D97-AF65-F5344CB8AC3E}">
        <p14:creationId xmlns:p14="http://schemas.microsoft.com/office/powerpoint/2010/main" val="23900746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30000" dirty="0"/>
              <a:t>3</a:t>
            </a:r>
            <a:r>
              <a:rPr lang="en-US" dirty="0"/>
              <a:t>He</a:t>
            </a:r>
            <a:r>
              <a:rPr lang="en-US" baseline="30000" dirty="0"/>
              <a:t>++</a:t>
            </a:r>
            <a:r>
              <a:rPr lang="en-US" dirty="0"/>
              <a:t> Spin Rotator and 6 MeV Polarimeter</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34</a:t>
            </a:fld>
            <a:endParaRPr lang="en-US"/>
          </a:p>
        </p:txBody>
      </p:sp>
      <p:sp>
        <p:nvSpPr>
          <p:cNvPr id="13" name="TextBox 12">
            <a:extLst>
              <a:ext uri="{FF2B5EF4-FFF2-40B4-BE49-F238E27FC236}">
                <a16:creationId xmlns:a16="http://schemas.microsoft.com/office/drawing/2014/main" id="{ADB394B6-AF25-446A-BE0C-0CD373B82436}"/>
              </a:ext>
            </a:extLst>
          </p:cNvPr>
          <p:cNvSpPr txBox="1"/>
          <p:nvPr/>
        </p:nvSpPr>
        <p:spPr>
          <a:xfrm>
            <a:off x="1116029" y="5124450"/>
            <a:ext cx="10207592" cy="461665"/>
          </a:xfrm>
          <a:prstGeom prst="rect">
            <a:avLst/>
          </a:prstGeom>
          <a:noFill/>
        </p:spPr>
        <p:txBody>
          <a:bodyPr wrap="square" rtlCol="0">
            <a:spAutoFit/>
          </a:bodyPr>
          <a:lstStyle/>
          <a:p>
            <a:r>
              <a:rPr lang="en-US" sz="2400" baseline="30000" dirty="0"/>
              <a:t>3</a:t>
            </a:r>
            <a:r>
              <a:rPr lang="en-US" sz="2400" dirty="0"/>
              <a:t>He</a:t>
            </a:r>
            <a:r>
              <a:rPr lang="en-US" sz="2400" baseline="30000" dirty="0"/>
              <a:t>++</a:t>
            </a:r>
            <a:r>
              <a:rPr lang="en-US" sz="2400" dirty="0"/>
              <a:t> spin rotator and polarimeter in the EBIS HEBT line at 6.0 MeV beam energy.</a:t>
            </a:r>
          </a:p>
        </p:txBody>
      </p:sp>
      <p:pic>
        <p:nvPicPr>
          <p:cNvPr id="15" name="Picture 14">
            <a:extLst>
              <a:ext uri="{FF2B5EF4-FFF2-40B4-BE49-F238E27FC236}">
                <a16:creationId xmlns:a16="http://schemas.microsoft.com/office/drawing/2014/main" id="{9EA837DA-EC7B-42C9-B804-D8F6B06DE4C1}"/>
              </a:ext>
            </a:extLst>
          </p:cNvPr>
          <p:cNvPicPr>
            <a:picLocks noChangeAspect="1"/>
          </p:cNvPicPr>
          <p:nvPr/>
        </p:nvPicPr>
        <p:blipFill>
          <a:blip r:embed="rId2"/>
          <a:stretch>
            <a:fillRect/>
          </a:stretch>
        </p:blipFill>
        <p:spPr>
          <a:xfrm>
            <a:off x="603023" y="1179347"/>
            <a:ext cx="10985953" cy="3440278"/>
          </a:xfrm>
          <a:prstGeom prst="rect">
            <a:avLst/>
          </a:prstGeom>
        </p:spPr>
      </p:pic>
    </p:spTree>
    <p:extLst>
      <p:ext uri="{BB962C8B-B14F-4D97-AF65-F5344CB8AC3E}">
        <p14:creationId xmlns:p14="http://schemas.microsoft.com/office/powerpoint/2010/main" val="7620959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9" descr="Screen Shot 2016-11-25 at 7.48.37 P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27494" y="1206396"/>
            <a:ext cx="6432698" cy="5231016"/>
          </a:xfrm>
          <a:prstGeom prst="rect">
            <a:avLst/>
          </a:prstGeom>
        </p:spPr>
      </p:pic>
      <p:sp>
        <p:nvSpPr>
          <p:cNvPr id="2" name="Title 1"/>
          <p:cNvSpPr>
            <a:spLocks noGrp="1"/>
          </p:cNvSpPr>
          <p:nvPr>
            <p:ph type="title"/>
          </p:nvPr>
        </p:nvSpPr>
        <p:spPr/>
        <p:txBody>
          <a:bodyPr>
            <a:normAutofit fontScale="90000"/>
          </a:bodyPr>
          <a:lstStyle/>
          <a:p>
            <a:r>
              <a:rPr lang="en-US" dirty="0"/>
              <a:t>Feasibility Experiment</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35</a:t>
            </a:fld>
            <a:endParaRPr lang="en-US"/>
          </a:p>
        </p:txBody>
      </p:sp>
      <p:sp>
        <p:nvSpPr>
          <p:cNvPr id="8" name="Content Placeholder 2"/>
          <p:cNvSpPr>
            <a:spLocks noGrp="1"/>
          </p:cNvSpPr>
          <p:nvPr>
            <p:ph idx="1"/>
          </p:nvPr>
        </p:nvSpPr>
        <p:spPr>
          <a:xfrm>
            <a:off x="304464" y="1335639"/>
            <a:ext cx="5193669" cy="4525963"/>
          </a:xfrm>
        </p:spPr>
        <p:txBody>
          <a:bodyPr>
            <a:normAutofit/>
          </a:bodyPr>
          <a:lstStyle/>
          <a:p>
            <a:r>
              <a:rPr lang="en-US" sz="2400" dirty="0"/>
              <a:t>Use extended EBIS and extract fully stripped polarized </a:t>
            </a:r>
            <a:r>
              <a:rPr lang="en-US" sz="2400" baseline="30000" dirty="0"/>
              <a:t>3</a:t>
            </a:r>
            <a:r>
              <a:rPr lang="en-US" sz="2400" dirty="0"/>
              <a:t>He</a:t>
            </a:r>
            <a:r>
              <a:rPr lang="en-US" sz="2400" baseline="30000" dirty="0"/>
              <a:t>++</a:t>
            </a:r>
            <a:r>
              <a:rPr lang="en-US" sz="2400" dirty="0"/>
              <a:t> ions accelerated to 6 MeV</a:t>
            </a:r>
          </a:p>
          <a:p>
            <a:endParaRPr lang="en-US" sz="1400" dirty="0"/>
          </a:p>
          <a:p>
            <a:r>
              <a:rPr lang="en-US" sz="2400" dirty="0"/>
              <a:t>Measure </a:t>
            </a:r>
            <a:r>
              <a:rPr lang="en-US" sz="2400" baseline="30000" dirty="0"/>
              <a:t>3</a:t>
            </a:r>
            <a:r>
              <a:rPr lang="en-US" sz="2400" dirty="0"/>
              <a:t>He + </a:t>
            </a:r>
            <a:r>
              <a:rPr lang="en-US" sz="2400" baseline="30000" dirty="0"/>
              <a:t>4</a:t>
            </a:r>
            <a:r>
              <a:rPr lang="en-US" sz="2400" dirty="0"/>
              <a:t>He </a:t>
            </a:r>
            <a:r>
              <a:rPr lang="en-US" sz="2400" dirty="0">
                <a:sym typeface="Wingdings"/>
              </a:rPr>
              <a:t> </a:t>
            </a:r>
            <a:r>
              <a:rPr lang="en-US" sz="2400" baseline="30000" dirty="0">
                <a:sym typeface="Wingdings"/>
              </a:rPr>
              <a:t>3</a:t>
            </a:r>
            <a:r>
              <a:rPr lang="en-US" sz="2400" dirty="0">
                <a:sym typeface="Wingdings"/>
              </a:rPr>
              <a:t>He + </a:t>
            </a:r>
            <a:r>
              <a:rPr lang="en-US" sz="2400" baseline="30000" dirty="0">
                <a:sym typeface="Wingdings"/>
              </a:rPr>
              <a:t>4</a:t>
            </a:r>
            <a:r>
              <a:rPr lang="en-US" sz="2400" dirty="0">
                <a:sym typeface="Wingdings"/>
              </a:rPr>
              <a:t>He elastic scattering</a:t>
            </a:r>
          </a:p>
          <a:p>
            <a:endParaRPr lang="en-US" sz="1400" dirty="0"/>
          </a:p>
          <a:p>
            <a:r>
              <a:rPr lang="en-US" sz="2400" dirty="0"/>
              <a:t>Analyzing power has been measured to be 100% at 91</a:t>
            </a:r>
            <a:r>
              <a:rPr lang="en-US" sz="2400" baseline="30000" dirty="0"/>
              <a:t>o</a:t>
            </a:r>
            <a:r>
              <a:rPr lang="en-US" sz="2400" baseline="-25000" dirty="0"/>
              <a:t>CM</a:t>
            </a:r>
            <a:r>
              <a:rPr lang="en-US" sz="2400" dirty="0"/>
              <a:t> at ~5.3 MeV</a:t>
            </a:r>
          </a:p>
          <a:p>
            <a:endParaRPr lang="en-US" sz="1400" dirty="0"/>
          </a:p>
          <a:p>
            <a:r>
              <a:rPr lang="en-US" sz="2400" dirty="0"/>
              <a:t>Process yields 2.66 MeV </a:t>
            </a:r>
            <a:r>
              <a:rPr lang="en-US" sz="2400" baseline="30000" dirty="0"/>
              <a:t>3</a:t>
            </a:r>
            <a:r>
              <a:rPr lang="en-US" sz="2400" dirty="0"/>
              <a:t>He at 53.6</a:t>
            </a:r>
            <a:r>
              <a:rPr lang="en-US" sz="2400" baseline="30000" dirty="0"/>
              <a:t>o</a:t>
            </a:r>
            <a:r>
              <a:rPr lang="en-US" sz="2400" baseline="-25000" dirty="0"/>
              <a:t>lab</a:t>
            </a:r>
            <a:r>
              <a:rPr lang="en-US" sz="2400" dirty="0"/>
              <a:t> and 2.64 MeV recoil </a:t>
            </a:r>
            <a:r>
              <a:rPr lang="en-US" sz="2400" baseline="30000" dirty="0"/>
              <a:t>4</a:t>
            </a:r>
            <a:r>
              <a:rPr lang="en-US" sz="2400" dirty="0"/>
              <a:t>He at 44.5</a:t>
            </a:r>
            <a:r>
              <a:rPr lang="en-US" sz="2400" baseline="30000" dirty="0"/>
              <a:t>o</a:t>
            </a:r>
            <a:r>
              <a:rPr lang="en-US" sz="2400" baseline="-25000" dirty="0"/>
              <a:t>lab</a:t>
            </a:r>
          </a:p>
        </p:txBody>
      </p:sp>
      <p:sp>
        <p:nvSpPr>
          <p:cNvPr id="3" name="TextBox 2"/>
          <p:cNvSpPr txBox="1"/>
          <p:nvPr/>
        </p:nvSpPr>
        <p:spPr>
          <a:xfrm>
            <a:off x="6201561" y="873974"/>
            <a:ext cx="5787992" cy="461665"/>
          </a:xfrm>
          <a:prstGeom prst="rect">
            <a:avLst/>
          </a:prstGeom>
          <a:noFill/>
        </p:spPr>
        <p:txBody>
          <a:bodyPr wrap="square" rtlCol="0">
            <a:spAutoFit/>
          </a:bodyPr>
          <a:lstStyle/>
          <a:p>
            <a:r>
              <a:rPr lang="en-US" sz="2400" dirty="0"/>
              <a:t>Precision After 1 Minute at 250 Hz count rate</a:t>
            </a:r>
          </a:p>
        </p:txBody>
      </p:sp>
    </p:spTree>
    <p:extLst>
      <p:ext uri="{BB962C8B-B14F-4D97-AF65-F5344CB8AC3E}">
        <p14:creationId xmlns:p14="http://schemas.microsoft.com/office/powerpoint/2010/main" val="1008174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Thank you for your attention</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36</a:t>
            </a:fld>
            <a:endParaRPr lang="en-US"/>
          </a:p>
        </p:txBody>
      </p:sp>
      <p:sp>
        <p:nvSpPr>
          <p:cNvPr id="7" name="Rectangle 6"/>
          <p:cNvSpPr/>
          <p:nvPr/>
        </p:nvSpPr>
        <p:spPr>
          <a:xfrm>
            <a:off x="1462675" y="1641921"/>
            <a:ext cx="9266650" cy="3354765"/>
          </a:xfrm>
          <a:prstGeom prst="rect">
            <a:avLst/>
          </a:prstGeom>
        </p:spPr>
        <p:txBody>
          <a:bodyPr wrap="square">
            <a:spAutoFit/>
          </a:bodyPr>
          <a:lstStyle/>
          <a:p>
            <a:r>
              <a:rPr lang="en-US" sz="3600" u="sng" dirty="0"/>
              <a:t>MIT-BNL Polarized </a:t>
            </a:r>
            <a:r>
              <a:rPr lang="en-US" sz="3600" u="sng" baseline="30000" dirty="0"/>
              <a:t>3</a:t>
            </a:r>
            <a:r>
              <a:rPr lang="en-US" sz="3600" u="sng" dirty="0"/>
              <a:t>He Ion Source Collaboration</a:t>
            </a:r>
          </a:p>
          <a:p>
            <a:r>
              <a:rPr lang="en-US" sz="2800" dirty="0"/>
              <a:t>M. Musgrave, R. Milner, J. Maxwell, A. </a:t>
            </a:r>
            <a:r>
              <a:rPr lang="en-US" sz="2800" dirty="0" err="1"/>
              <a:t>Zelenski</a:t>
            </a:r>
            <a:r>
              <a:rPr lang="en-US" sz="2800" dirty="0"/>
              <a:t>, G. </a:t>
            </a:r>
            <a:r>
              <a:rPr lang="en-US" sz="2800" dirty="0" err="1"/>
              <a:t>Atoian</a:t>
            </a:r>
            <a:r>
              <a:rPr lang="en-US" sz="2800" dirty="0"/>
              <a:t>, E. Beebe, A. </a:t>
            </a:r>
            <a:r>
              <a:rPr lang="en-US" sz="2800" dirty="0" err="1"/>
              <a:t>Pikin</a:t>
            </a:r>
            <a:r>
              <a:rPr lang="en-US" sz="2800" dirty="0"/>
              <a:t>, S. </a:t>
            </a:r>
            <a:r>
              <a:rPr lang="en-US" sz="2800" dirty="0" err="1"/>
              <a:t>Kondrashev</a:t>
            </a:r>
            <a:r>
              <a:rPr lang="en-US" sz="2800" dirty="0"/>
              <a:t>, D. </a:t>
            </a:r>
            <a:r>
              <a:rPr lang="en-US" sz="2800" dirty="0" err="1"/>
              <a:t>Raparia</a:t>
            </a:r>
            <a:r>
              <a:rPr lang="en-US" sz="2800" dirty="0"/>
              <a:t>, and J. Ritter </a:t>
            </a:r>
          </a:p>
          <a:p>
            <a:endParaRPr lang="en-US" sz="1600" dirty="0"/>
          </a:p>
          <a:p>
            <a:endParaRPr lang="en-US" sz="1600" dirty="0"/>
          </a:p>
          <a:p>
            <a:endParaRPr lang="en-US" sz="1600" dirty="0"/>
          </a:p>
          <a:p>
            <a:r>
              <a:rPr lang="en-US" sz="2800" dirty="0"/>
              <a:t>This work was supported by DOE Office of Nuclear Physics, R&amp;D for Next Generation Nuclear Physics Accelerator Facilities.</a:t>
            </a:r>
          </a:p>
          <a:p>
            <a:endParaRPr lang="en-US" sz="1600" dirty="0"/>
          </a:p>
        </p:txBody>
      </p:sp>
    </p:spTree>
    <p:extLst>
      <p:ext uri="{BB962C8B-B14F-4D97-AF65-F5344CB8AC3E}">
        <p14:creationId xmlns:p14="http://schemas.microsoft.com/office/powerpoint/2010/main" val="463802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Depolarization Contributions in the Electron Beam</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37</a:t>
            </a:fld>
            <a:endParaRPr lang="en-US"/>
          </a:p>
        </p:txBody>
      </p:sp>
      <p:sp>
        <p:nvSpPr>
          <p:cNvPr id="9" name="TextBox 8"/>
          <p:cNvSpPr txBox="1"/>
          <p:nvPr/>
        </p:nvSpPr>
        <p:spPr>
          <a:xfrm>
            <a:off x="612415" y="5977854"/>
            <a:ext cx="10217510" cy="646331"/>
          </a:xfrm>
          <a:prstGeom prst="rect">
            <a:avLst/>
          </a:prstGeom>
          <a:noFill/>
        </p:spPr>
        <p:txBody>
          <a:bodyPr wrap="square" rtlCol="0">
            <a:spAutoFit/>
          </a:bodyPr>
          <a:lstStyle/>
          <a:p>
            <a:r>
              <a:rPr lang="en-US" b="1" dirty="0"/>
              <a:t>See MIT Senior Thesis of Charles S. Epstein: </a:t>
            </a:r>
          </a:p>
          <a:p>
            <a:r>
              <a:rPr lang="en-US" b="1" i="1" dirty="0"/>
              <a:t>Development of a Polarized Helium-3 Ion Source for RHIC using the Electron Beam Ion Source </a:t>
            </a:r>
            <a:r>
              <a:rPr lang="en-US" b="1" dirty="0"/>
              <a:t>, June 2013.</a:t>
            </a:r>
          </a:p>
        </p:txBody>
      </p:sp>
      <p:pic>
        <p:nvPicPr>
          <p:cNvPr id="3" name="Picture 2">
            <a:extLst>
              <a:ext uri="{FF2B5EF4-FFF2-40B4-BE49-F238E27FC236}">
                <a16:creationId xmlns:a16="http://schemas.microsoft.com/office/drawing/2014/main" id="{FF00A101-2B8A-4767-8EA2-7C74F856B1F0}"/>
              </a:ext>
            </a:extLst>
          </p:cNvPr>
          <p:cNvPicPr>
            <a:picLocks noChangeAspect="1"/>
          </p:cNvPicPr>
          <p:nvPr/>
        </p:nvPicPr>
        <p:blipFill>
          <a:blip r:embed="rId2"/>
          <a:stretch>
            <a:fillRect/>
          </a:stretch>
        </p:blipFill>
        <p:spPr>
          <a:xfrm>
            <a:off x="3164814" y="735577"/>
            <a:ext cx="5845650" cy="5237062"/>
          </a:xfrm>
          <a:prstGeom prst="rect">
            <a:avLst/>
          </a:prstGeom>
        </p:spPr>
      </p:pic>
    </p:spTree>
    <p:extLst>
      <p:ext uri="{BB962C8B-B14F-4D97-AF65-F5344CB8AC3E}">
        <p14:creationId xmlns:p14="http://schemas.microsoft.com/office/powerpoint/2010/main" val="11328562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Polarized </a:t>
            </a:r>
            <a:r>
              <a:rPr lang="en-US" baseline="30000" dirty="0"/>
              <a:t>3</a:t>
            </a:r>
            <a:r>
              <a:rPr lang="en-US" dirty="0"/>
              <a:t>He at RHIC</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Matthew Musgrave</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0C184-99FD-C341-B8FA-1B8F8EC6174D}"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56906" y="587918"/>
            <a:ext cx="8878187" cy="6021405"/>
          </a:xfrm>
          <a:prstGeom prst="rect">
            <a:avLst/>
          </a:prstGeom>
        </p:spPr>
      </p:pic>
      <p:sp>
        <p:nvSpPr>
          <p:cNvPr id="8" name="Rectangle 7"/>
          <p:cNvSpPr/>
          <p:nvPr/>
        </p:nvSpPr>
        <p:spPr>
          <a:xfrm>
            <a:off x="1881963" y="642270"/>
            <a:ext cx="4731489" cy="591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09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Siberian Snakes</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39</a:t>
            </a:fld>
            <a:endParaRPr lang="en-US"/>
          </a:p>
        </p:txBody>
      </p:sp>
      <p:pic>
        <p:nvPicPr>
          <p:cNvPr id="3" name="Picture 2"/>
          <p:cNvPicPr>
            <a:picLocks noChangeAspect="1"/>
          </p:cNvPicPr>
          <p:nvPr/>
        </p:nvPicPr>
        <p:blipFill>
          <a:blip r:embed="rId2"/>
          <a:stretch>
            <a:fillRect/>
          </a:stretch>
        </p:blipFill>
        <p:spPr>
          <a:xfrm>
            <a:off x="382773" y="913491"/>
            <a:ext cx="5919972" cy="5370260"/>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53489" y="3495829"/>
            <a:ext cx="5838511" cy="2639872"/>
          </a:xfrm>
          <a:prstGeom prst="rect">
            <a:avLst/>
          </a:prstGeom>
        </p:spPr>
      </p:pic>
      <p:sp>
        <p:nvSpPr>
          <p:cNvPr id="10" name="TextBox 9"/>
          <p:cNvSpPr txBox="1"/>
          <p:nvPr/>
        </p:nvSpPr>
        <p:spPr>
          <a:xfrm>
            <a:off x="6450419" y="1554782"/>
            <a:ext cx="5741581" cy="954107"/>
          </a:xfrm>
          <a:prstGeom prst="rect">
            <a:avLst/>
          </a:prstGeom>
          <a:noFill/>
        </p:spPr>
        <p:txBody>
          <a:bodyPr wrap="square" rtlCol="0">
            <a:spAutoFit/>
          </a:bodyPr>
          <a:lstStyle/>
          <a:p>
            <a:pPr marL="457200" indent="-457200">
              <a:buFont typeface="Arial" charset="0"/>
              <a:buChar char="•"/>
            </a:pPr>
            <a:r>
              <a:rPr lang="en-US" sz="2800" dirty="0"/>
              <a:t>Superconducting helical dipoles</a:t>
            </a:r>
          </a:p>
          <a:p>
            <a:pPr marL="457200" indent="-457200">
              <a:buFont typeface="Arial" charset="0"/>
              <a:buChar char="•"/>
            </a:pPr>
            <a:r>
              <a:rPr lang="en-US" sz="2800" dirty="0"/>
              <a:t>4 Tesla, 2.4 m long with 360</a:t>
            </a:r>
            <a:r>
              <a:rPr lang="en-US" sz="2800" b="1" baseline="30000" dirty="0"/>
              <a:t>∘</a:t>
            </a:r>
            <a:r>
              <a:rPr lang="en-US" sz="2800" dirty="0"/>
              <a:t> twist</a:t>
            </a:r>
          </a:p>
        </p:txBody>
      </p:sp>
    </p:spTree>
    <p:extLst>
      <p:ext uri="{BB962C8B-B14F-4D97-AF65-F5344CB8AC3E}">
        <p14:creationId xmlns:p14="http://schemas.microsoft.com/office/powerpoint/2010/main" val="2375346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History of Polarized </a:t>
            </a:r>
            <a:r>
              <a:rPr lang="en-US" b="1" baseline="30000" dirty="0"/>
              <a:t>3</a:t>
            </a:r>
            <a:r>
              <a:rPr lang="en-US" b="1" dirty="0"/>
              <a:t>He Ion Sources</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4</a:t>
            </a:fld>
            <a:endParaRPr lang="en-US"/>
          </a:p>
        </p:txBody>
      </p:sp>
      <p:pic>
        <p:nvPicPr>
          <p:cNvPr id="7" name="Picture 8" descr="Table"/>
          <p:cNvPicPr>
            <a:picLocks noGrp="1" noChangeAspect="1" noChangeArrowheads="1"/>
          </p:cNvPicPr>
          <p:nvPr>
            <p:ph idx="4294967295"/>
          </p:nvPr>
        </p:nvPicPr>
        <p:blipFill>
          <a:blip r:embed="rId2">
            <a:extLst>
              <a:ext uri="{28A0092B-C50C-407E-A947-70E740481C1C}">
                <a14:useLocalDpi xmlns:a14="http://schemas.microsoft.com/office/drawing/2010/main"/>
              </a:ext>
            </a:extLst>
          </a:blip>
          <a:srcRect/>
          <a:stretch>
            <a:fillRect/>
          </a:stretch>
        </p:blipFill>
        <p:spPr>
          <a:xfrm>
            <a:off x="1787957" y="827093"/>
            <a:ext cx="8883336" cy="3394033"/>
          </a:xfrm>
          <a:ln w="3175">
            <a:solidFill>
              <a:srgbClr val="000000"/>
            </a:solidFill>
            <a:miter lim="800000"/>
            <a:headEnd/>
            <a:tailEnd/>
          </a:ln>
        </p:spPr>
      </p:pic>
      <p:sp>
        <p:nvSpPr>
          <p:cNvPr id="8" name="TextBox 7"/>
          <p:cNvSpPr txBox="1"/>
          <p:nvPr/>
        </p:nvSpPr>
        <p:spPr>
          <a:xfrm>
            <a:off x="1603408" y="4348045"/>
            <a:ext cx="9252434" cy="2154436"/>
          </a:xfrm>
          <a:prstGeom prst="rect">
            <a:avLst/>
          </a:prstGeom>
          <a:noFill/>
        </p:spPr>
        <p:txBody>
          <a:bodyPr wrap="square" rtlCol="0">
            <a:spAutoFit/>
          </a:bodyPr>
          <a:lstStyle/>
          <a:p>
            <a:pPr marL="342900" indent="-342900">
              <a:buFont typeface="Arial" charset="0"/>
              <a:buChar char="•"/>
            </a:pPr>
            <a:r>
              <a:rPr lang="en-US" sz="2400" dirty="0"/>
              <a:t>No new operational </a:t>
            </a:r>
            <a:r>
              <a:rPr lang="en-US" sz="2400" baseline="30000" dirty="0"/>
              <a:t>3</a:t>
            </a:r>
            <a:r>
              <a:rPr lang="en-US" sz="2400" dirty="0"/>
              <a:t>He ion sources were built since 1984.  A number of new ideas were proposed and tested (not successfully).</a:t>
            </a:r>
          </a:p>
          <a:p>
            <a:pPr marL="342900" indent="-342900">
              <a:buFont typeface="Arial" charset="0"/>
              <a:buChar char="•"/>
            </a:pPr>
            <a:endParaRPr lang="en-US" sz="1200" dirty="0"/>
          </a:p>
          <a:p>
            <a:pPr marL="342900" indent="-342900">
              <a:buFont typeface="Arial" charset="0"/>
              <a:buChar char="•"/>
            </a:pPr>
            <a:r>
              <a:rPr lang="en-US" sz="2400" dirty="0"/>
              <a:t>Spin-exchange and </a:t>
            </a:r>
            <a:r>
              <a:rPr lang="en-US" sz="2400" dirty="0" err="1"/>
              <a:t>metastability</a:t>
            </a:r>
            <a:r>
              <a:rPr lang="en-US" sz="2400" dirty="0"/>
              <a:t>-exchange optical pumping techniques for </a:t>
            </a:r>
            <a:r>
              <a:rPr lang="en-US" sz="2400" baseline="30000" dirty="0"/>
              <a:t>3</a:t>
            </a:r>
            <a:r>
              <a:rPr lang="en-US" sz="2400" dirty="0"/>
              <a:t>He polarization were greatly improved due to laser development and new applications.</a:t>
            </a:r>
          </a:p>
        </p:txBody>
      </p:sp>
    </p:spTree>
    <p:extLst>
      <p:ext uri="{BB962C8B-B14F-4D97-AF65-F5344CB8AC3E}">
        <p14:creationId xmlns:p14="http://schemas.microsoft.com/office/powerpoint/2010/main" val="14612751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55899" y="34724"/>
            <a:ext cx="10880202" cy="643171"/>
          </a:xfrm>
        </p:spPr>
        <p:txBody>
          <a:bodyPr>
            <a:normAutofit fontScale="90000"/>
          </a:bodyPr>
          <a:lstStyle/>
          <a:p>
            <a:r>
              <a:rPr lang="en-US" b="1" dirty="0" err="1"/>
              <a:t>MolFlow</a:t>
            </a:r>
            <a:r>
              <a:rPr lang="en-US" b="1" dirty="0"/>
              <a:t> </a:t>
            </a:r>
            <a:r>
              <a:rPr lang="mr-IN" b="1" dirty="0"/>
              <a:t>–</a:t>
            </a:r>
            <a:r>
              <a:rPr lang="en-US" b="1" dirty="0"/>
              <a:t> Monte Carlo Simulator for High Vacuum</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pPr/>
              <a:t>40</a:t>
            </a:fld>
            <a:endParaRPr lang="en-US"/>
          </a:p>
        </p:txBody>
      </p:sp>
      <p:sp>
        <p:nvSpPr>
          <p:cNvPr id="13" name="TextBox 12"/>
          <p:cNvSpPr txBox="1"/>
          <p:nvPr/>
        </p:nvSpPr>
        <p:spPr>
          <a:xfrm>
            <a:off x="7187610" y="1114045"/>
            <a:ext cx="4486940" cy="3046988"/>
          </a:xfrm>
          <a:prstGeom prst="rect">
            <a:avLst/>
          </a:prstGeom>
          <a:noFill/>
        </p:spPr>
        <p:txBody>
          <a:bodyPr wrap="square" rtlCol="0">
            <a:spAutoFit/>
          </a:bodyPr>
          <a:lstStyle/>
          <a:p>
            <a:r>
              <a:rPr lang="en-US" sz="2400" dirty="0" err="1"/>
              <a:t>MolFlow</a:t>
            </a:r>
            <a:r>
              <a:rPr lang="en-US" sz="2400" dirty="0"/>
              <a:t> is a Monte Carlo simulator of molecular flow of gases that tracks the trajectories of test particles and increments hits, momentum transfer, and reciprocal of orthogonal speed component on each geometric surfaces.</a:t>
            </a:r>
          </a:p>
        </p:txBody>
      </p:sp>
      <p:sp>
        <p:nvSpPr>
          <p:cNvPr id="14" name="TextBox 13"/>
          <p:cNvSpPr txBox="1"/>
          <p:nvPr/>
        </p:nvSpPr>
        <p:spPr>
          <a:xfrm>
            <a:off x="576786" y="4731274"/>
            <a:ext cx="10181690" cy="1569660"/>
          </a:xfrm>
          <a:prstGeom prst="rect">
            <a:avLst/>
          </a:prstGeom>
          <a:noFill/>
        </p:spPr>
        <p:txBody>
          <a:bodyPr wrap="square" rtlCol="0">
            <a:spAutoFit/>
          </a:bodyPr>
          <a:lstStyle/>
          <a:p>
            <a:r>
              <a:rPr lang="en-US" sz="2400" dirty="0"/>
              <a:t>Surface Parameters: 	sticky factor, opacity, gas desorption, temperature, 				velocity, wall sojourn time, and specular/diffuse reflection</a:t>
            </a:r>
          </a:p>
          <a:p>
            <a:r>
              <a:rPr lang="en-US" sz="2400" dirty="0"/>
              <a:t>Gas Parameters: 	mass, temperature, radioactive decay</a:t>
            </a:r>
          </a:p>
          <a:p>
            <a:r>
              <a:rPr lang="en-US" sz="2400" dirty="0"/>
              <a:t>Time-Dependent: 	sticky factor, opacity, gas desorption</a:t>
            </a:r>
          </a:p>
        </p:txBody>
      </p:sp>
      <p:sp>
        <p:nvSpPr>
          <p:cNvPr id="2" name="Rectangle 1"/>
          <p:cNvSpPr/>
          <p:nvPr/>
        </p:nvSpPr>
        <p:spPr>
          <a:xfrm>
            <a:off x="5977217" y="3244334"/>
            <a:ext cx="237566" cy="369332"/>
          </a:xfrm>
          <a:prstGeom prst="rect">
            <a:avLst/>
          </a:prstGeom>
        </p:spPr>
        <p:txBody>
          <a:bodyPr wrap="none">
            <a:spAutoFit/>
          </a:bodyPr>
          <a:lstStyle/>
          <a:p>
            <a:r>
              <a:rPr lang="en-US"/>
              <a:t> </a:t>
            </a:r>
          </a:p>
        </p:txBody>
      </p:sp>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31808" y="748194"/>
            <a:ext cx="6710965" cy="3912781"/>
          </a:xfrm>
          <a:prstGeom prst="rect">
            <a:avLst/>
          </a:prstGeom>
        </p:spPr>
      </p:pic>
    </p:spTree>
    <p:extLst>
      <p:ext uri="{BB962C8B-B14F-4D97-AF65-F5344CB8AC3E}">
        <p14:creationId xmlns:p14="http://schemas.microsoft.com/office/powerpoint/2010/main" val="832873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RHIC EBIS</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5</a:t>
            </a:fld>
            <a:endParaRPr lang="en-US"/>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a:ext>
            </a:extLst>
          </a:blip>
          <a:srcRect t="-3" b="38153"/>
          <a:stretch/>
        </p:blipFill>
        <p:spPr>
          <a:xfrm>
            <a:off x="1370876" y="567842"/>
            <a:ext cx="9380466" cy="3749040"/>
          </a:xfrm>
          <a:prstGeom prst="rect">
            <a:avLst/>
          </a:prstGeom>
          <a:solidFill>
            <a:schemeClr val="bg1"/>
          </a:solidFill>
        </p:spPr>
      </p:pic>
      <p:sp>
        <p:nvSpPr>
          <p:cNvPr id="9" name="TextBox 8">
            <a:extLst>
              <a:ext uri="{FF2B5EF4-FFF2-40B4-BE49-F238E27FC236}">
                <a16:creationId xmlns:a16="http://schemas.microsoft.com/office/drawing/2014/main" id="{0B1AA60C-DC2E-4244-8945-49CE83025F1B}"/>
              </a:ext>
            </a:extLst>
          </p:cNvPr>
          <p:cNvSpPr txBox="1"/>
          <p:nvPr/>
        </p:nvSpPr>
        <p:spPr>
          <a:xfrm>
            <a:off x="568697" y="4710992"/>
            <a:ext cx="5678582"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t>5T solenoid B Field; 1.5 m ion trap</a:t>
            </a:r>
          </a:p>
          <a:p>
            <a:pPr marL="285750" indent="-285750">
              <a:buFont typeface="Arial" panose="020B0604020202020204" pitchFamily="34" charset="0"/>
              <a:buChar char="•"/>
            </a:pPr>
            <a:r>
              <a:rPr lang="en-US" sz="2800" dirty="0"/>
              <a:t>20 </a:t>
            </a:r>
            <a:r>
              <a:rPr lang="en-US" sz="2800" dirty="0" err="1"/>
              <a:t>keV</a:t>
            </a:r>
            <a:r>
              <a:rPr lang="en-US" sz="2800" dirty="0"/>
              <a:t> electrons up to 10 A</a:t>
            </a:r>
          </a:p>
          <a:p>
            <a:pPr marL="285750" indent="-285750">
              <a:buFont typeface="Arial" panose="020B0604020202020204" pitchFamily="34" charset="0"/>
              <a:buChar char="•"/>
            </a:pPr>
            <a:r>
              <a:rPr lang="en-US" sz="2800" dirty="0"/>
              <a:t>5 Hz maximum repetition rate</a:t>
            </a:r>
          </a:p>
        </p:txBody>
      </p:sp>
      <p:grpSp>
        <p:nvGrpSpPr>
          <p:cNvPr id="12" name="Group 11">
            <a:extLst>
              <a:ext uri="{FF2B5EF4-FFF2-40B4-BE49-F238E27FC236}">
                <a16:creationId xmlns:a16="http://schemas.microsoft.com/office/drawing/2014/main" id="{0C0BD0A9-3F33-429A-82E4-68DDDF3F82B5}"/>
              </a:ext>
            </a:extLst>
          </p:cNvPr>
          <p:cNvGrpSpPr/>
          <p:nvPr/>
        </p:nvGrpSpPr>
        <p:grpSpPr>
          <a:xfrm>
            <a:off x="6479087" y="3343274"/>
            <a:ext cx="5578771" cy="3286126"/>
            <a:chOff x="6479087" y="3343274"/>
            <a:chExt cx="5578771" cy="3286126"/>
          </a:xfrm>
        </p:grpSpPr>
        <p:pic>
          <p:nvPicPr>
            <p:cNvPr id="3" name="Picture 2">
              <a:extLst>
                <a:ext uri="{FF2B5EF4-FFF2-40B4-BE49-F238E27FC236}">
                  <a16:creationId xmlns:a16="http://schemas.microsoft.com/office/drawing/2014/main" id="{73107F37-30DF-4557-A5C5-B5365A6AD47A}"/>
                </a:ext>
              </a:extLst>
            </p:cNvPr>
            <p:cNvPicPr>
              <a:picLocks noChangeAspect="1"/>
            </p:cNvPicPr>
            <p:nvPr/>
          </p:nvPicPr>
          <p:blipFill rotWithShape="1">
            <a:blip r:embed="rId3"/>
            <a:srcRect l="16154" t="28332" r="10460" b="8"/>
            <a:stretch/>
          </p:blipFill>
          <p:spPr>
            <a:xfrm>
              <a:off x="6479087" y="3343274"/>
              <a:ext cx="5578771" cy="3286126"/>
            </a:xfrm>
            <a:prstGeom prst="rect">
              <a:avLst/>
            </a:prstGeom>
          </p:spPr>
        </p:pic>
        <p:sp>
          <p:nvSpPr>
            <p:cNvPr id="11" name="Rectangle 10">
              <a:extLst>
                <a:ext uri="{FF2B5EF4-FFF2-40B4-BE49-F238E27FC236}">
                  <a16:creationId xmlns:a16="http://schemas.microsoft.com/office/drawing/2014/main" id="{1CDA9C3E-8AE0-485B-A1E3-E2B2F87BAB6C}"/>
                </a:ext>
              </a:extLst>
            </p:cNvPr>
            <p:cNvSpPr/>
            <p:nvPr/>
          </p:nvSpPr>
          <p:spPr>
            <a:xfrm>
              <a:off x="8543926" y="3667126"/>
              <a:ext cx="209550" cy="114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9AC4D17-C34B-4AD0-8A74-FD93053279B1}"/>
                </a:ext>
              </a:extLst>
            </p:cNvPr>
            <p:cNvSpPr txBox="1"/>
            <p:nvPr/>
          </p:nvSpPr>
          <p:spPr>
            <a:xfrm>
              <a:off x="8474144" y="3590784"/>
              <a:ext cx="421903" cy="276999"/>
            </a:xfrm>
            <a:prstGeom prst="rect">
              <a:avLst/>
            </a:prstGeom>
            <a:noFill/>
          </p:spPr>
          <p:txBody>
            <a:bodyPr wrap="square" rtlCol="0">
              <a:spAutoFit/>
            </a:bodyPr>
            <a:lstStyle/>
            <a:p>
              <a:r>
                <a:rPr lang="en-US" sz="1200" dirty="0">
                  <a:solidFill>
                    <a:srgbClr val="FF0000"/>
                  </a:solidFill>
                </a:rPr>
                <a:t>5 T</a:t>
              </a:r>
            </a:p>
          </p:txBody>
        </p:sp>
      </p:grpSp>
    </p:spTree>
    <p:extLst>
      <p:ext uri="{BB962C8B-B14F-4D97-AF65-F5344CB8AC3E}">
        <p14:creationId xmlns:p14="http://schemas.microsoft.com/office/powerpoint/2010/main" val="913253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Principle of EBIS Operation</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6</a:t>
            </a:fld>
            <a:endParaRPr lang="en-US"/>
          </a:p>
        </p:txBody>
      </p:sp>
      <p:graphicFrame>
        <p:nvGraphicFramePr>
          <p:cNvPr id="7" name="Object 3"/>
          <p:cNvGraphicFramePr>
            <a:graphicFrameLocks noChangeAspect="1"/>
          </p:cNvGraphicFramePr>
          <p:nvPr>
            <p:extLst/>
          </p:nvPr>
        </p:nvGraphicFramePr>
        <p:xfrm>
          <a:off x="838226" y="3424683"/>
          <a:ext cx="10515548" cy="2847961"/>
        </p:xfrm>
        <a:graphic>
          <a:graphicData uri="http://schemas.openxmlformats.org/presentationml/2006/ole">
            <mc:AlternateContent xmlns:mc="http://schemas.openxmlformats.org/markup-compatibility/2006">
              <mc:Choice xmlns:v="urn:schemas-microsoft-com:vml" Requires="v">
                <p:oleObj spid="_x0000_s1034" name="Picture" r:id="rId3" imgW="5486400" imgH="3855720" progId="Word.Picture.8">
                  <p:embed/>
                </p:oleObj>
              </mc:Choice>
              <mc:Fallback>
                <p:oleObj name="Picture" r:id="rId3" imgW="5486400" imgH="3855720" progId="Word.Picture.8">
                  <p:embed/>
                  <p:pic>
                    <p:nvPicPr>
                      <p:cNvPr id="7" name="Object 3"/>
                      <p:cNvPicPr>
                        <a:picLocks noChangeAspect="1" noChangeArrowheads="1"/>
                      </p:cNvPicPr>
                      <p:nvPr/>
                    </p:nvPicPr>
                    <p:blipFill>
                      <a:blip r:embed="rId4">
                        <a:extLst>
                          <a:ext uri="{28A0092B-C50C-407E-A947-70E740481C1C}">
                            <a14:useLocalDpi xmlns:a14="http://schemas.microsoft.com/office/drawing/2010/main" val="0"/>
                          </a:ext>
                        </a:extLst>
                      </a:blip>
                      <a:srcRect t="14229" b="42688"/>
                      <a:stretch>
                        <a:fillRect/>
                      </a:stretch>
                    </p:blipFill>
                    <p:spPr bwMode="auto">
                      <a:xfrm>
                        <a:off x="838226" y="3424683"/>
                        <a:ext cx="10515548" cy="2847961"/>
                      </a:xfrm>
                      <a:prstGeom prst="rect">
                        <a:avLst/>
                      </a:prstGeom>
                      <a:noFill/>
                      <a:ln w="3175">
                        <a:solidFill>
                          <a:srgbClr val="000000"/>
                        </a:solidFill>
                        <a:miter lim="800000"/>
                        <a:headEnd/>
                        <a:tailEnd/>
                      </a:ln>
                    </p:spPr>
                  </p:pic>
                </p:oleObj>
              </mc:Fallback>
            </mc:AlternateContent>
          </a:graphicData>
        </a:graphic>
      </p:graphicFrame>
      <p:sp>
        <p:nvSpPr>
          <p:cNvPr id="8" name="TextBox 7"/>
          <p:cNvSpPr txBox="1"/>
          <p:nvPr/>
        </p:nvSpPr>
        <p:spPr>
          <a:xfrm>
            <a:off x="138223" y="937115"/>
            <a:ext cx="8697433" cy="2308324"/>
          </a:xfrm>
          <a:prstGeom prst="rect">
            <a:avLst/>
          </a:prstGeom>
          <a:noFill/>
        </p:spPr>
        <p:txBody>
          <a:bodyPr wrap="square" rtlCol="0">
            <a:spAutoFit/>
          </a:bodyPr>
          <a:lstStyle/>
          <a:p>
            <a:pPr marL="342900" indent="-342900">
              <a:buFont typeface="Arial" charset="0"/>
              <a:buChar char="•"/>
            </a:pPr>
            <a:r>
              <a:rPr lang="en-US" sz="2400" dirty="0"/>
              <a:t>Radial trapping of ions by the space charge of the electron beam</a:t>
            </a:r>
          </a:p>
          <a:p>
            <a:pPr marL="342900" indent="-342900">
              <a:buFont typeface="Arial" charset="0"/>
              <a:buChar char="•"/>
            </a:pPr>
            <a:r>
              <a:rPr lang="en-US" sz="2400" dirty="0"/>
              <a:t>Axial trapping by applied electrostatic potentials at ends of trap</a:t>
            </a:r>
          </a:p>
          <a:p>
            <a:pPr marL="342900" indent="-342900">
              <a:buFont typeface="Arial" charset="0"/>
              <a:buChar char="•"/>
            </a:pPr>
            <a:r>
              <a:rPr lang="en-US" sz="2400" dirty="0"/>
              <a:t>Ion output per pulse is proportional to the trap length and electron current</a:t>
            </a:r>
          </a:p>
          <a:p>
            <a:pPr marL="342900" indent="-342900">
              <a:buFont typeface="Arial" charset="0"/>
              <a:buChar char="•"/>
            </a:pPr>
            <a:r>
              <a:rPr lang="en-US" sz="2400" dirty="0"/>
              <a:t>Ion charge state increases with increasing confinement time</a:t>
            </a:r>
          </a:p>
          <a:p>
            <a:pPr marL="342900" indent="-342900">
              <a:buFont typeface="Arial" charset="0"/>
              <a:buChar char="•"/>
            </a:pPr>
            <a:r>
              <a:rPr lang="en-US" sz="2400" dirty="0"/>
              <a:t>Output current pulse is independent of species or charge state</a:t>
            </a:r>
          </a:p>
        </p:txBody>
      </p:sp>
      <p:pic>
        <p:nvPicPr>
          <p:cNvPr id="9" name="Picture 8"/>
          <p:cNvPicPr>
            <a:picLocks noChangeAspect="1"/>
          </p:cNvPicPr>
          <p:nvPr/>
        </p:nvPicPr>
        <p:blipFill>
          <a:blip r:embed="rId5"/>
          <a:stretch>
            <a:fillRect/>
          </a:stretch>
        </p:blipFill>
        <p:spPr>
          <a:xfrm>
            <a:off x="8646781" y="1509655"/>
            <a:ext cx="3213100" cy="1168400"/>
          </a:xfrm>
          <a:prstGeom prst="rect">
            <a:avLst/>
          </a:prstGeom>
        </p:spPr>
      </p:pic>
    </p:spTree>
    <p:extLst>
      <p:ext uri="{BB962C8B-B14F-4D97-AF65-F5344CB8AC3E}">
        <p14:creationId xmlns:p14="http://schemas.microsoft.com/office/powerpoint/2010/main" val="1459232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Extended EBIS Upgrade</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7</a:t>
            </a:fld>
            <a:endParaRPr lang="en-US"/>
          </a:p>
        </p:txBody>
      </p:sp>
      <p:grpSp>
        <p:nvGrpSpPr>
          <p:cNvPr id="12" name="Group 11"/>
          <p:cNvGrpSpPr/>
          <p:nvPr/>
        </p:nvGrpSpPr>
        <p:grpSpPr>
          <a:xfrm>
            <a:off x="2318239" y="3197530"/>
            <a:ext cx="7555522" cy="3129399"/>
            <a:chOff x="3033070" y="3105058"/>
            <a:chExt cx="7555522" cy="3129399"/>
          </a:xfrm>
        </p:grpSpPr>
        <p:pic>
          <p:nvPicPr>
            <p:cNvPr id="13" name="Picture 12" descr="Untitled.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33070" y="3245884"/>
              <a:ext cx="7555522" cy="2847751"/>
            </a:xfrm>
            <a:prstGeom prst="rect">
              <a:avLst/>
            </a:prstGeom>
          </p:spPr>
        </p:pic>
        <p:grpSp>
          <p:nvGrpSpPr>
            <p:cNvPr id="8" name="Group 7"/>
            <p:cNvGrpSpPr>
              <a:grpSpLocks/>
            </p:cNvGrpSpPr>
            <p:nvPr/>
          </p:nvGrpSpPr>
          <p:grpSpPr bwMode="auto">
            <a:xfrm>
              <a:off x="4520163" y="3105058"/>
              <a:ext cx="4696828" cy="3129399"/>
              <a:chOff x="5562600" y="1371599"/>
              <a:chExt cx="3131443" cy="1981200"/>
            </a:xfrm>
          </p:grpSpPr>
          <p:sp>
            <p:nvSpPr>
              <p:cNvPr id="9" name="Rectangle 7"/>
              <p:cNvSpPr>
                <a:spLocks noChangeArrowheads="1"/>
              </p:cNvSpPr>
              <p:nvPr/>
            </p:nvSpPr>
            <p:spPr bwMode="auto">
              <a:xfrm>
                <a:off x="5562600" y="1371599"/>
                <a:ext cx="1395625" cy="1981200"/>
              </a:xfrm>
              <a:prstGeom prst="rect">
                <a:avLst/>
              </a:prstGeom>
              <a:solidFill>
                <a:srgbClr val="FF00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x-none" altLang="x-none" sz="2400"/>
              </a:p>
            </p:txBody>
          </p:sp>
          <p:sp>
            <p:nvSpPr>
              <p:cNvPr id="10" name="TextBox 8"/>
              <p:cNvSpPr txBox="1">
                <a:spLocks noChangeArrowheads="1"/>
              </p:cNvSpPr>
              <p:nvPr/>
            </p:nvSpPr>
            <p:spPr bwMode="auto">
              <a:xfrm>
                <a:off x="5816626" y="1371599"/>
                <a:ext cx="887572" cy="448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ltLang="x-none" sz="2000" dirty="0">
                    <a:latin typeface="+mn-lt"/>
                  </a:rPr>
                  <a:t>trap length</a:t>
                </a:r>
                <a:br>
                  <a:rPr lang="en-US" altLang="x-none" sz="2000" dirty="0">
                    <a:latin typeface="+mn-lt"/>
                  </a:rPr>
                </a:br>
                <a:r>
                  <a:rPr lang="en-US" altLang="x-none" sz="2000" dirty="0">
                    <a:latin typeface="+mn-lt"/>
                  </a:rPr>
                  <a:t>extension</a:t>
                </a:r>
              </a:p>
            </p:txBody>
          </p:sp>
          <p:cxnSp>
            <p:nvCxnSpPr>
              <p:cNvPr id="11" name="Straight Connector 2"/>
              <p:cNvCxnSpPr>
                <a:cxnSpLocks noChangeShapeType="1"/>
              </p:cNvCxnSpPr>
              <p:nvPr/>
            </p:nvCxnSpPr>
            <p:spPr bwMode="auto">
              <a:xfrm flipH="1">
                <a:off x="5562600" y="2307041"/>
                <a:ext cx="3131443" cy="857"/>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cxnSp>
        </p:grpSp>
      </p:grpSp>
      <p:sp>
        <p:nvSpPr>
          <p:cNvPr id="16" name="TextBox 15"/>
          <p:cNvSpPr txBox="1"/>
          <p:nvPr/>
        </p:nvSpPr>
        <p:spPr>
          <a:xfrm>
            <a:off x="1332614" y="956068"/>
            <a:ext cx="9526772" cy="1938992"/>
          </a:xfrm>
          <a:prstGeom prst="rect">
            <a:avLst/>
          </a:prstGeom>
          <a:noFill/>
        </p:spPr>
        <p:txBody>
          <a:bodyPr wrap="square" rtlCol="0">
            <a:spAutoFit/>
          </a:bodyPr>
          <a:lstStyle/>
          <a:p>
            <a:pPr marL="342900" indent="-342900">
              <a:buFont typeface="Arial" charset="0"/>
              <a:buChar char="•"/>
            </a:pPr>
            <a:r>
              <a:rPr lang="en-US" sz="2400" dirty="0"/>
              <a:t>Add a second 5 T superconducting solenoid for trap length extension: 40% increase in Au intensity</a:t>
            </a:r>
          </a:p>
          <a:p>
            <a:pPr marL="342900" indent="-342900">
              <a:buFont typeface="Arial" charset="0"/>
              <a:buChar char="•"/>
            </a:pPr>
            <a:endParaRPr lang="en-US" sz="1200" dirty="0"/>
          </a:p>
          <a:p>
            <a:pPr marL="342900" indent="-342900">
              <a:buFont typeface="Arial" charset="0"/>
              <a:buChar char="•"/>
            </a:pPr>
            <a:r>
              <a:rPr lang="en-US" sz="2400" dirty="0"/>
              <a:t>Install </a:t>
            </a:r>
            <a:r>
              <a:rPr lang="en-US" sz="2400" baseline="30000" dirty="0"/>
              <a:t>3</a:t>
            </a:r>
            <a:r>
              <a:rPr lang="en-US" sz="2400" dirty="0"/>
              <a:t>He polarization and injection system into the upstream solenoid</a:t>
            </a:r>
          </a:p>
          <a:p>
            <a:pPr marL="342900" indent="-342900">
              <a:buFont typeface="Arial" charset="0"/>
              <a:buChar char="•"/>
            </a:pPr>
            <a:endParaRPr lang="en-US" sz="1200" dirty="0"/>
          </a:p>
          <a:p>
            <a:pPr marL="342900" indent="-342900">
              <a:buFont typeface="Arial" charset="0"/>
              <a:buChar char="•"/>
            </a:pPr>
            <a:r>
              <a:rPr lang="en-US" sz="2400" dirty="0"/>
              <a:t>Opportunity for various vacuum and other minor improvements</a:t>
            </a:r>
          </a:p>
        </p:txBody>
      </p:sp>
      <p:sp>
        <p:nvSpPr>
          <p:cNvPr id="3" name="Rectangle 2">
            <a:extLst>
              <a:ext uri="{FF2B5EF4-FFF2-40B4-BE49-F238E27FC236}">
                <a16:creationId xmlns:a16="http://schemas.microsoft.com/office/drawing/2014/main" id="{0DF4ECC7-1C7A-4D5C-9AAA-F08290301D85}"/>
              </a:ext>
            </a:extLst>
          </p:cNvPr>
          <p:cNvSpPr/>
          <p:nvPr/>
        </p:nvSpPr>
        <p:spPr>
          <a:xfrm>
            <a:off x="3882992" y="4577006"/>
            <a:ext cx="729349" cy="196197"/>
          </a:xfrm>
          <a:prstGeom prst="rect">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E60E857-9D1C-4255-B188-EC97B4AF4085}"/>
              </a:ext>
            </a:extLst>
          </p:cNvPr>
          <p:cNvSpPr txBox="1"/>
          <p:nvPr/>
        </p:nvSpPr>
        <p:spPr>
          <a:xfrm>
            <a:off x="457200" y="3429000"/>
            <a:ext cx="2295525" cy="707886"/>
          </a:xfrm>
          <a:prstGeom prst="rect">
            <a:avLst/>
          </a:prstGeom>
          <a:noFill/>
        </p:spPr>
        <p:txBody>
          <a:bodyPr wrap="square" rtlCol="0">
            <a:spAutoFit/>
          </a:bodyPr>
          <a:lstStyle/>
          <a:p>
            <a:pPr algn="ctr"/>
            <a:r>
              <a:rPr lang="en-US" sz="2000" baseline="30000" dirty="0"/>
              <a:t>3</a:t>
            </a:r>
            <a:r>
              <a:rPr lang="en-US" sz="2000" dirty="0"/>
              <a:t>He polarization and injection systems</a:t>
            </a:r>
          </a:p>
        </p:txBody>
      </p:sp>
      <p:cxnSp>
        <p:nvCxnSpPr>
          <p:cNvPr id="15" name="Straight Arrow Connector 14">
            <a:extLst>
              <a:ext uri="{FF2B5EF4-FFF2-40B4-BE49-F238E27FC236}">
                <a16:creationId xmlns:a16="http://schemas.microsoft.com/office/drawing/2014/main" id="{9F7B6A6F-7898-4A18-BBA5-88C57D7671E5}"/>
              </a:ext>
            </a:extLst>
          </p:cNvPr>
          <p:cNvCxnSpPr/>
          <p:nvPr/>
        </p:nvCxnSpPr>
        <p:spPr>
          <a:xfrm>
            <a:off x="2752725" y="3781425"/>
            <a:ext cx="1130267" cy="795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4862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Extended EBIS Superconducting Solenoids</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8</a:t>
            </a:fld>
            <a:endParaRPr lang="en-US"/>
          </a:p>
        </p:txBody>
      </p:sp>
      <p:pic>
        <p:nvPicPr>
          <p:cNvPr id="17" name="Picture 3">
            <a:extLst>
              <a:ext uri="{FF2B5EF4-FFF2-40B4-BE49-F238E27FC236}">
                <a16:creationId xmlns:a16="http://schemas.microsoft.com/office/drawing/2014/main" id="{5C73BD64-6B1D-9441-8F61-6F80C97B49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513" b="11703"/>
          <a:stretch/>
        </p:blipFill>
        <p:spPr>
          <a:xfrm>
            <a:off x="390106" y="761999"/>
            <a:ext cx="11410794" cy="4191001"/>
          </a:xfrm>
          <a:prstGeom prst="rect">
            <a:avLst/>
          </a:prstGeom>
          <a:ln w="3175">
            <a:solidFill>
              <a:schemeClr val="tx1"/>
            </a:solidFill>
            <a:miter lim="800000"/>
            <a:headEnd/>
            <a:tailEnd/>
          </a:ln>
        </p:spPr>
      </p:pic>
      <p:sp>
        <p:nvSpPr>
          <p:cNvPr id="14" name="TextBox 13">
            <a:extLst>
              <a:ext uri="{FF2B5EF4-FFF2-40B4-BE49-F238E27FC236}">
                <a16:creationId xmlns:a16="http://schemas.microsoft.com/office/drawing/2014/main" id="{B0FB342E-B6C2-BA44-BC9A-A90A3C66567A}"/>
              </a:ext>
            </a:extLst>
          </p:cNvPr>
          <p:cNvSpPr txBox="1"/>
          <p:nvPr/>
        </p:nvSpPr>
        <p:spPr>
          <a:xfrm>
            <a:off x="0" y="5267980"/>
            <a:ext cx="12192000"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a:t>5.0 Tesla field, about 1.0 Tesla at field minimum in solenoid separation (~30 cm)</a:t>
            </a:r>
          </a:p>
          <a:p>
            <a:pPr marL="457200" indent="-457200">
              <a:buFont typeface="Arial" panose="020B0604020202020204" pitchFamily="34" charset="0"/>
              <a:buChar char="•"/>
            </a:pPr>
            <a:r>
              <a:rPr lang="en-US" sz="2800" dirty="0"/>
              <a:t>Electron beam propagation test currently in progress.</a:t>
            </a:r>
          </a:p>
        </p:txBody>
      </p:sp>
    </p:spTree>
    <p:extLst>
      <p:ext uri="{BB962C8B-B14F-4D97-AF65-F5344CB8AC3E}">
        <p14:creationId xmlns:p14="http://schemas.microsoft.com/office/powerpoint/2010/main" val="2267618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Polarized </a:t>
            </a:r>
            <a:r>
              <a:rPr lang="en-US" baseline="30000" dirty="0"/>
              <a:t>3</a:t>
            </a:r>
            <a:r>
              <a:rPr lang="en-US" dirty="0"/>
              <a:t>He Ion Source</a:t>
            </a:r>
          </a:p>
        </p:txBody>
      </p:sp>
      <p:sp>
        <p:nvSpPr>
          <p:cNvPr id="4" name="Date Placeholder 3"/>
          <p:cNvSpPr>
            <a:spLocks noGrp="1"/>
          </p:cNvSpPr>
          <p:nvPr>
            <p:ph type="dt" sz="half" idx="10"/>
          </p:nvPr>
        </p:nvSpPr>
        <p:spPr/>
        <p:txBody>
          <a:bodyPr/>
          <a:lstStyle/>
          <a:p>
            <a:r>
              <a:rPr lang="en-US" dirty="0"/>
              <a:t>CASE Seminar, February 13, 2019</a:t>
            </a:r>
          </a:p>
        </p:txBody>
      </p:sp>
      <p:sp>
        <p:nvSpPr>
          <p:cNvPr id="5" name="Footer Placeholder 4"/>
          <p:cNvSpPr>
            <a:spLocks noGrp="1"/>
          </p:cNvSpPr>
          <p:nvPr>
            <p:ph type="ftr" sz="quarter" idx="11"/>
          </p:nvPr>
        </p:nvSpPr>
        <p:spPr/>
        <p:txBody>
          <a:bodyPr/>
          <a:lstStyle/>
          <a:p>
            <a:r>
              <a:rPr lang="en-US"/>
              <a:t>Matthew Musgrave</a:t>
            </a:r>
          </a:p>
        </p:txBody>
      </p:sp>
      <p:sp>
        <p:nvSpPr>
          <p:cNvPr id="6" name="Slide Number Placeholder 5"/>
          <p:cNvSpPr>
            <a:spLocks noGrp="1"/>
          </p:cNvSpPr>
          <p:nvPr>
            <p:ph type="sldNum" sz="quarter" idx="12"/>
          </p:nvPr>
        </p:nvSpPr>
        <p:spPr/>
        <p:txBody>
          <a:bodyPr/>
          <a:lstStyle/>
          <a:p>
            <a:fld id="{96F0C184-99FD-C341-B8FA-1B8F8EC6174D}" type="slidenum">
              <a:rPr lang="en-US" smtClean="0"/>
              <a:t>9</a:t>
            </a:fld>
            <a:endParaRPr lang="en-US"/>
          </a:p>
        </p:txBody>
      </p:sp>
      <p:pic>
        <p:nvPicPr>
          <p:cNvPr id="7" name="Picture 6"/>
          <p:cNvPicPr>
            <a:picLocks noChangeAspect="1"/>
          </p:cNvPicPr>
          <p:nvPr/>
        </p:nvPicPr>
        <p:blipFill>
          <a:blip r:embed="rId2"/>
          <a:stretch>
            <a:fillRect/>
          </a:stretch>
        </p:blipFill>
        <p:spPr>
          <a:xfrm>
            <a:off x="733647" y="599909"/>
            <a:ext cx="10782048" cy="6029490"/>
          </a:xfrm>
          <a:prstGeom prst="rect">
            <a:avLst/>
          </a:prstGeom>
        </p:spPr>
      </p:pic>
    </p:spTree>
    <p:extLst>
      <p:ext uri="{BB962C8B-B14F-4D97-AF65-F5344CB8AC3E}">
        <p14:creationId xmlns:p14="http://schemas.microsoft.com/office/powerpoint/2010/main" val="17814667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6761</TotalTime>
  <Words>2506</Words>
  <Application>Microsoft Office PowerPoint</Application>
  <PresentationFormat>Widescreen</PresentationFormat>
  <Paragraphs>344</Paragraphs>
  <Slides>40</Slides>
  <Notes>12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8" baseType="lpstr">
      <vt:lpstr>Arial</vt:lpstr>
      <vt:lpstr>Calibri</vt:lpstr>
      <vt:lpstr>Calibri Light</vt:lpstr>
      <vt:lpstr>Cambria Math</vt:lpstr>
      <vt:lpstr>Mangal</vt:lpstr>
      <vt:lpstr>Wingdings</vt:lpstr>
      <vt:lpstr>Office Theme</vt:lpstr>
      <vt:lpstr>Picture</vt:lpstr>
      <vt:lpstr>Development of a Polarized  3He++ Ion Source for the EIC</vt:lpstr>
      <vt:lpstr>Why a Polarized 3He Ion Source?</vt:lpstr>
      <vt:lpstr>Source Concept</vt:lpstr>
      <vt:lpstr>History of Polarized 3He Ion Sources</vt:lpstr>
      <vt:lpstr>RHIC EBIS</vt:lpstr>
      <vt:lpstr>Principle of EBIS Operation</vt:lpstr>
      <vt:lpstr>Extended EBIS Upgrade</vt:lpstr>
      <vt:lpstr>Extended EBIS Superconducting Solenoids</vt:lpstr>
      <vt:lpstr>Polarized 3He Ion Source</vt:lpstr>
      <vt:lpstr>Metastability Exchange Optical Pumping</vt:lpstr>
      <vt:lpstr>RF Discharge at 2 T</vt:lpstr>
      <vt:lpstr>High Field MEOP System in EBIS Spare Solenoid</vt:lpstr>
      <vt:lpstr>Optical Probe Polarimetry</vt:lpstr>
      <vt:lpstr>Optical Probe Polarimetry</vt:lpstr>
      <vt:lpstr>Optical Probe Polarimetry</vt:lpstr>
      <vt:lpstr>Measuring Optical Pumping</vt:lpstr>
      <vt:lpstr>3He Resonance Lines at 5.5 Tesla</vt:lpstr>
      <vt:lpstr>T1 Relaxation in Spare EBIS Solenoid of Sealed Cell</vt:lpstr>
      <vt:lpstr>Field Map of Spare EBIS Solenoid</vt:lpstr>
      <vt:lpstr>Open 3He Cell and Gas Purification System</vt:lpstr>
      <vt:lpstr>Open 3He Cell and Gas Purification System</vt:lpstr>
      <vt:lpstr>RGA Spectra in 3He Open Cell</vt:lpstr>
      <vt:lpstr>3He Open Cell Results </vt:lpstr>
      <vt:lpstr>High Speed Pulsed 3He Valve</vt:lpstr>
      <vt:lpstr>High Speed Pulsed 3He Valve</vt:lpstr>
      <vt:lpstr>Gas Ionization Cell for Electron Beam Tests in the BNL TestEBIS</vt:lpstr>
      <vt:lpstr>Extended EBIS Parameters</vt:lpstr>
      <vt:lpstr>Initial Model of Gas Injection System</vt:lpstr>
      <vt:lpstr>MolFlow Model of Gas Diffusion (2ms)</vt:lpstr>
      <vt:lpstr>Gas Diffusion and Pumping in Ionization Cell </vt:lpstr>
      <vt:lpstr>Electron Beam Ionization of 3He</vt:lpstr>
      <vt:lpstr>Electron Beam Ionization of 3He</vt:lpstr>
      <vt:lpstr>Electron Beam Ionization of 3He</vt:lpstr>
      <vt:lpstr>3He++ Spin Rotator and 6 MeV Polarimeter</vt:lpstr>
      <vt:lpstr>Feasibility Experiment</vt:lpstr>
      <vt:lpstr>Thank you for your attention</vt:lpstr>
      <vt:lpstr>Depolarization Contributions in the Electron Beam</vt:lpstr>
      <vt:lpstr>Polarized 3He at RHIC</vt:lpstr>
      <vt:lpstr>Siberian Snakes</vt:lpstr>
      <vt:lpstr>MolFlow – Monte Carlo Simulator for High Vacuum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Musgrave</dc:creator>
  <cp:lastModifiedBy>Verdu Andres, Silvia</cp:lastModifiedBy>
  <cp:revision>244</cp:revision>
  <cp:lastPrinted>2017-11-14T16:44:00Z</cp:lastPrinted>
  <dcterms:created xsi:type="dcterms:W3CDTF">2017-10-09T04:46:10Z</dcterms:created>
  <dcterms:modified xsi:type="dcterms:W3CDTF">2019-03-11T19:58:22Z</dcterms:modified>
</cp:coreProperties>
</file>